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70" r:id="rId5"/>
    <p:sldId id="272" r:id="rId6"/>
    <p:sldId id="271" r:id="rId7"/>
    <p:sldId id="273" r:id="rId8"/>
    <p:sldId id="27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2925D-7536-4A17-9A5A-FCEC0838090F}" v="21" dt="2023-12-01T16:34:23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2714" autoAdjust="0"/>
  </p:normalViewPr>
  <p:slideViewPr>
    <p:cSldViewPr snapToGrid="0">
      <p:cViewPr varScale="1">
        <p:scale>
          <a:sx n="63" d="100"/>
          <a:sy n="63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EA1A-6B86-475A-830D-695970D6DD5F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F40C-6627-4A8E-B42A-F9F383411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46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Gracias por presentarme; </a:t>
            </a:r>
          </a:p>
          <a:p>
            <a:r>
              <a:rPr lang="es-MX" dirty="0"/>
              <a:t>Vamos a dar a conocer el trabajo que el grupo de expertos en control biológico ha realizado durante el presente año, y que básicamente ha sido el análisis y revisión de la NRMF 26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0F40C-6627-4A8E-B42A-F9F383411DD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8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Incluir una lista preaprobada de especies de ACB orientación sobre nombres correcto (Identificación de puntos críticos en la importación de loa ACB, que justificaron la elaboración de esta Norma)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En nuestras reuniones y analizando de forma conjunta el gobierno y la industria se </a:t>
            </a:r>
            <a:r>
              <a:rPr lang="es-MX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defieron</a:t>
            </a:r>
            <a:r>
              <a:rPr lang="es-MX" sz="1200">
                <a:latin typeface="Calibri Light" panose="020F0302020204030204" pitchFamily="34" charset="0"/>
                <a:cs typeface="Calibri Light" panose="020F0302020204030204" pitchFamily="34" charset="0"/>
              </a:rPr>
              <a:t> cuáles </a:t>
            </a: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los puntos críticos para facilitar la importación y liberación de los embarques conteniendo los agentes de control biológico, así como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Encontramos distintos aspectos; uno de ellos tiene que ver con los r</a:t>
            </a:r>
            <a:r>
              <a:rPr lang="es-419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etrasos</a:t>
            </a:r>
            <a:r>
              <a:rPr lang="es-419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en la liberación de los embarques con ACB en el en el punto de inspección del país importador, así como los materiales que acompañan al ACB</a:t>
            </a:r>
            <a:endParaRPr lang="es-MX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0F40C-6627-4A8E-B42A-F9F383411DD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80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Incluir una lista preaprobada de especies de ACB orientación sobre nombres corrector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F40C-6627-4A8E-B42A-F9F383411DD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Incluir una lista preaprobada de especies de ACB orientación sobre nombres corrector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F40C-6627-4A8E-B42A-F9F383411DD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2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Incluir una lista preaprobada de especies de ACB orientación sobre nombres corrector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F40C-6627-4A8E-B42A-F9F383411DD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3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Incluir una lista preaprobada de especies de ACB orientación sobre nombres corrector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F40C-6627-4A8E-B42A-F9F383411DD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2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Incluir una lista preaprobada de especies de ACB orientación sobre nombres corrector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F40C-6627-4A8E-B42A-F9F383411DD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9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29CDC-B87D-F882-375F-97AB99CE7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0256E9-D230-39BF-89A1-D6B09F625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46C6C7-C98E-2150-7706-A0C4F07A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A803-0B01-6CBD-3089-0931D216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2FBF10-52E8-5FCD-7DDC-CB35C61F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3B18E-DE49-0C1E-292B-1693C6E7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EF6212-26E1-157B-EC9F-E70421903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74E90B-B5EF-57FB-407C-41AF3561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B31633-9748-8A8A-6F5F-F69DD8A3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835FE-5ED3-C610-1219-FBD97DB5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16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EA103C-359D-88CF-07EC-984F23B44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6F58D4-3DAF-375F-9FB7-16F3AB54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3446C-EC9F-4978-544F-EE98656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505F6-9652-0F86-E274-F8E3629A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7BEB5-0175-019C-F0FD-7994EF2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1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2382B-DC7E-39E5-323D-C6423920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21F68-5B0B-D207-0094-44C82A5DF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A5703-D254-1CCE-75FF-25E71482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D2FEA-D685-1194-24D4-0D4ABD90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433F0-8FB3-A04F-058C-D1EB6979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03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B2064-F92A-73BB-EE65-E714A690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B18E3-1BC6-29EE-552C-2A9A89C5A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FDFB3-5672-6B14-E68B-EEE42784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698FB-0902-2854-FC20-51409FFF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D356C-D70E-459D-BE75-66887798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2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F5F8D-65B1-C9E7-C444-7737E55B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AFAC8F-D4E4-CA64-9BA2-52885737B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D76F23-46C4-0504-93CF-6EED8701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D596B-A53F-48A4-83FC-05183CF2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DF431F-C487-4885-70D9-4076399E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78058E-F057-BA95-E968-E09AB7FA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62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9D686-B426-2152-5CAD-3F23CC7A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3E8E01-8918-0BF4-8BE9-E188EFFF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B24CD-42AB-91E2-B8D4-C3B6EA775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0B82D2-27DB-8025-EEC8-3189FFD42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9F1791-1320-FAD2-E5C6-E25C663D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BADB97-B495-7995-A13B-A8970633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F8B7E0-7983-5C1A-BFAF-F2A50CDE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10C09B-1B1E-FE8A-9789-D90000D2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01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94670-5035-62F9-372F-71BDFC89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F067E9-C317-D779-C3EB-1E9D8EF5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5594CF-7F14-86F2-2714-6B44325E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DC5018-9622-3E0A-859F-73CEFC4E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0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BA0-74BE-63C7-3B3B-75E2599D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59AF86-4C9D-8920-B664-F93A83A7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5343CD-EBE8-4D9E-2129-E2F9CC10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44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00E22-9A93-D18B-51F1-2EFA117B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EAE73-2A01-BEE4-014B-5EF64467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DB15B9-EE44-AB57-4C13-C1608EA3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0E1011-8AAF-C569-BDF0-A6694996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B78A4A-7242-DDB8-4AA2-28336669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C4F8CB-D952-BB99-A0C8-E39EAB8F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7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1EEC-8CAC-1E78-F497-AA4BCAEA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6756A3-4541-0EFF-57BF-9B5D06A7E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652131-C470-669F-E30A-F69A2B95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E8FE69-8FD2-8694-818E-036ABEB2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1CD079-AAA9-FD62-E68A-704C689B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2CE49-D156-91D5-35F0-3EAC12E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99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BF1554-BBB4-85CC-3F25-57929287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69A1F-81CE-B061-961C-846FD611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84456-44F3-B9C2-522B-EB0E5885E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0325-887D-45E1-8AB3-E02C5155CB5C}" type="datetimeFigureOut">
              <a:rPr lang="es-MX" smtClean="0"/>
              <a:t>06/12/2023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A4BD3-250E-8585-BD88-E0CDA24D3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57BA71-BB1A-78D6-08A2-C81A32D5E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D1CD-C8EC-49DD-AFEF-1B42B49015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885605F-EF09-8DA1-AFF2-679BC49C6764}"/>
              </a:ext>
            </a:extLst>
          </p:cNvPr>
          <p:cNvSpPr txBox="1"/>
          <p:nvPr/>
        </p:nvSpPr>
        <p:spPr>
          <a:xfrm>
            <a:off x="1634699" y="2828835"/>
            <a:ext cx="9429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NRMF 26 - </a:t>
            </a:r>
            <a:r>
              <a:rPr lang="es-ES_tradn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Certificación de artrópodos como agentes comerciales</a:t>
            </a:r>
          </a:p>
          <a:p>
            <a:pPr algn="ctr"/>
            <a:r>
              <a:rPr lang="es-ES_tradn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de control biológico y polinizadores que no son Apis que </a:t>
            </a:r>
          </a:p>
          <a:p>
            <a:pPr algn="ctr"/>
            <a:r>
              <a:rPr lang="es-ES_tradn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movilizan hacia los países miembros de la NAPPO</a:t>
            </a:r>
            <a:endParaRPr lang="es-MX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AF13CE-2799-A3D8-0560-C262FE8F1E7F}"/>
              </a:ext>
            </a:extLst>
          </p:cNvPr>
          <p:cNvSpPr txBox="1"/>
          <p:nvPr/>
        </p:nvSpPr>
        <p:spPr>
          <a:xfrm>
            <a:off x="7219855" y="5507808"/>
            <a:ext cx="440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latin typeface="+mj-lt"/>
              </a:rPr>
              <a:t>Grupo de Expertos en Control Biológico</a:t>
            </a:r>
          </a:p>
          <a:p>
            <a:pPr algn="r"/>
            <a:r>
              <a:rPr lang="es-ES" sz="2000" b="1" dirty="0">
                <a:latin typeface="+mj-lt"/>
              </a:rPr>
              <a:t>Reunión Anual de la NAPPO</a:t>
            </a:r>
          </a:p>
          <a:p>
            <a:pPr algn="r"/>
            <a:r>
              <a:rPr lang="es-ES" sz="2000" b="1" dirty="0">
                <a:latin typeface="+mj-lt"/>
              </a:rPr>
              <a:t>Mérida, </a:t>
            </a:r>
            <a:r>
              <a:rPr lang="es-ES" sz="2000" b="1" dirty="0" err="1">
                <a:latin typeface="+mj-lt"/>
              </a:rPr>
              <a:t>Yuc</a:t>
            </a:r>
            <a:r>
              <a:rPr lang="es-ES" sz="2000" b="1" dirty="0">
                <a:latin typeface="+mj-lt"/>
              </a:rPr>
              <a:t>., 06 de diciembre de 2023</a:t>
            </a:r>
          </a:p>
        </p:txBody>
      </p:sp>
      <p:pic>
        <p:nvPicPr>
          <p:cNvPr id="3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53019A-8931-B073-D242-7348DA669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8" y="622638"/>
            <a:ext cx="5486400" cy="9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C21530-AD9C-EC0F-447C-643272B80D61}"/>
              </a:ext>
            </a:extLst>
          </p:cNvPr>
          <p:cNvSpPr txBox="1"/>
          <p:nvPr/>
        </p:nvSpPr>
        <p:spPr>
          <a:xfrm>
            <a:off x="4583282" y="963129"/>
            <a:ext cx="735886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+mj-lt"/>
                <a:cs typeface="Calibri Light" panose="020F0302020204030204" pitchFamily="34" charset="0"/>
              </a:rPr>
              <a:t>NRMF 26</a:t>
            </a:r>
          </a:p>
          <a:p>
            <a:pPr algn="ctr"/>
            <a:r>
              <a:rPr lang="es-MX" sz="2000" b="1" dirty="0">
                <a:latin typeface="+mj-lt"/>
                <a:cs typeface="Calibri Light" panose="020F0302020204030204" pitchFamily="34" charset="0"/>
              </a:rPr>
              <a:t>Antecedentes</a:t>
            </a:r>
          </a:p>
          <a:p>
            <a:r>
              <a:rPr lang="es-419" sz="2000" b="1" dirty="0">
                <a:latin typeface="+mj-lt"/>
                <a:cs typeface="Calibri Light" panose="020F0302020204030204" pitchFamily="34" charset="0"/>
              </a:rPr>
              <a:t>Qué motivó la NRMF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419" sz="1900" b="1" dirty="0">
                <a:latin typeface="+mj-lt"/>
                <a:cs typeface="Calibri Light" panose="020F0302020204030204" pitchFamily="34" charset="0"/>
              </a:rPr>
              <a:t>Retrasos en el punto de entrada para la liberación de embarques </a:t>
            </a:r>
          </a:p>
          <a:p>
            <a:pPr lvl="1"/>
            <a:r>
              <a:rPr lang="es-419" sz="1900" b="1" dirty="0">
                <a:latin typeface="+mj-lt"/>
                <a:cs typeface="Calibri Light" panose="020F0302020204030204" pitchFamily="34" charset="0"/>
              </a:rPr>
              <a:t>       con ACB.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419" sz="1900" b="1" dirty="0">
                <a:latin typeface="+mj-lt"/>
                <a:cs typeface="Calibri Light" panose="020F0302020204030204" pitchFamily="34" charset="0"/>
              </a:rPr>
              <a:t>Materiales acompañan al envío, insectos y ácaros benéficos, la documentación.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419" sz="1900" b="1" dirty="0">
                <a:latin typeface="+mj-lt"/>
                <a:cs typeface="Calibri Light" panose="020F0302020204030204" pitchFamily="34" charset="0"/>
              </a:rPr>
              <a:t>Insumos (ACB) perecederos.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419" sz="1900" b="1" dirty="0">
                <a:latin typeface="+mj-lt"/>
                <a:cs typeface="Calibri Light" panose="020F0302020204030204" pitchFamily="34" charset="0"/>
              </a:rPr>
              <a:t>Finalidad: Apoyar actividades de revisión y reducir tiempos de inspección.</a:t>
            </a:r>
          </a:p>
          <a:p>
            <a:pPr marL="800100" lvl="1" indent="-342900">
              <a:buFont typeface="+mj-lt"/>
              <a:buAutoNum type="alphaLcPeriod"/>
            </a:pPr>
            <a:endParaRPr lang="es-419" sz="1900" b="1" dirty="0">
              <a:latin typeface="+mj-lt"/>
              <a:cs typeface="Calibri Light" panose="020F0302020204030204" pitchFamily="34" charset="0"/>
            </a:endParaRPr>
          </a:p>
          <a:p>
            <a:endParaRPr lang="es-419" sz="500" dirty="0">
              <a:latin typeface="+mj-lt"/>
              <a:cs typeface="Calibri Light" panose="020F0302020204030204" pitchFamily="34" charset="0"/>
            </a:endParaRPr>
          </a:p>
          <a:p>
            <a:r>
              <a:rPr lang="es-419" sz="2000" b="1" dirty="0">
                <a:latin typeface="+mj-lt"/>
                <a:cs typeface="Calibri Light" panose="020F0302020204030204" pitchFamily="34" charset="0"/>
              </a:rPr>
              <a:t>Objetivo </a:t>
            </a:r>
            <a:r>
              <a:rPr lang="es-MX" sz="2000" b="1" dirty="0">
                <a:latin typeface="+mj-lt"/>
                <a:cs typeface="Calibri Light" panose="020F0302020204030204" pitchFamily="34" charset="0"/>
              </a:rPr>
              <a:t>original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MX" sz="1900" b="1" dirty="0">
                <a:latin typeface="+mj-lt"/>
                <a:cs typeface="Calibri Light" panose="020F0302020204030204" pitchFamily="34" charset="0"/>
              </a:rPr>
              <a:t>Facilitar la movilización de ACB y de polinizadores no </a:t>
            </a:r>
            <a:r>
              <a:rPr lang="es-MX" sz="1900" b="1" i="1" dirty="0">
                <a:latin typeface="+mj-lt"/>
                <a:cs typeface="Calibri Light" panose="020F0302020204030204" pitchFamily="34" charset="0"/>
              </a:rPr>
              <a:t>Apis.</a:t>
            </a:r>
          </a:p>
          <a:p>
            <a:pPr marL="800100" lvl="1" indent="-342900">
              <a:buFont typeface="+mj-lt"/>
              <a:buAutoNum type="alphaLcPeriod"/>
            </a:pPr>
            <a:endParaRPr lang="es-MX" sz="1900" b="1" dirty="0">
              <a:latin typeface="+mj-lt"/>
              <a:cs typeface="Calibri Light" panose="020F0302020204030204" pitchFamily="34" charset="0"/>
            </a:endParaRPr>
          </a:p>
          <a:p>
            <a:pPr marL="444500" lvl="1"/>
            <a:endParaRPr lang="es-419" sz="500" b="1" dirty="0">
              <a:latin typeface="+mj-lt"/>
              <a:cs typeface="Calibri Light" panose="020F0302020204030204" pitchFamily="34" charset="0"/>
            </a:endParaRPr>
          </a:p>
          <a:p>
            <a:r>
              <a:rPr lang="es-419" sz="2000" b="1" dirty="0">
                <a:latin typeface="+mj-lt"/>
                <a:cs typeface="Calibri Light" panose="020F0302020204030204" pitchFamily="34" charset="0"/>
              </a:rPr>
              <a:t>Año de elaboración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419" sz="1900" b="1" dirty="0">
                <a:latin typeface="+mj-lt"/>
                <a:cs typeface="Calibri Light" panose="020F0302020204030204" pitchFamily="34" charset="0"/>
              </a:rPr>
              <a:t>2006.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419" sz="1900" b="1" dirty="0">
                <a:latin typeface="+mj-lt"/>
                <a:cs typeface="Calibri Light" panose="020F0302020204030204" pitchFamily="34" charset="0"/>
              </a:rPr>
              <a:t>Actualizaciones en 2012 y 2015.</a:t>
            </a:r>
          </a:p>
        </p:txBody>
      </p:sp>
      <p:pic>
        <p:nvPicPr>
          <p:cNvPr id="4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7738D7-B6F6-AFF7-A73E-51823E70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>
          <a:xfrm>
            <a:off x="130629" y="173721"/>
            <a:ext cx="4014652" cy="804930"/>
          </a:xfrm>
          <a:prstGeom prst="rect">
            <a:avLst/>
          </a:prstGeom>
        </p:spPr>
      </p:pic>
      <p:pic>
        <p:nvPicPr>
          <p:cNvPr id="5" name="Imagen 4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C49D8053-D29C-DDF2-5CD3-BDDEC3DA1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9" y="4091716"/>
            <a:ext cx="3697312" cy="2461023"/>
          </a:xfrm>
          <a:prstGeom prst="rect">
            <a:avLst/>
          </a:prstGeom>
        </p:spPr>
      </p:pic>
      <p:pic>
        <p:nvPicPr>
          <p:cNvPr id="7" name="Imagen 6" descr="Imagen que contiene interior, edificio, persona, parado&#10;&#10;Descripción generada automáticamente">
            <a:extLst>
              <a:ext uri="{FF2B5EF4-FFF2-40B4-BE49-F238E27FC236}">
                <a16:creationId xmlns:a16="http://schemas.microsoft.com/office/drawing/2014/main" id="{7CF34278-25AA-9BC7-E7F0-0B9E827CA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9" y="1249398"/>
            <a:ext cx="3697312" cy="27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7738D7-B6F6-AFF7-A73E-51823E70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>
          <a:xfrm>
            <a:off x="130629" y="173721"/>
            <a:ext cx="4014652" cy="8049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A41E2C-BCC8-DDFE-4CFC-A2559F0A5FEE}"/>
              </a:ext>
            </a:extLst>
          </p:cNvPr>
          <p:cNvSpPr txBox="1"/>
          <p:nvPr/>
        </p:nvSpPr>
        <p:spPr>
          <a:xfrm>
            <a:off x="977042" y="3057558"/>
            <a:ext cx="1023790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2200" b="1" dirty="0">
              <a:cs typeface="Arial" panose="020B0604020202020204" pitchFamily="34" charset="0"/>
            </a:endParaRPr>
          </a:p>
          <a:p>
            <a:r>
              <a:rPr lang="es-MX" sz="2200" b="1" dirty="0">
                <a:cs typeface="Arial" panose="020B0604020202020204" pitchFamily="34" charset="0"/>
              </a:rPr>
              <a:t>Objetivo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Determinar el futuro de la NRMF</a:t>
            </a:r>
            <a:r>
              <a:rPr lang="es-419" sz="2200" b="1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>
                <a:latin typeface="+mj-lt"/>
              </a:rPr>
              <a:t>con base en</a:t>
            </a:r>
            <a:r>
              <a:rPr lang="es-419" sz="2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decisiones fundamentadas.</a:t>
            </a:r>
          </a:p>
          <a:p>
            <a:endParaRPr lang="es-MX" sz="2200" dirty="0">
              <a:latin typeface="+mj-lt"/>
              <a:cs typeface="Arial" panose="020B0604020202020204" pitchFamily="34" charset="0"/>
            </a:endParaRPr>
          </a:p>
          <a:p>
            <a:r>
              <a:rPr lang="es-MX" sz="2200" b="1" dirty="0">
                <a:cs typeface="Arial" panose="020B0604020202020204" pitchFamily="34" charset="0"/>
              </a:rPr>
              <a:t>Motivos de revisión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200" b="1" dirty="0">
                <a:latin typeface="+mj-lt"/>
                <a:cs typeface="Arial" panose="020B0604020202020204" pitchFamily="34" charset="0"/>
              </a:rPr>
              <a:t>No ha sido implementada.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200" b="1" dirty="0">
                <a:latin typeface="+mj-lt"/>
                <a:cs typeface="Arial" panose="020B0604020202020204" pitchFamily="34" charset="0"/>
              </a:rPr>
              <a:t>Conveniencia de seguir con la inclusión de los polinizadores no </a:t>
            </a:r>
            <a:r>
              <a:rPr lang="es-MX" sz="2200" b="1" i="1" dirty="0">
                <a:latin typeface="+mj-lt"/>
                <a:cs typeface="Arial" panose="020B0604020202020204" pitchFamily="34" charset="0"/>
              </a:rPr>
              <a:t>Apis.</a:t>
            </a:r>
            <a:endParaRPr lang="es-MX" sz="2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0EB707-8A27-4F9F-1893-3228FA922B91}"/>
              </a:ext>
            </a:extLst>
          </p:cNvPr>
          <p:cNvSpPr txBox="1"/>
          <p:nvPr/>
        </p:nvSpPr>
        <p:spPr>
          <a:xfrm>
            <a:off x="754595" y="1720069"/>
            <a:ext cx="106828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Revisión Fundamental de la NRMF 26 - </a:t>
            </a:r>
            <a:r>
              <a:rPr lang="es-ES_tradn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Certificación de artrópodos como agentes comerciales  de control biológico y polinizadores que no son </a:t>
            </a:r>
            <a:r>
              <a:rPr lang="es-ES_tradnl" sz="24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Apis </a:t>
            </a:r>
            <a:r>
              <a:rPr lang="es-ES_tradn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</a:p>
          <a:p>
            <a:pPr algn="ctr"/>
            <a:r>
              <a:rPr lang="es-ES_tradn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 movilizan hacia los países miembros de la NAPPO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07286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7738D7-B6F6-AFF7-A73E-51823E70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>
          <a:xfrm>
            <a:off x="130629" y="173721"/>
            <a:ext cx="4014652" cy="8049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CF9A47-165C-E2B3-597E-CED7512B41B1}"/>
              </a:ext>
            </a:extLst>
          </p:cNvPr>
          <p:cNvSpPr txBox="1"/>
          <p:nvPr/>
        </p:nvSpPr>
        <p:spPr>
          <a:xfrm>
            <a:off x="989736" y="1451091"/>
            <a:ext cx="10433228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+mj-lt"/>
                <a:cs typeface="Arial" panose="020B0604020202020204" pitchFamily="34" charset="0"/>
              </a:rPr>
              <a:t>NRMF 26</a:t>
            </a:r>
          </a:p>
          <a:p>
            <a:pPr algn="ctr"/>
            <a:r>
              <a:rPr lang="es-MX" sz="2400" b="1" dirty="0">
                <a:latin typeface="+mj-lt"/>
                <a:cs typeface="Arial" panose="020B0604020202020204" pitchFamily="34" charset="0"/>
              </a:rPr>
              <a:t>Avances en la Revisión</a:t>
            </a:r>
          </a:p>
          <a:p>
            <a:pPr algn="ctr"/>
            <a:r>
              <a:rPr lang="es-MX" b="1" dirty="0">
                <a:latin typeface="+mj-lt"/>
                <a:cs typeface="Times New Roman" panose="02020603050405020304" pitchFamily="18" charset="0"/>
              </a:rPr>
              <a:t>Cinco conferencias virtuales</a:t>
            </a:r>
          </a:p>
          <a:p>
            <a:pPr marL="0" lvl="1"/>
            <a:endParaRPr lang="es-419" sz="1000" b="1" dirty="0">
              <a:latin typeface="+mj-lt"/>
              <a:ea typeface="Calibri" panose="020F0502020204030204" pitchFamily="34" charset="0"/>
            </a:endParaRPr>
          </a:p>
          <a:p>
            <a:pPr marL="0" lvl="1"/>
            <a:r>
              <a:rPr lang="es-419" sz="2800" b="1" dirty="0">
                <a:latin typeface="+mj-lt"/>
                <a:ea typeface="Calibri" panose="020F0502020204030204" pitchFamily="34" charset="0"/>
              </a:rPr>
              <a:t>Aspectos tratados</a:t>
            </a:r>
          </a:p>
          <a:p>
            <a:pPr marL="0" lvl="1"/>
            <a:endParaRPr lang="es-419" sz="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marR="0" lvl="1" indent="-357188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Times New Roman" panose="02020603050405020304" pitchFamily="18" charset="0"/>
              </a:rPr>
              <a:t>Importancia de los ACB para los países NAPPO.</a:t>
            </a:r>
          </a:p>
          <a:p>
            <a:pPr marL="900113" indent="-357188" algn="just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Times New Roman" panose="02020603050405020304" pitchFamily="18" charset="0"/>
              </a:rPr>
              <a:t>Perspectiva del mercado de los ACB.</a:t>
            </a:r>
          </a:p>
          <a:p>
            <a:pPr marL="900113" indent="-357188" algn="just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Times New Roman" panose="02020603050405020304" pitchFamily="18" charset="0"/>
              </a:rPr>
              <a:t>¿Qué provocó la necesidad de contar con la NRMF 26?</a:t>
            </a:r>
          </a:p>
          <a:p>
            <a:pPr marL="900113" indent="-357188" algn="just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Times New Roman" panose="02020603050405020304" pitchFamily="18" charset="0"/>
              </a:rPr>
              <a:t>¿Cómo se pretendía que la NRMF 26 resolviera el problema? </a:t>
            </a:r>
          </a:p>
          <a:p>
            <a:pPr marL="900113" indent="-357188" algn="just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Times New Roman" panose="02020603050405020304" pitchFamily="18" charset="0"/>
              </a:rPr>
              <a:t>¿Qué se esperaba con la entrada en vigor de la NRMF 26?</a:t>
            </a:r>
          </a:p>
          <a:p>
            <a:pPr marL="900113" indent="-357188" algn="just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Times New Roman" panose="02020603050405020304" pitchFamily="18" charset="0"/>
              </a:rPr>
              <a:t>Situación de la implementación y desafíos relacionados a esta.</a:t>
            </a:r>
            <a:endParaRPr lang="es-MX" sz="2200" b="1" dirty="0">
              <a:latin typeface="+mj-lt"/>
              <a:cs typeface="Times New Roman" panose="02020603050405020304" pitchFamily="18" charset="0"/>
            </a:endParaRPr>
          </a:p>
          <a:p>
            <a:pPr marL="900113" indent="-357188" algn="just"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s-419" sz="2200" b="1" dirty="0">
                <a:latin typeface="+mj-lt"/>
                <a:cs typeface="Arial" panose="020B0604020202020204" pitchFamily="34" charset="0"/>
              </a:rPr>
              <a:t>¿Orienta a los funcionarios normativos (identidad, origen, pureza de los ACB)?.</a:t>
            </a:r>
          </a:p>
          <a:p>
            <a:pPr marL="542925" algn="just">
              <a:tabLst>
                <a:tab pos="900113" algn="l"/>
              </a:tabLst>
            </a:pPr>
            <a:endParaRPr lang="es-419" sz="22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7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7738D7-B6F6-AFF7-A73E-51823E70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>
          <a:xfrm>
            <a:off x="130629" y="173721"/>
            <a:ext cx="4014652" cy="8049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CF9A47-165C-E2B3-597E-CED7512B41B1}"/>
              </a:ext>
            </a:extLst>
          </p:cNvPr>
          <p:cNvSpPr txBox="1"/>
          <p:nvPr/>
        </p:nvSpPr>
        <p:spPr>
          <a:xfrm>
            <a:off x="1240884" y="1156813"/>
            <a:ext cx="100512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NRMF 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Siguientes Pasos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65125" indent="-271463" defTabSz="1344613">
              <a:tabLst>
                <a:tab pos="457200" algn="l"/>
              </a:tabLst>
            </a:pPr>
            <a:r>
              <a:rPr lang="es-419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Continuar con la discusión y análisis del valor continuo de la NRMF 26 </a:t>
            </a:r>
          </a:p>
          <a:p>
            <a:pPr marL="365125" indent="-271463" defTabSz="1344613"/>
            <a:endParaRPr lang="es-419" sz="23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 indent="-271463" defTabSz="1344613"/>
            <a:r>
              <a:rPr lang="es-419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Determinar si se conserva la NRMF 26, de ser sí:</a:t>
            </a:r>
            <a:endParaRPr lang="es-419" sz="2300" b="1" dirty="0">
              <a:latin typeface="+mj-lt"/>
            </a:endParaRPr>
          </a:p>
          <a:p>
            <a:pPr marL="782637" lvl="1" indent="-342900" defTabSz="1344613">
              <a:buFont typeface="Courier New" panose="02070309020205020404" pitchFamily="49" charset="0"/>
              <a:buChar char="o"/>
            </a:pPr>
            <a:r>
              <a:rPr lang="es-419" sz="2300" b="1" dirty="0">
                <a:latin typeface="+mj-lt"/>
              </a:rPr>
              <a:t>Definir los cambios que deben aplicar.</a:t>
            </a:r>
          </a:p>
          <a:p>
            <a:pPr marL="782637" lvl="1" indent="-342900" defTabSz="1344613">
              <a:buFont typeface="Courier New" panose="02070309020205020404" pitchFamily="49" charset="0"/>
              <a:buChar char="o"/>
            </a:pPr>
            <a:r>
              <a:rPr lang="es-419" sz="2300" b="1" dirty="0">
                <a:latin typeface="+mj-lt"/>
              </a:rPr>
              <a:t>Determinar si se conserva lo relativo a polinizadores no </a:t>
            </a:r>
            <a:r>
              <a:rPr lang="es-419" sz="2300" b="1" i="1" dirty="0">
                <a:latin typeface="+mj-lt"/>
              </a:rPr>
              <a:t>Apis </a:t>
            </a:r>
            <a:r>
              <a:rPr lang="es-419" sz="2300" b="1" dirty="0">
                <a:latin typeface="+mj-lt"/>
              </a:rPr>
              <a:t>o sugerir un documento específico.</a:t>
            </a:r>
          </a:p>
          <a:p>
            <a:pPr marL="782637" lvl="1" indent="-342900" defTabSz="1344613">
              <a:buFont typeface="Courier New" panose="02070309020205020404" pitchFamily="49" charset="0"/>
              <a:buChar char="o"/>
            </a:pPr>
            <a:r>
              <a:rPr lang="es-419" sz="2300" b="1" dirty="0">
                <a:latin typeface="+mj-lt"/>
              </a:rPr>
              <a:t>Redactar una NRMF 26 actualizada y someterla para </a:t>
            </a:r>
            <a:r>
              <a:rPr lang="es-419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aprobación del Comité Ejecutivo de la NAPPO. </a:t>
            </a:r>
          </a:p>
          <a:p>
            <a:pPr marL="782637" lvl="1" indent="-342900" defTabSz="1344613">
              <a:buFont typeface="Courier New" panose="02070309020205020404" pitchFamily="49" charset="0"/>
              <a:buChar char="o"/>
            </a:pPr>
            <a:r>
              <a:rPr lang="es-419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Circular la NRMF 26 para la consulta de país.</a:t>
            </a:r>
          </a:p>
          <a:p>
            <a:pPr marL="782637" lvl="1" indent="-342900" defTabSz="1344613">
              <a:buFont typeface="Courier New" panose="02070309020205020404" pitchFamily="49" charset="0"/>
              <a:buChar char="o"/>
            </a:pPr>
            <a:r>
              <a:rPr lang="es-419" sz="2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Considerar y abordar los comentarios de la consulta pública y publicación.</a:t>
            </a:r>
          </a:p>
          <a:p>
            <a:pPr marL="365125" lvl="1" indent="-271463" defTabSz="1344613">
              <a:buNone/>
            </a:pPr>
            <a:endParaRPr lang="es-419" sz="2300" b="1" dirty="0">
              <a:latin typeface="+mj-lt"/>
              <a:cs typeface="Times New Roman" panose="02020603050405020304" pitchFamily="18" charset="0"/>
            </a:endParaRPr>
          </a:p>
          <a:p>
            <a:pPr marL="365125" lvl="1" indent="-271463" defTabSz="1344613"/>
            <a:r>
              <a:rPr lang="en-US" sz="2300" b="1" dirty="0" err="1">
                <a:latin typeface="+mj-lt"/>
                <a:cs typeface="Times New Roman" panose="02020603050405020304" pitchFamily="18" charset="0"/>
              </a:rPr>
              <a:t>Finalización</a:t>
            </a:r>
            <a:r>
              <a:rPr lang="en-US" sz="2300" b="1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2300" b="1" dirty="0" err="1">
                <a:latin typeface="+mj-lt"/>
                <a:cs typeface="Times New Roman" panose="02020603050405020304" pitchFamily="18" charset="0"/>
              </a:rPr>
              <a:t>revisión</a:t>
            </a:r>
            <a:r>
              <a:rPr lang="en-US" sz="2300" b="1" dirty="0">
                <a:latin typeface="+mj-lt"/>
                <a:cs typeface="Times New Roman" panose="02020603050405020304" pitchFamily="18" charset="0"/>
              </a:rPr>
              <a:t>: 3</a:t>
            </a:r>
            <a:r>
              <a:rPr lang="en-US" sz="2300" b="1" baseline="30000" dirty="0">
                <a:latin typeface="+mj-lt"/>
                <a:cs typeface="Times New Roman" panose="02020603050405020304" pitchFamily="18" charset="0"/>
              </a:rPr>
              <a:t>er</a:t>
            </a:r>
            <a:r>
              <a:rPr lang="en-US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+mj-lt"/>
                <a:cs typeface="Times New Roman" panose="02020603050405020304" pitchFamily="18" charset="0"/>
              </a:rPr>
              <a:t>trimestre</a:t>
            </a:r>
            <a:r>
              <a:rPr lang="en-US" sz="2300" b="1" dirty="0">
                <a:latin typeface="+mj-lt"/>
                <a:cs typeface="Times New Roman" panose="02020603050405020304" pitchFamily="18" charset="0"/>
              </a:rPr>
              <a:t> de 2024.</a:t>
            </a:r>
            <a:endParaRPr lang="es-MX" sz="23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7738D7-B6F6-AFF7-A73E-51823E70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>
          <a:xfrm>
            <a:off x="130629" y="173721"/>
            <a:ext cx="4014652" cy="8049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CF9A47-165C-E2B3-597E-CED7512B41B1}"/>
              </a:ext>
            </a:extLst>
          </p:cNvPr>
          <p:cNvSpPr txBox="1"/>
          <p:nvPr/>
        </p:nvSpPr>
        <p:spPr>
          <a:xfrm>
            <a:off x="257107" y="2594829"/>
            <a:ext cx="8565104" cy="2987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NRMF 26</a:t>
            </a:r>
          </a:p>
          <a:p>
            <a:pPr algn="ctr">
              <a:defRPr/>
            </a:pPr>
            <a:r>
              <a:rPr lang="es-419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Beneficios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400" b="1" dirty="0">
              <a:cs typeface="Times New Roman" panose="02020603050405020304" pitchFamily="18" charset="0"/>
            </a:endParaRPr>
          </a:p>
          <a:p>
            <a:pPr marL="538163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24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Ofrece la confirmación de la identidad, origen y pureza. </a:t>
            </a:r>
          </a:p>
          <a:p>
            <a:pPr marL="538163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Reduce los tiempos de inspección en el punto de entrada en cada país.</a:t>
            </a:r>
          </a:p>
          <a:p>
            <a:pPr marL="538163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419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Ofrece confianza para el comercio seguro de estos insumos.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072B46-C70C-427C-797A-4DDA8636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10000"/>
          </a:blip>
          <a:srcRect l="23264" t="7779" r="26181" b="-8014"/>
          <a:stretch/>
        </p:blipFill>
        <p:spPr bwMode="auto">
          <a:xfrm rot="2939850">
            <a:off x="9210108" y="-157750"/>
            <a:ext cx="2895488" cy="3588047"/>
          </a:xfrm>
          <a:prstGeom prst="rect">
            <a:avLst/>
          </a:prstGeom>
          <a:noFill/>
          <a:effectLst>
            <a:softEdge rad="342900"/>
          </a:effectLst>
        </p:spPr>
      </p:pic>
      <p:pic>
        <p:nvPicPr>
          <p:cNvPr id="7" name="Picture 2" descr="http://farm6.staticflickr.com/5012/5415195453_46f706b9e8_b.jpg">
            <a:extLst>
              <a:ext uri="{FF2B5EF4-FFF2-40B4-BE49-F238E27FC236}">
                <a16:creationId xmlns:a16="http://schemas.microsoft.com/office/drawing/2014/main" id="{0B8C71C6-AD44-780E-C21E-26FBDB89F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bright="20000" contrast="10000"/>
          </a:blip>
          <a:srcRect l="29343"/>
          <a:stretch/>
        </p:blipFill>
        <p:spPr bwMode="auto">
          <a:xfrm rot="5400000">
            <a:off x="9340131" y="3972761"/>
            <a:ext cx="3036065" cy="3218465"/>
          </a:xfrm>
          <a:prstGeom prst="rect">
            <a:avLst/>
          </a:prstGeom>
          <a:noFill/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40298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7738D7-B6F6-AFF7-A73E-51823E70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7"/>
          <a:stretch/>
        </p:blipFill>
        <p:spPr>
          <a:xfrm>
            <a:off x="130629" y="173721"/>
            <a:ext cx="4014652" cy="804930"/>
          </a:xfrm>
          <a:prstGeom prst="rect">
            <a:avLst/>
          </a:prstGeom>
        </p:spPr>
      </p:pic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497C0FA-7B39-81D2-1B9E-B0F6F77F6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666609"/>
              </p:ext>
            </p:extLst>
          </p:nvPr>
        </p:nvGraphicFramePr>
        <p:xfrm>
          <a:off x="711692" y="2197140"/>
          <a:ext cx="10818913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37280">
                  <a:extLst>
                    <a:ext uri="{9D8B030D-6E8A-4147-A177-3AD203B41FA5}">
                      <a16:colId xmlns:a16="http://schemas.microsoft.com/office/drawing/2014/main" val="1036203064"/>
                    </a:ext>
                  </a:extLst>
                </a:gridCol>
                <a:gridCol w="5581633">
                  <a:extLst>
                    <a:ext uri="{9D8B030D-6E8A-4147-A177-3AD203B41FA5}">
                      <a16:colId xmlns:a16="http://schemas.microsoft.com/office/drawing/2014/main" val="1027437030"/>
                    </a:ext>
                  </a:extLst>
                </a:gridCol>
              </a:tblGrid>
              <a:tr h="247610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latin typeface="+mj-lt"/>
                        </a:rPr>
                        <a:t>Miembros del grupo de expertos</a:t>
                      </a:r>
                    </a:p>
                  </a:txBody>
                  <a:tcPr marL="100584" marR="100584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latin typeface="+mj-lt"/>
                        </a:rPr>
                        <a:t>Organización</a:t>
                      </a:r>
                    </a:p>
                  </a:txBody>
                  <a:tcPr marL="100584" marR="100584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36082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Bruno Gallant &amp;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Heather Cumming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Canadian Food Inspection Agency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9131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Peter Mason &amp; </a:t>
                      </a:r>
                      <a:r>
                        <a:rPr lang="en-CA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Paul Abram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latin typeface="+mj-lt"/>
                        </a:rPr>
                        <a:t>Agriculture and Agri-Foods Canada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85363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Carlos </a:t>
                      </a:r>
                      <a:r>
                        <a:rPr lang="en-CA" sz="2000" b="1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Lázaro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Castellanos &amp; Vicente Rosas Medina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SENASICA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57728236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John Goolsby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USDA</a:t>
                      </a:r>
                      <a:r>
                        <a:rPr lang="en-CA" sz="2000" b="1" baseline="0" dirty="0">
                          <a:latin typeface="+mj-lt"/>
                        </a:rPr>
                        <a:t> Agricultural Research Service</a:t>
                      </a:r>
                      <a:endParaRPr lang="en-CA" sz="2000" b="1" dirty="0">
                        <a:latin typeface="+mj-lt"/>
                      </a:endParaRP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2718993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latin typeface="+mj-lt"/>
                        </a:rPr>
                        <a:t>Bob Pfannenstiel &amp;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Ron Weeks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USDA </a:t>
                      </a:r>
                      <a:r>
                        <a:rPr lang="en-US" sz="2000" b="1" dirty="0">
                          <a:latin typeface="+mj-lt"/>
                        </a:rPr>
                        <a:t>Animal and Plant Health Inspection Service</a:t>
                      </a:r>
                      <a:endParaRPr lang="en-CA" sz="2000" b="1" dirty="0">
                        <a:latin typeface="+mj-lt"/>
                      </a:endParaRP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9987386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latin typeface="+mj-lt"/>
                        </a:rPr>
                        <a:t>Antolin Díaz &amp;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Hugo Arredondo Bernal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latin typeface="+mj-lt"/>
                        </a:rPr>
                        <a:t>Biobest México 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0411164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latin typeface="+mj-lt"/>
                        </a:rPr>
                        <a:t>Kim Riley &amp;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Serena Bhardwaj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Biobest Group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48256560"/>
                  </a:ext>
                </a:extLst>
              </a:tr>
              <a:tr h="343186"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Brian Spencer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latin typeface="+mj-lt"/>
                        </a:rPr>
                        <a:t>Applied Bionomics Ltd.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4450980"/>
                  </a:ext>
                </a:extLst>
              </a:tr>
              <a:tr h="320463"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Melissa Tacolla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+mj-lt"/>
                        </a:rPr>
                        <a:t>Koppert</a:t>
                      </a:r>
                    </a:p>
                  </a:txBody>
                  <a:tcPr marL="100584" marR="100584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99376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CD93391-2E5D-E9BF-68F0-09BAA152DB77}"/>
              </a:ext>
            </a:extLst>
          </p:cNvPr>
          <p:cNvSpPr txBox="1">
            <a:spLocks/>
          </p:cNvSpPr>
          <p:nvPr/>
        </p:nvSpPr>
        <p:spPr>
          <a:xfrm>
            <a:off x="711692" y="1315376"/>
            <a:ext cx="10515600" cy="545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/>
              <a:t>Miembros </a:t>
            </a:r>
          </a:p>
          <a:p>
            <a:pPr algn="ctr"/>
            <a:r>
              <a:rPr lang="es-419" sz="2400" b="1" dirty="0"/>
              <a:t>Grupo de Expertos en Control Biológico</a:t>
            </a:r>
          </a:p>
        </p:txBody>
      </p:sp>
    </p:spTree>
    <p:extLst>
      <p:ext uri="{BB962C8B-B14F-4D97-AF65-F5344CB8AC3E}">
        <p14:creationId xmlns:p14="http://schemas.microsoft.com/office/powerpoint/2010/main" val="70731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51AF13CE-2799-A3D8-0560-C262FE8F1E7F}"/>
              </a:ext>
            </a:extLst>
          </p:cNvPr>
          <p:cNvSpPr txBox="1"/>
          <p:nvPr/>
        </p:nvSpPr>
        <p:spPr>
          <a:xfrm>
            <a:off x="7336715" y="5710769"/>
            <a:ext cx="4491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Reunión Anual de la NAPPO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Mérida,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Yuc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., 06 de diciembre de 2023</a:t>
            </a:r>
          </a:p>
        </p:txBody>
      </p:sp>
      <p:pic>
        <p:nvPicPr>
          <p:cNvPr id="3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53019A-8931-B073-D242-7348DA669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165438"/>
            <a:ext cx="5486400" cy="9321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94BA51-F26A-34F5-E920-F74F7BC43A08}"/>
              </a:ext>
            </a:extLst>
          </p:cNvPr>
          <p:cNvSpPr txBox="1"/>
          <p:nvPr/>
        </p:nvSpPr>
        <p:spPr>
          <a:xfrm>
            <a:off x="6988191" y="2913349"/>
            <a:ext cx="4568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i="1" dirty="0">
                <a:latin typeface="Algerian" panose="04020705040A02060702" pitchFamily="82" charset="0"/>
              </a:rPr>
              <a:t>Gracias</a:t>
            </a:r>
          </a:p>
        </p:txBody>
      </p:sp>
      <p:pic>
        <p:nvPicPr>
          <p:cNvPr id="4" name="Picture 2" descr="Resultado de imagen para INSECTOS QUE SE COMEN">
            <a:extLst>
              <a:ext uri="{FF2B5EF4-FFF2-40B4-BE49-F238E27FC236}">
                <a16:creationId xmlns:a16="http://schemas.microsoft.com/office/drawing/2014/main" id="{9E3D4B05-1C14-0511-9079-FD7E7861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0" y="1733776"/>
            <a:ext cx="5999506" cy="39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59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85E68-5301-4E73-A241-6EA3FB3CBA36}"/>
</file>

<file path=customXml/itemProps2.xml><?xml version="1.0" encoding="utf-8"?>
<ds:datastoreItem xmlns:ds="http://schemas.openxmlformats.org/officeDocument/2006/customXml" ds:itemID="{5927B419-7454-4546-AAE1-8F2AE3FE81C6}"/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732</Words>
  <Application>Microsoft Office PowerPoint</Application>
  <PresentationFormat>Panorámica</PresentationFormat>
  <Paragraphs>106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Arredondo</dc:creator>
  <cp:lastModifiedBy>Anonimo</cp:lastModifiedBy>
  <cp:revision>16</cp:revision>
  <dcterms:created xsi:type="dcterms:W3CDTF">2023-10-04T15:55:49Z</dcterms:created>
  <dcterms:modified xsi:type="dcterms:W3CDTF">2023-12-06T13:37:07Z</dcterms:modified>
</cp:coreProperties>
</file>