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5" r:id="rId1"/>
  </p:sldMasterIdLst>
  <p:notesMasterIdLst>
    <p:notesMasterId r:id="rId11"/>
  </p:notesMasterIdLst>
  <p:handoutMasterIdLst>
    <p:handoutMasterId r:id="rId12"/>
  </p:handoutMasterIdLst>
  <p:sldIdLst>
    <p:sldId id="257" r:id="rId2"/>
    <p:sldId id="318" r:id="rId3"/>
    <p:sldId id="317" r:id="rId4"/>
    <p:sldId id="323" r:id="rId5"/>
    <p:sldId id="320" r:id="rId6"/>
    <p:sldId id="276" r:id="rId7"/>
    <p:sldId id="321" r:id="rId8"/>
    <p:sldId id="263" r:id="rId9"/>
    <p:sldId id="322" r:id="rId10"/>
  </p:sldIdLst>
  <p:sldSz cx="12192000" cy="6858000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Heather Cumming" initials="HC" lastIdx="9" clrIdx="0"/>
  <p:cmAuthor id="1" name="Baez, Ignacio - APHIS" initials="BI-A" lastIdx="1" clrIdx="1">
    <p:extLst>
      <p:ext uri="{19B8F6BF-5375-455C-9EA6-DF929625EA0E}">
        <p15:presenceInfo xmlns:p15="http://schemas.microsoft.com/office/powerpoint/2012/main" userId="S::ignacio.baez@usda.gov::d710a650-d6ed-40db-aa01-89fbcf2dff48" providerId="AD"/>
      </p:ext>
    </p:extLst>
  </p:cmAuthor>
  <p:cmAuthor id="2" name="Rajesh Ramarathnam" initials="RR" lastIdx="4" clrIdx="2">
    <p:extLst>
      <p:ext uri="{19B8F6BF-5375-455C-9EA6-DF929625EA0E}">
        <p15:presenceInfo xmlns:p15="http://schemas.microsoft.com/office/powerpoint/2012/main" userId="S-1-5-21-409781135-2326927470-69082124-10710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F79B39C-3C21-4EDD-BA8F-85A102CB4953}" v="20" dt="2023-11-09T20:07:35.00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504" autoAdjust="0"/>
    <p:restoredTop sz="67143" autoAdjust="0"/>
  </p:normalViewPr>
  <p:slideViewPr>
    <p:cSldViewPr>
      <p:cViewPr varScale="1">
        <p:scale>
          <a:sx n="71" d="100"/>
          <a:sy n="71" d="100"/>
        </p:scale>
        <p:origin x="306" y="60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18" Type="http://schemas.microsoft.com/office/2016/11/relationships/changesInfo" Target="changesInfos/changesInfo1.xml"/><Relationship Id="rId3" Type="http://schemas.openxmlformats.org/officeDocument/2006/relationships/slide" Target="slides/slide2.xml"/><Relationship Id="rId21" Type="http://schemas.openxmlformats.org/officeDocument/2006/relationships/customXml" Target="../customXml/item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20" Type="http://schemas.openxmlformats.org/officeDocument/2006/relationships/customXml" Target="../customXml/item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aez, Ignacio - MRP-APHIS" userId="d710a650-d6ed-40db-aa01-89fbcf2dff48" providerId="ADAL" clId="{5F79B39C-3C21-4EDD-BA8F-85A102CB4953}"/>
    <pc:docChg chg="custSel addSld delSld modSld">
      <pc:chgData name="Baez, Ignacio - MRP-APHIS" userId="d710a650-d6ed-40db-aa01-89fbcf2dff48" providerId="ADAL" clId="{5F79B39C-3C21-4EDD-BA8F-85A102CB4953}" dt="2023-11-09T20:08:25.455" v="727" actId="1076"/>
      <pc:docMkLst>
        <pc:docMk/>
      </pc:docMkLst>
      <pc:sldChg chg="modSp add del mod modNotesTx">
        <pc:chgData name="Baez, Ignacio - MRP-APHIS" userId="d710a650-d6ed-40db-aa01-89fbcf2dff48" providerId="ADAL" clId="{5F79B39C-3C21-4EDD-BA8F-85A102CB4953}" dt="2023-11-09T16:35:13.071" v="547" actId="2696"/>
        <pc:sldMkLst>
          <pc:docMk/>
          <pc:sldMk cId="213296727" sldId="316"/>
        </pc:sldMkLst>
        <pc:spChg chg="mod">
          <ac:chgData name="Baez, Ignacio - MRP-APHIS" userId="d710a650-d6ed-40db-aa01-89fbcf2dff48" providerId="ADAL" clId="{5F79B39C-3C21-4EDD-BA8F-85A102CB4953}" dt="2023-11-09T14:57:43.729" v="35" actId="20577"/>
          <ac:spMkLst>
            <pc:docMk/>
            <pc:sldMk cId="213296727" sldId="316"/>
            <ac:spMk id="2" creationId="{00000000-0000-0000-0000-000000000000}"/>
          </ac:spMkLst>
        </pc:spChg>
        <pc:graphicFrameChg chg="mod modGraphic">
          <ac:chgData name="Baez, Ignacio - MRP-APHIS" userId="d710a650-d6ed-40db-aa01-89fbcf2dff48" providerId="ADAL" clId="{5F79B39C-3C21-4EDD-BA8F-85A102CB4953}" dt="2023-11-09T15:51:36.127" v="128" actId="20577"/>
          <ac:graphicFrameMkLst>
            <pc:docMk/>
            <pc:sldMk cId="213296727" sldId="316"/>
            <ac:graphicFrameMk id="4" creationId="{4702AC03-88EA-AEEE-5783-CE60D14FA134}"/>
          </ac:graphicFrameMkLst>
        </pc:graphicFrameChg>
      </pc:sldChg>
      <pc:sldChg chg="addSp delSp modSp add mod modNotesTx">
        <pc:chgData name="Baez, Ignacio - MRP-APHIS" userId="d710a650-d6ed-40db-aa01-89fbcf2dff48" providerId="ADAL" clId="{5F79B39C-3C21-4EDD-BA8F-85A102CB4953}" dt="2023-11-09T20:08:25.455" v="727" actId="1076"/>
        <pc:sldMkLst>
          <pc:docMk/>
          <pc:sldMk cId="3592733275" sldId="323"/>
        </pc:sldMkLst>
        <pc:spChg chg="mod">
          <ac:chgData name="Baez, Ignacio - MRP-APHIS" userId="d710a650-d6ed-40db-aa01-89fbcf2dff48" providerId="ADAL" clId="{5F79B39C-3C21-4EDD-BA8F-85A102CB4953}" dt="2023-11-09T15:53:04.619" v="131"/>
          <ac:spMkLst>
            <pc:docMk/>
            <pc:sldMk cId="3592733275" sldId="323"/>
            <ac:spMk id="2" creationId="{00000000-0000-0000-0000-000000000000}"/>
          </ac:spMkLst>
        </pc:spChg>
        <pc:spChg chg="add mod">
          <ac:chgData name="Baez, Ignacio - MRP-APHIS" userId="d710a650-d6ed-40db-aa01-89fbcf2dff48" providerId="ADAL" clId="{5F79B39C-3C21-4EDD-BA8F-85A102CB4953}" dt="2023-11-09T20:08:25.455" v="727" actId="1076"/>
          <ac:spMkLst>
            <pc:docMk/>
            <pc:sldMk cId="3592733275" sldId="323"/>
            <ac:spMk id="4" creationId="{021C2EAC-3DFB-566A-90D8-E2E9632258E5}"/>
          </ac:spMkLst>
        </pc:spChg>
        <pc:spChg chg="mod">
          <ac:chgData name="Baez, Ignacio - MRP-APHIS" userId="d710a650-d6ed-40db-aa01-89fbcf2dff48" providerId="ADAL" clId="{5F79B39C-3C21-4EDD-BA8F-85A102CB4953}" dt="2023-11-09T19:59:11.328" v="694" actId="14100"/>
          <ac:spMkLst>
            <pc:docMk/>
            <pc:sldMk cId="3592733275" sldId="323"/>
            <ac:spMk id="6" creationId="{00000000-0000-0000-0000-000000000000}"/>
          </ac:spMkLst>
        </pc:spChg>
        <pc:grpChg chg="del">
          <ac:chgData name="Baez, Ignacio - MRP-APHIS" userId="d710a650-d6ed-40db-aa01-89fbcf2dff48" providerId="ADAL" clId="{5F79B39C-3C21-4EDD-BA8F-85A102CB4953}" dt="2023-11-09T15:52:55.430" v="130" actId="478"/>
          <ac:grpSpMkLst>
            <pc:docMk/>
            <pc:sldMk cId="3592733275" sldId="323"/>
            <ac:grpSpMk id="12" creationId="{A995E969-7DBE-9716-8512-886DE0B5B7A3}"/>
          </ac:grpSpMkLst>
        </pc:grpChg>
        <pc:picChg chg="add mod">
          <ac:chgData name="Baez, Ignacio - MRP-APHIS" userId="d710a650-d6ed-40db-aa01-89fbcf2dff48" providerId="ADAL" clId="{5F79B39C-3C21-4EDD-BA8F-85A102CB4953}" dt="2023-11-09T20:07:05.924" v="710" actId="1036"/>
          <ac:picMkLst>
            <pc:docMk/>
            <pc:sldMk cId="3592733275" sldId="323"/>
            <ac:picMk id="1026" creationId="{A56161C9-F833-578E-60A7-DC8B99586F17}"/>
          </ac:picMkLst>
        </pc:pic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1EE689A1-270B-4306-A768-AFE66C230438}" type="datetimeFigureOut">
              <a:rPr lang="en-US" smtClean="0"/>
              <a:t>11/9/2023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15B4A48A-FA02-47BD-A43E-4F0D4825FA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189909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D317DFC3-E440-43FC-B188-688EF37C8E4E}" type="datetimeFigureOut">
              <a:rPr lang="en-US" smtClean="0"/>
              <a:t>11/9/2023</a:t>
            </a:fld>
            <a:endParaRPr lang="en-U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08AA10C2-F2B5-4C74-A860-4A90429E9E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10269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57066" indent="-291179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64717" indent="-23294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30604" indent="-23294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96491" indent="-23294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62377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3028264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94151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960038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2F418171-8C20-4D0A-BEA5-4B62716DFA92}" type="slidenum">
              <a:rPr lang="en-CA" altLang="en-US">
                <a:solidFill>
                  <a:prstClr val="black"/>
                </a:solidFill>
              </a:rPr>
              <a:pPr eaLnBrk="1" hangingPunct="1">
                <a:spcBef>
                  <a:spcPct val="0"/>
                </a:spcBef>
              </a:pPr>
              <a:t>1</a:t>
            </a:fld>
            <a:endParaRPr lang="en-CA" altLang="en-US">
              <a:solidFill>
                <a:prstClr val="black"/>
              </a:solidFill>
            </a:endParaRPr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06400" y="696913"/>
            <a:ext cx="6197600" cy="3486150"/>
          </a:xfrm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800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Good morning everybody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my name is Ignacio Baez and I am a member of the Tuta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absoluta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expert group working on the </a:t>
            </a:r>
            <a:r>
              <a:rPr lang="en-US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Discussion paper on how NAPPO member countries should prepare for the threat posed by Tuta </a:t>
            </a:r>
            <a:r>
              <a:rPr lang="en-US" sz="1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absolutathat</a:t>
            </a:r>
            <a:endParaRPr lang="en-US" sz="18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 will be presenting to you and update on the activities that the expert group conducted throughout this past year.</a:t>
            </a:r>
          </a:p>
          <a:p>
            <a:pPr eaLnBrk="1" hangingPunct="1"/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5307437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6400" y="696913"/>
            <a:ext cx="61976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31774">
              <a:defRPr/>
            </a:pPr>
            <a:r>
              <a:rPr lang="en-US" dirty="0"/>
              <a:t>The group is comprised by two members from CFIA, four from USDA, three from SENASICA, and two members from industry.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AA10C2-F2B5-4C74-A860-4A90429E9EB9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792670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6400" y="696913"/>
            <a:ext cx="61976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altLang="en-US" sz="1200" b="0" dirty="0"/>
              <a:t>The objective of this project is to d</a:t>
            </a:r>
            <a:r>
              <a:rPr lang="en-US" altLang="en-US" sz="1200" dirty="0"/>
              <a:t>evelop a discussion document on the threat that this pest poses with the ultimate objective of developing a response plan for when the pest will arrive in North America.</a:t>
            </a:r>
            <a:br>
              <a:rPr lang="en-US" altLang="en-US" sz="1200" dirty="0"/>
            </a:br>
            <a:endParaRPr lang="en-US" altLang="en-US" sz="1200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altLang="en-US" sz="1200" b="0" dirty="0"/>
              <a:t>The initial deliverable is a d</a:t>
            </a:r>
            <a:r>
              <a:rPr lang="en-US" sz="1200" b="0" dirty="0"/>
              <a:t>iscussion d</a:t>
            </a:r>
            <a:r>
              <a:rPr lang="en-US" sz="1200" dirty="0"/>
              <a:t>ocument with the subsequent objective to develop a regional response plan.</a:t>
            </a:r>
            <a:br>
              <a:rPr lang="en-GB" sz="1200" dirty="0"/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AA10C2-F2B5-4C74-A860-4A90429E9EB9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633522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6400" y="696913"/>
            <a:ext cx="61976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31774"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AA10C2-F2B5-4C74-A860-4A90429E9EB9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611020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6400" y="696913"/>
            <a:ext cx="61976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200" dirty="0"/>
              <a:t>The project will be conducted in two stages.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200" dirty="0"/>
              <a:t>First stage will be to complete a discussion document that </a:t>
            </a:r>
          </a:p>
          <a:p>
            <a:pPr marL="171450" indent="-17145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200" dirty="0"/>
              <a:t>Outlines current phytosanitary requirements for each NAPPO country where </a:t>
            </a:r>
            <a:r>
              <a:rPr lang="en-US" sz="1200" i="1" dirty="0"/>
              <a:t>Tuta </a:t>
            </a:r>
            <a:r>
              <a:rPr lang="en-US" sz="1200" i="1" dirty="0" err="1"/>
              <a:t>absoluta</a:t>
            </a:r>
            <a:r>
              <a:rPr lang="en-US" sz="1200" dirty="0"/>
              <a:t> is known to occur</a:t>
            </a:r>
          </a:p>
          <a:p>
            <a:pPr marL="171450" indent="-17145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200" dirty="0"/>
              <a:t>Highlight the impact on trade amongst all 3 NAPPO member countries when the pest will arrive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sz="1200" dirty="0"/>
              <a:t>After the discussion paper, the second stage is to </a:t>
            </a:r>
            <a:endParaRPr lang="en-US" sz="800" dirty="0"/>
          </a:p>
          <a:p>
            <a:pPr marL="171450" indent="-17145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200" dirty="0"/>
              <a:t>Develop a forward looking response plan to mitigate the impact on trade of tomato fruit in an effort to facilitate trade should this pest be found in a NAPPO member country</a:t>
            </a:r>
            <a:endParaRPr lang="en-US" altLang="en-US" sz="1200" dirty="0"/>
          </a:p>
          <a:p>
            <a:pPr defTabSz="931774"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AA10C2-F2B5-4C74-A860-4A90429E9EB9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085379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6400" y="696913"/>
            <a:ext cx="61976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On May 5, 2023 the expert  group had its first virtual meeting where the group was introduced.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Then on June 21, 2023, we has a second virtual meeting where we discussed the outline of the document.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In July 2023, NAPPO Secretariat provided a Microsoft Team site to allow the group start to incorporating information to the draft document.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And the last meeting we had was on August 11, 2023, where we discussed further the components of the discussion document.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AA10C2-F2B5-4C74-A860-4A90429E9EB9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256163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6400" y="696913"/>
            <a:ext cx="61976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 key areas that we are covering in the discussion document include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a brief overview of the distribution, biology, taxonomy and identification of this pest,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Include the regulatory framework and phytosanitary requirements that each NAPPO country has,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Provide an overview of the risk and impact that this pest poses to the region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And include the current approaches to manage this pest.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The intent of this document is to provide recommendations that can inform toward the next stage of the project that is to </a:t>
            </a:r>
            <a:r>
              <a:rPr lang="en-US" sz="1200" dirty="0"/>
              <a:t>develop a regional response plan for </a:t>
            </a:r>
            <a:r>
              <a:rPr lang="en-US" sz="1200" i="1" dirty="0"/>
              <a:t>Tuta </a:t>
            </a:r>
            <a:r>
              <a:rPr lang="en-US" sz="1200" i="1" dirty="0" err="1"/>
              <a:t>absoluta</a:t>
            </a:r>
            <a:r>
              <a:rPr lang="en-US" sz="1200" dirty="0"/>
              <a:t>. </a:t>
            </a:r>
            <a:br>
              <a:rPr lang="en-GB" sz="1200" dirty="0"/>
            </a:br>
            <a:endParaRPr 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AA10C2-F2B5-4C74-A860-4A90429E9EB9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414974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6400" y="696913"/>
            <a:ext cx="61976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lnSpc>
                <a:spcPct val="100000"/>
              </a:lnSpc>
              <a:spcBef>
                <a:spcPts val="0"/>
              </a:spcBef>
              <a:spcAft>
                <a:spcPts val="1500"/>
              </a:spcAft>
              <a:buFont typeface="Arial" panose="020B0604020202020204" pitchFamily="34" charset="0"/>
              <a:buChar char="•"/>
            </a:pPr>
            <a:r>
              <a:rPr lang="en-US" altLang="en-US" sz="1200" dirty="0"/>
              <a:t>The goal is to complete this stage of the project by May 2024.</a:t>
            </a:r>
          </a:p>
          <a:p>
            <a:pPr marL="171450" indent="-171450">
              <a:lnSpc>
                <a:spcPct val="100000"/>
              </a:lnSpc>
              <a:spcBef>
                <a:spcPts val="0"/>
              </a:spcBef>
              <a:spcAft>
                <a:spcPts val="1500"/>
              </a:spcAft>
              <a:buFont typeface="Arial" panose="020B0604020202020204" pitchFamily="34" charset="0"/>
              <a:buChar char="•"/>
            </a:pPr>
            <a:r>
              <a:rPr lang="en-US" altLang="en-US" sz="1200" dirty="0"/>
              <a:t>So we will continue incorporating information in the draft document.</a:t>
            </a:r>
          </a:p>
          <a:p>
            <a:pPr marL="171450" indent="-171450">
              <a:lnSpc>
                <a:spcPct val="100000"/>
              </a:lnSpc>
              <a:spcBef>
                <a:spcPts val="0"/>
              </a:spcBef>
              <a:spcAft>
                <a:spcPts val="1500"/>
              </a:spcAft>
              <a:buFont typeface="Arial" panose="020B0604020202020204" pitchFamily="34" charset="0"/>
              <a:buChar char="•"/>
            </a:pPr>
            <a:r>
              <a:rPr lang="en-US" altLang="en-US" sz="1200" dirty="0"/>
              <a:t>Discuss similarities and differences in the three NAPPO countries</a:t>
            </a:r>
          </a:p>
          <a:p>
            <a:pPr marL="171450" indent="-171450">
              <a:lnSpc>
                <a:spcPct val="100000"/>
              </a:lnSpc>
              <a:spcBef>
                <a:spcPts val="0"/>
              </a:spcBef>
              <a:spcAft>
                <a:spcPts val="1500"/>
              </a:spcAft>
              <a:buFont typeface="Arial" panose="020B0604020202020204" pitchFamily="34" charset="0"/>
              <a:buChar char="•"/>
            </a:pPr>
            <a:r>
              <a:rPr lang="en-US" altLang="en-US" sz="1200" dirty="0"/>
              <a:t>Identify the elements needed for a harmonized emergency response to ensure this is highlighted in the discussion document, and </a:t>
            </a:r>
          </a:p>
          <a:p>
            <a:pPr marL="171450" indent="-171450">
              <a:lnSpc>
                <a:spcPct val="100000"/>
              </a:lnSpc>
              <a:spcBef>
                <a:spcPts val="0"/>
              </a:spcBef>
              <a:spcAft>
                <a:spcPts val="1500"/>
              </a:spcAft>
              <a:buFont typeface="Arial" panose="020B0604020202020204" pitchFamily="34" charset="0"/>
              <a:buChar char="•"/>
            </a:pPr>
            <a:r>
              <a:rPr lang="en-US" altLang="en-US" sz="1200" dirty="0"/>
              <a:t>Determine additional information needs to be included in the document.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1500"/>
              </a:spcAft>
              <a:buFont typeface="Arial" panose="020B0604020202020204" pitchFamily="34" charset="0"/>
              <a:buNone/>
            </a:pPr>
            <a:endParaRPr lang="en-US" altLang="en-US" sz="1200" dirty="0"/>
          </a:p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AA10C2-F2B5-4C74-A860-4A90429E9EB9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214193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6400" y="696913"/>
            <a:ext cx="61976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r>
              <a:rPr lang="en-US" dirty="0"/>
              <a:t>With that, I thank you or your attention and happy to address any question you may have,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AA10C2-F2B5-4C74-A860-4A90429E9EB9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03345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CA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CA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BC10415-742A-4C7C-91E5-5162348CC4EF}" type="slidenum">
              <a:rPr lang="en-CA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CA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93886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CA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CA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F1D3C33-E3AF-42B9-9498-5B2DCE15706D}" type="slidenum">
              <a:rPr lang="en-CA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CA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56617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CA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CA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FCF9FD4-A1DC-49FF-B032-39A28F540411}" type="slidenum">
              <a:rPr lang="en-CA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CA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37910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CA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CA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205A660-7803-4720-A730-1A259332CE02}" type="slidenum">
              <a:rPr lang="en-CA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CA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7394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CA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CA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20124D2-F7C1-44DA-98B2-84B5DEFE9FE0}" type="slidenum">
              <a:rPr lang="en-CA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CA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04475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CA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CA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B28AE9E-E42A-4ED7-87AD-F7970803D53F}" type="slidenum">
              <a:rPr lang="en-CA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CA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70852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CA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CA">
              <a:solidFill>
                <a:srgbClr val="00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1D8CE0A-EAF2-47C3-A301-42B35020DD90}" type="slidenum">
              <a:rPr lang="en-CA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CA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41543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CA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CA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77989EE-D4FF-48C2-A726-6D05C2CE483C}" type="slidenum">
              <a:rPr lang="en-CA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CA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36061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CA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CA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2DA89B3-96AA-41FD-AD80-47DE0E6C7788}" type="slidenum">
              <a:rPr lang="en-CA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CA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34826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CA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CA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75CC37F-84F6-4DBE-A8CF-9F781AC134C5}" type="slidenum">
              <a:rPr lang="en-CA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CA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19152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CA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CA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A9728F0-02F9-4C29-AAEE-AD6CDF259D5A}" type="slidenum">
              <a:rPr lang="en-CA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CA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98588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CA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CA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3E5E9C7-D2C5-4D03-AE4D-CC1D6D5A4390}" type="slidenum">
              <a:rPr lang="en-CA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CA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60674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image" Target="../media/image4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1"/>
          <p:cNvSpPr>
            <a:spLocks noGrp="1" noChangeArrowheads="1"/>
          </p:cNvSpPr>
          <p:nvPr>
            <p:ph type="title"/>
          </p:nvPr>
        </p:nvSpPr>
        <p:spPr>
          <a:xfrm>
            <a:off x="273984" y="2438400"/>
            <a:ext cx="11537016" cy="2041093"/>
          </a:xfrm>
        </p:spPr>
        <p:txBody>
          <a:bodyPr>
            <a:normAutofit fontScale="90000"/>
          </a:bodyPr>
          <a:lstStyle/>
          <a:p>
            <a:pPr algn="ctr"/>
            <a:r>
              <a:rPr lang="en-CA" altLang="en-US" b="1" dirty="0"/>
              <a:t>Progress Report 2023</a:t>
            </a:r>
            <a:br>
              <a:rPr lang="en-CA" altLang="en-US" b="1" dirty="0"/>
            </a:br>
            <a:r>
              <a:rPr lang="en-CA" altLang="en-US" b="1" i="1" dirty="0"/>
              <a:t>Tuta </a:t>
            </a:r>
            <a:r>
              <a:rPr lang="en-CA" altLang="en-US" b="1" i="1" dirty="0" err="1"/>
              <a:t>absoluta</a:t>
            </a:r>
            <a:r>
              <a:rPr lang="en-CA" altLang="en-US" b="1" i="1" dirty="0"/>
              <a:t> </a:t>
            </a:r>
            <a:r>
              <a:rPr lang="en-CA" altLang="en-US" b="1" dirty="0"/>
              <a:t>Expert Group </a:t>
            </a:r>
            <a:br>
              <a:rPr lang="en-CA" altLang="en-US" b="1" dirty="0"/>
            </a:br>
            <a:br>
              <a:rPr lang="en-CA" altLang="en-US" b="1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en-US" altLang="en-US" b="1" dirty="0">
                <a:solidFill>
                  <a:schemeClr val="accent6">
                    <a:lumMod val="50000"/>
                  </a:schemeClr>
                </a:solidFill>
                <a:latin typeface="+mn-lt"/>
              </a:rPr>
              <a:t>Discussion paper on how NAPPO member countries should prepare for the threat posed by </a:t>
            </a:r>
            <a:r>
              <a:rPr lang="en-US" altLang="en-US" b="1" i="1" dirty="0">
                <a:solidFill>
                  <a:schemeClr val="accent6">
                    <a:lumMod val="50000"/>
                  </a:schemeClr>
                </a:solidFill>
                <a:latin typeface="+mn-lt"/>
              </a:rPr>
              <a:t>Tuta </a:t>
            </a:r>
            <a:r>
              <a:rPr lang="en-US" altLang="en-US" b="1" i="1" dirty="0" err="1">
                <a:solidFill>
                  <a:schemeClr val="accent6">
                    <a:lumMod val="50000"/>
                  </a:schemeClr>
                </a:solidFill>
                <a:latin typeface="+mn-lt"/>
              </a:rPr>
              <a:t>absoluta</a:t>
            </a:r>
            <a:r>
              <a:rPr lang="en-US" altLang="en-US" b="1" dirty="0">
                <a:solidFill>
                  <a:schemeClr val="accent6">
                    <a:lumMod val="50000"/>
                  </a:schemeClr>
                </a:solidFill>
                <a:latin typeface="+mn-lt"/>
              </a:rPr>
              <a:t>.</a:t>
            </a:r>
            <a:endParaRPr lang="en-CA" altLang="en-US" b="1" dirty="0">
              <a:solidFill>
                <a:schemeClr val="accent6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B28AE9E-E42A-4ED7-87AD-F7970803D53F}" type="slidenum">
              <a:rPr lang="en-CA" smtClean="0">
                <a:solidFill>
                  <a:srgbClr val="000000"/>
                </a:solidFill>
              </a:rPr>
              <a:pPr>
                <a:defRPr/>
              </a:pPr>
              <a:t>1</a:t>
            </a:fld>
            <a:endParaRPr lang="en-CA" dirty="0">
              <a:solidFill>
                <a:srgbClr val="000000"/>
              </a:solidFill>
            </a:endParaRPr>
          </a:p>
        </p:txBody>
      </p:sp>
      <p:sp>
        <p:nvSpPr>
          <p:cNvPr id="2051" name="Text Box 9"/>
          <p:cNvSpPr txBox="1">
            <a:spLocks noChangeArrowheads="1"/>
          </p:cNvSpPr>
          <p:nvPr/>
        </p:nvSpPr>
        <p:spPr bwMode="auto">
          <a:xfrm>
            <a:off x="2211327" y="5083314"/>
            <a:ext cx="7780705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2000" b="1" dirty="0"/>
              <a:t>Ignacio Baez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2000" dirty="0"/>
              <a:t>USDA-APHIS-PPQ</a:t>
            </a:r>
          </a:p>
        </p:txBody>
      </p:sp>
      <p:sp>
        <p:nvSpPr>
          <p:cNvPr id="2052" name="Text Box 15"/>
          <p:cNvSpPr txBox="1">
            <a:spLocks noChangeArrowheads="1"/>
          </p:cNvSpPr>
          <p:nvPr/>
        </p:nvSpPr>
        <p:spPr bwMode="auto">
          <a:xfrm>
            <a:off x="3359150" y="3068638"/>
            <a:ext cx="184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en-US" altLang="en-US" sz="1800">
              <a:solidFill>
                <a:srgbClr val="000000"/>
              </a:solidFill>
            </a:endParaRPr>
          </a:p>
        </p:txBody>
      </p:sp>
      <p:pic>
        <p:nvPicPr>
          <p:cNvPr id="7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3984" y="218382"/>
            <a:ext cx="5566450" cy="11577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C25EACDB-F5AA-4B9A-9296-9EE45322AAEF}"/>
              </a:ext>
            </a:extLst>
          </p:cNvPr>
          <p:cNvSpPr txBox="1"/>
          <p:nvPr/>
        </p:nvSpPr>
        <p:spPr>
          <a:xfrm>
            <a:off x="3359150" y="5819476"/>
            <a:ext cx="582211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1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46</a:t>
            </a:r>
            <a:r>
              <a:rPr lang="en-US" altLang="en-US" sz="1800" baseline="30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th</a:t>
            </a:r>
            <a:r>
              <a:rPr lang="en-US" altLang="en-US" sz="1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 NAPPO Annual Meeting, December 6, 2023 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1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46</a:t>
            </a:r>
            <a:r>
              <a:rPr lang="en-US" altLang="en-US" sz="1800" baseline="30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a</a:t>
            </a:r>
            <a:r>
              <a:rPr lang="en-US" altLang="en-US" sz="1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altLang="en-US" sz="18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Reunión</a:t>
            </a:r>
            <a:r>
              <a:rPr lang="en-US" altLang="en-US" sz="1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altLang="en-US" sz="18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Anual</a:t>
            </a:r>
            <a:r>
              <a:rPr lang="en-US" altLang="en-US" sz="1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de la NAPPO, 6 de </a:t>
            </a:r>
            <a:r>
              <a:rPr lang="en-US" altLang="en-US" sz="18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diciembre</a:t>
            </a:r>
            <a:r>
              <a:rPr lang="en-US" altLang="en-US" sz="1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del 2023</a:t>
            </a:r>
            <a:endParaRPr lang="en-CA" altLang="en-US" sz="18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pic>
        <p:nvPicPr>
          <p:cNvPr id="5" name="Picture 4" descr="Logo&#10;&#10;Description automatically generated">
            <a:extLst>
              <a:ext uri="{FF2B5EF4-FFF2-40B4-BE49-F238E27FC236}">
                <a16:creationId xmlns:a16="http://schemas.microsoft.com/office/drawing/2014/main" id="{9245F058-7FE4-7047-5525-35A0E78010C2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70934" y="137150"/>
            <a:ext cx="1987666" cy="1920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80407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81000" y="83563"/>
            <a:ext cx="9829800" cy="883683"/>
          </a:xfrm>
        </p:spPr>
        <p:txBody>
          <a:bodyPr>
            <a:normAutofit/>
          </a:bodyPr>
          <a:lstStyle/>
          <a:p>
            <a:r>
              <a:rPr lang="en-US" sz="4000" b="1" dirty="0">
                <a:solidFill>
                  <a:schemeClr val="accent5">
                    <a:lumMod val="75000"/>
                  </a:schemeClr>
                </a:solidFill>
                <a:latin typeface="+mn-lt"/>
              </a:rPr>
              <a:t>NAPPO Expert Group Members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381000" y="990600"/>
            <a:ext cx="11201400" cy="5334000"/>
          </a:xfrm>
          <a:ln>
            <a:noFill/>
          </a:ln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br>
              <a:rPr lang="en-GB" sz="3600" dirty="0"/>
            </a:br>
            <a:br>
              <a:rPr lang="en-GB" sz="2800" dirty="0"/>
            </a:br>
            <a:endParaRPr lang="en-US" altLang="en-US" sz="28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205A660-7803-4720-A730-1A259332CE02}" type="slidenum">
              <a:rPr lang="en-CA" smtClean="0">
                <a:solidFill>
                  <a:srgbClr val="000000"/>
                </a:solidFill>
              </a:rPr>
              <a:pPr>
                <a:defRPr/>
              </a:pPr>
              <a:t>2</a:t>
            </a:fld>
            <a:endParaRPr lang="en-CA">
              <a:solidFill>
                <a:srgbClr val="000000"/>
              </a:solidFill>
            </a:endParaRP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D9621E7B-6E9E-4B9B-B3B5-B417EFBA599A}"/>
              </a:ext>
            </a:extLst>
          </p:cNvPr>
          <p:cNvCxnSpPr>
            <a:cxnSpLocks/>
          </p:cNvCxnSpPr>
          <p:nvPr/>
        </p:nvCxnSpPr>
        <p:spPr>
          <a:xfrm>
            <a:off x="381000" y="762000"/>
            <a:ext cx="11430000" cy="0"/>
          </a:xfrm>
          <a:prstGeom prst="line">
            <a:avLst/>
          </a:prstGeom>
          <a:ln w="381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>
            <a:extLst>
              <a:ext uri="{FF2B5EF4-FFF2-40B4-BE49-F238E27FC236}">
                <a16:creationId xmlns:a16="http://schemas.microsoft.com/office/drawing/2014/main" id="{B2152F68-0625-0492-8BB5-13F1F3E3F947}"/>
              </a:ext>
            </a:extLst>
          </p:cNvPr>
          <p:cNvSpPr txBox="1"/>
          <p:nvPr/>
        </p:nvSpPr>
        <p:spPr>
          <a:xfrm>
            <a:off x="651790" y="3049012"/>
            <a:ext cx="2853410" cy="26930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lang="en-US" sz="2400" b="1" dirty="0"/>
              <a:t>CFIA:</a:t>
            </a:r>
            <a:r>
              <a:rPr lang="en-US" sz="2400" b="0" dirty="0"/>
              <a:t> </a:t>
            </a:r>
          </a:p>
          <a:p>
            <a:pPr marL="342900" marR="0" lvl="0" indent="-3429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2400" b="0" dirty="0"/>
              <a:t>Patricia McAllister </a:t>
            </a:r>
          </a:p>
          <a:p>
            <a:pPr marL="342900" marR="0" lvl="0" indent="-3429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2400" b="0" dirty="0"/>
              <a:t>Melanie Gauthier </a:t>
            </a:r>
          </a:p>
          <a:p>
            <a:pPr defTabSz="914400">
              <a:spcAft>
                <a:spcPts val="600"/>
              </a:spcAft>
              <a:defRPr/>
            </a:pPr>
            <a:endParaRPr lang="en-US" sz="2400" b="0" dirty="0"/>
          </a:p>
          <a:p>
            <a:pPr defTabSz="914400">
              <a:spcAft>
                <a:spcPts val="600"/>
              </a:spcAft>
              <a:defRPr/>
            </a:pPr>
            <a:r>
              <a:rPr lang="en-US" sz="2400" b="1" dirty="0"/>
              <a:t>CHC-Canada</a:t>
            </a:r>
          </a:p>
          <a:p>
            <a:pPr marL="342900" marR="0" lvl="0" indent="-3429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2400" b="0" dirty="0"/>
              <a:t>Julie Paillat</a:t>
            </a:r>
            <a:endParaRPr lang="en-US" sz="24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6D73760-6CA3-E2BB-B4C4-3F07B97BCB9B}"/>
              </a:ext>
            </a:extLst>
          </p:cNvPr>
          <p:cNvSpPr txBox="1"/>
          <p:nvPr/>
        </p:nvSpPr>
        <p:spPr>
          <a:xfrm>
            <a:off x="4712048" y="3049012"/>
            <a:ext cx="2984152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2400" b="1" dirty="0"/>
              <a:t>USDA: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sz="2400" b="0" dirty="0"/>
              <a:t>Todd Gilligan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sz="2400" b="0" dirty="0"/>
              <a:t>Timothy Westbrook 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sz="2400" b="0" dirty="0"/>
              <a:t>Eutychus Kariuki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sz="2400" b="0" dirty="0"/>
              <a:t>Ignacio Baez</a:t>
            </a:r>
          </a:p>
          <a:p>
            <a:pPr lvl="0"/>
            <a:endParaRPr lang="en-US" sz="2400" b="0" dirty="0"/>
          </a:p>
          <a:p>
            <a:pPr lvl="0"/>
            <a:r>
              <a:rPr lang="en-US" sz="2400" b="1" dirty="0"/>
              <a:t>IFPA-USA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sz="2400" b="0" dirty="0"/>
              <a:t>Max </a:t>
            </a:r>
            <a:r>
              <a:rPr lang="en-US" sz="2400" b="0" dirty="0" err="1"/>
              <a:t>Teplitski</a:t>
            </a:r>
            <a:endParaRPr lang="en-US" sz="24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942087B-B15F-1915-8968-293EC8A8B7D1}"/>
              </a:ext>
            </a:extLst>
          </p:cNvPr>
          <p:cNvSpPr txBox="1"/>
          <p:nvPr/>
        </p:nvSpPr>
        <p:spPr>
          <a:xfrm>
            <a:off x="8261771" y="3049012"/>
            <a:ext cx="3777829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>
              <a:lnSpc>
                <a:spcPct val="100000"/>
              </a:lnSpc>
            </a:pPr>
            <a:r>
              <a:rPr lang="en-US" sz="2400" b="1" dirty="0"/>
              <a:t>SENASICA:</a:t>
            </a:r>
          </a:p>
          <a:p>
            <a:pPr marL="342900" lvl="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2400" dirty="0"/>
              <a:t>Miguel </a:t>
            </a:r>
            <a:r>
              <a:rPr lang="en-US" sz="2400" dirty="0" err="1"/>
              <a:t>Ángel</a:t>
            </a:r>
            <a:r>
              <a:rPr lang="en-US" sz="2400" dirty="0"/>
              <a:t> Juárez Maya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Eduardo Sánchez García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b="0" i="0" dirty="0"/>
              <a:t>Manuel Jiménez Vásquez</a:t>
            </a:r>
            <a:endParaRPr lang="en-US" sz="2400" dirty="0"/>
          </a:p>
          <a:p>
            <a:pPr lvl="0">
              <a:lnSpc>
                <a:spcPct val="100000"/>
              </a:lnSpc>
            </a:pPr>
            <a:endParaRPr lang="en-US" sz="2400" dirty="0"/>
          </a:p>
          <a:p>
            <a:endParaRPr lang="en-US" sz="2400" dirty="0"/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14FA8C10-2AE6-BCF5-A5A8-C2403E374197}"/>
              </a:ext>
            </a:extLst>
          </p:cNvPr>
          <p:cNvSpPr/>
          <p:nvPr/>
        </p:nvSpPr>
        <p:spPr>
          <a:xfrm>
            <a:off x="8177666" y="922796"/>
            <a:ext cx="3861934" cy="5357354"/>
          </a:xfrm>
          <a:prstGeom prst="roundRect">
            <a:avLst/>
          </a:prstGeom>
          <a:noFill/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28C8EFE3-9896-141D-9B3F-6E176A355AF0}"/>
              </a:ext>
            </a:extLst>
          </p:cNvPr>
          <p:cNvSpPr/>
          <p:nvPr/>
        </p:nvSpPr>
        <p:spPr>
          <a:xfrm>
            <a:off x="4195475" y="960896"/>
            <a:ext cx="3861934" cy="5357354"/>
          </a:xfrm>
          <a:prstGeom prst="roundRect">
            <a:avLst/>
          </a:prstGeom>
          <a:noFill/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877E0AE0-6F5D-3E15-6A66-D2A5D0CB4BD8}"/>
              </a:ext>
            </a:extLst>
          </p:cNvPr>
          <p:cNvSpPr/>
          <p:nvPr/>
        </p:nvSpPr>
        <p:spPr>
          <a:xfrm>
            <a:off x="213284" y="960896"/>
            <a:ext cx="3861934" cy="5357354"/>
          </a:xfrm>
          <a:prstGeom prst="roundRect">
            <a:avLst/>
          </a:prstGeom>
          <a:noFill/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8ADF3BD4-5DB4-121E-7754-1B6E02ACCBEF}"/>
              </a:ext>
            </a:extLst>
          </p:cNvPr>
          <p:cNvSpPr/>
          <p:nvPr/>
        </p:nvSpPr>
        <p:spPr>
          <a:xfrm>
            <a:off x="1190384" y="1035050"/>
            <a:ext cx="1776222" cy="1776222"/>
          </a:xfrm>
          <a:prstGeom prst="ellipse">
            <a:avLst/>
          </a:prstGeom>
          <a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2"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53D44699-2A8F-B6AA-6D6B-2601CA5B6D75}"/>
              </a:ext>
            </a:extLst>
          </p:cNvPr>
          <p:cNvSpPr/>
          <p:nvPr/>
        </p:nvSpPr>
        <p:spPr>
          <a:xfrm>
            <a:off x="5292832" y="1022350"/>
            <a:ext cx="1776222" cy="1776222"/>
          </a:xfrm>
          <a:prstGeom prst="ellipse">
            <a:avLst/>
          </a:prstGeom>
          <a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2"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24FE711B-78FB-C331-92A1-34462EF52D9B}"/>
              </a:ext>
            </a:extLst>
          </p:cNvPr>
          <p:cNvSpPr/>
          <p:nvPr/>
        </p:nvSpPr>
        <p:spPr>
          <a:xfrm>
            <a:off x="9348978" y="1128041"/>
            <a:ext cx="1776222" cy="1776222"/>
          </a:xfrm>
          <a:prstGeom prst="ellipse">
            <a:avLst/>
          </a:prstGeom>
          <a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2"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</p:spTree>
    <p:extLst>
      <p:ext uri="{BB962C8B-B14F-4D97-AF65-F5344CB8AC3E}">
        <p14:creationId xmlns:p14="http://schemas.microsoft.com/office/powerpoint/2010/main" val="38486268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81000" y="83563"/>
            <a:ext cx="9829800" cy="883683"/>
          </a:xfrm>
        </p:spPr>
        <p:txBody>
          <a:bodyPr>
            <a:normAutofit/>
          </a:bodyPr>
          <a:lstStyle/>
          <a:p>
            <a:r>
              <a:rPr lang="en-US" sz="4000" b="1" dirty="0">
                <a:solidFill>
                  <a:schemeClr val="accent5">
                    <a:lumMod val="75000"/>
                  </a:schemeClr>
                </a:solidFill>
                <a:latin typeface="+mn-lt"/>
              </a:rPr>
              <a:t>Objectives and Deliverables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381000" y="990600"/>
            <a:ext cx="7721600" cy="5334000"/>
          </a:xfrm>
          <a:ln>
            <a:noFill/>
          </a:ln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altLang="en-US" sz="3600" b="1" dirty="0"/>
              <a:t>Objective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altLang="en-US" sz="3600" dirty="0"/>
              <a:t>Develop a discussion document on the threat of this pest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altLang="en-US" sz="3600" dirty="0"/>
              <a:t>Develop a response plan for North America region</a:t>
            </a:r>
            <a:br>
              <a:rPr lang="en-US" altLang="en-US" sz="3600" dirty="0"/>
            </a:br>
            <a:endParaRPr lang="en-US" altLang="en-US" sz="3600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altLang="en-US" sz="3600" b="1" dirty="0"/>
              <a:t>Deliverables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3600" dirty="0"/>
              <a:t>Stage 1: Discussion document </a:t>
            </a:r>
            <a:br>
              <a:rPr lang="en-GB" sz="3600" dirty="0"/>
            </a:br>
            <a:br>
              <a:rPr lang="en-GB" sz="2800" dirty="0"/>
            </a:br>
            <a:endParaRPr lang="en-US" altLang="en-US" sz="1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205A660-7803-4720-A730-1A259332CE02}" type="slidenum">
              <a:rPr lang="en-CA" smtClean="0">
                <a:solidFill>
                  <a:srgbClr val="000000"/>
                </a:solidFill>
              </a:rPr>
              <a:pPr>
                <a:defRPr/>
              </a:pPr>
              <a:t>3</a:t>
            </a:fld>
            <a:endParaRPr lang="en-CA" dirty="0">
              <a:solidFill>
                <a:srgbClr val="000000"/>
              </a:solidFill>
            </a:endParaRP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D9621E7B-6E9E-4B9B-B3B5-B417EFBA599A}"/>
              </a:ext>
            </a:extLst>
          </p:cNvPr>
          <p:cNvCxnSpPr>
            <a:cxnSpLocks/>
          </p:cNvCxnSpPr>
          <p:nvPr/>
        </p:nvCxnSpPr>
        <p:spPr>
          <a:xfrm>
            <a:off x="381000" y="762000"/>
            <a:ext cx="11430000" cy="0"/>
          </a:xfrm>
          <a:prstGeom prst="line">
            <a:avLst/>
          </a:prstGeom>
          <a:ln w="381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4" descr="A close up of a crab&#10;&#10;Description automatically generated with low confidence">
            <a:extLst>
              <a:ext uri="{FF2B5EF4-FFF2-40B4-BE49-F238E27FC236}">
                <a16:creationId xmlns:a16="http://schemas.microsoft.com/office/drawing/2014/main" id="{A2DB406C-BA1A-1194-7C54-ABE4E09DFD8E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042" b="8046"/>
          <a:stretch/>
        </p:blipFill>
        <p:spPr>
          <a:xfrm rot="16200000">
            <a:off x="7431315" y="1778000"/>
            <a:ext cx="5101771" cy="3759200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2432A4C9-187B-9AAF-3351-DC350E3CDA6D}"/>
              </a:ext>
            </a:extLst>
          </p:cNvPr>
          <p:cNvSpPr txBox="1"/>
          <p:nvPr/>
        </p:nvSpPr>
        <p:spPr>
          <a:xfrm rot="5400000">
            <a:off x="10651412" y="5020390"/>
            <a:ext cx="2667000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GB" sz="1000" dirty="0"/>
              <a:t>(Photo: Marja van der </a:t>
            </a:r>
            <a:r>
              <a:rPr lang="en-GB" sz="1000" dirty="0" err="1"/>
              <a:t>Straten</a:t>
            </a:r>
            <a:r>
              <a:rPr lang="en-GB" sz="1000" dirty="0"/>
              <a:t>, Bugwood.org)</a:t>
            </a:r>
            <a:endParaRPr lang="en-US" altLang="en-US" sz="1000" dirty="0"/>
          </a:p>
        </p:txBody>
      </p:sp>
    </p:spTree>
    <p:extLst>
      <p:ext uri="{BB962C8B-B14F-4D97-AF65-F5344CB8AC3E}">
        <p14:creationId xmlns:p14="http://schemas.microsoft.com/office/powerpoint/2010/main" val="18874654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Tomatoes On-the-Vine | Pure Flavor®">
            <a:extLst>
              <a:ext uri="{FF2B5EF4-FFF2-40B4-BE49-F238E27FC236}">
                <a16:creationId xmlns:a16="http://schemas.microsoft.com/office/drawing/2014/main" id="{A56161C9-F833-578E-60A7-DC8B99586F1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263" t="14080" r="10195" b="14021"/>
          <a:stretch/>
        </p:blipFill>
        <p:spPr bwMode="auto">
          <a:xfrm>
            <a:off x="6553200" y="1403098"/>
            <a:ext cx="5562600" cy="46929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81000" y="83563"/>
            <a:ext cx="9829800" cy="883683"/>
          </a:xfrm>
        </p:spPr>
        <p:txBody>
          <a:bodyPr>
            <a:normAutofit/>
          </a:bodyPr>
          <a:lstStyle/>
          <a:p>
            <a:r>
              <a:rPr lang="en-US" sz="4000" b="1" dirty="0">
                <a:solidFill>
                  <a:schemeClr val="accent5">
                    <a:lumMod val="75000"/>
                  </a:schemeClr>
                </a:solidFill>
                <a:latin typeface="+mn-lt"/>
              </a:rPr>
              <a:t>Project Importance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381000" y="1219200"/>
            <a:ext cx="6553199" cy="4495800"/>
          </a:xfrm>
          <a:ln>
            <a:noFill/>
          </a:ln>
        </p:spPr>
        <p:txBody>
          <a:bodyPr>
            <a:noAutofit/>
          </a:bodyPr>
          <a:lstStyle/>
          <a:p>
            <a:pPr marL="576072" indent="-576072" algn="l" rtl="0" eaLnBrk="1" fontAlgn="ctr" latinLnBrk="0" hangingPunct="1">
              <a:lnSpc>
                <a:spcPct val="100000"/>
              </a:lnSpc>
              <a:spcBef>
                <a:spcPts val="0"/>
              </a:spcBef>
              <a:spcAft>
                <a:spcPts val="1500"/>
              </a:spcAft>
            </a:pPr>
            <a:r>
              <a:rPr lang="en-US" sz="3600" b="0" i="0" u="none" strike="noStrike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Identify pest </a:t>
            </a:r>
            <a:r>
              <a:rPr lang="en-US" sz="3600" dirty="0">
                <a:solidFill>
                  <a:srgbClr val="000000"/>
                </a:solidFill>
                <a:latin typeface="Calibri" panose="020F0502020204030204" pitchFamily="34" charset="0"/>
              </a:rPr>
              <a:t>risk and impacts both to production and trade.</a:t>
            </a:r>
          </a:p>
          <a:p>
            <a:pPr marL="576072" indent="-576072" algn="l" rtl="0" eaLnBrk="1" fontAlgn="ctr" latinLnBrk="0" hangingPunct="1">
              <a:lnSpc>
                <a:spcPct val="100000"/>
              </a:lnSpc>
              <a:spcBef>
                <a:spcPts val="0"/>
              </a:spcBef>
              <a:spcAft>
                <a:spcPts val="1500"/>
              </a:spcAft>
            </a:pPr>
            <a:r>
              <a:rPr lang="en-US" sz="3600" b="0" i="0" u="none" strike="noStrike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Recognize realities and needs for industry and regulators through trilateral </a:t>
            </a:r>
            <a:r>
              <a:rPr lang="en-US" sz="3600" dirty="0">
                <a:solidFill>
                  <a:srgbClr val="000000"/>
                </a:solidFill>
                <a:latin typeface="Calibri" panose="020F0502020204030204" pitchFamily="34" charset="0"/>
              </a:rPr>
              <a:t>collaboration and dialog.</a:t>
            </a:r>
            <a:endParaRPr lang="en-US" sz="1800" b="0" i="0" u="none" strike="noStrike" dirty="0">
              <a:effectLst/>
              <a:latin typeface="Arial" panose="020B0604020202020204" pitchFamily="34" charset="0"/>
            </a:endParaRPr>
          </a:p>
          <a:p>
            <a:pPr marL="576072" marR="0" indent="-576072" algn="l" rtl="0" eaLnBrk="1" fontAlgn="ctr" latinLnBrk="0" hangingPunct="1">
              <a:lnSpc>
                <a:spcPct val="100000"/>
              </a:lnSpc>
              <a:spcBef>
                <a:spcPts val="0"/>
              </a:spcBef>
              <a:spcAft>
                <a:spcPts val="1500"/>
              </a:spcAft>
            </a:pPr>
            <a:r>
              <a:rPr lang="en-US" sz="3600" dirty="0">
                <a:solidFill>
                  <a:srgbClr val="000000"/>
                </a:solidFill>
                <a:latin typeface="Calibri" panose="020F0502020204030204" pitchFamily="34" charset="0"/>
              </a:rPr>
              <a:t>Harmonization to support trade.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205A660-7803-4720-A730-1A259332CE02}" type="slidenum">
              <a:rPr lang="en-CA" smtClean="0">
                <a:solidFill>
                  <a:srgbClr val="000000"/>
                </a:solidFill>
              </a:rPr>
              <a:pPr>
                <a:defRPr/>
              </a:pPr>
              <a:t>4</a:t>
            </a:fld>
            <a:endParaRPr lang="en-CA" dirty="0">
              <a:solidFill>
                <a:srgbClr val="000000"/>
              </a:solidFill>
            </a:endParaRP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D9621E7B-6E9E-4B9B-B3B5-B417EFBA599A}"/>
              </a:ext>
            </a:extLst>
          </p:cNvPr>
          <p:cNvCxnSpPr>
            <a:cxnSpLocks/>
          </p:cNvCxnSpPr>
          <p:nvPr/>
        </p:nvCxnSpPr>
        <p:spPr>
          <a:xfrm>
            <a:off x="381000" y="762000"/>
            <a:ext cx="11430000" cy="0"/>
          </a:xfrm>
          <a:prstGeom prst="line">
            <a:avLst/>
          </a:prstGeom>
          <a:ln w="381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>
            <a:extLst>
              <a:ext uri="{FF2B5EF4-FFF2-40B4-BE49-F238E27FC236}">
                <a16:creationId xmlns:a16="http://schemas.microsoft.com/office/drawing/2014/main" id="{021C2EAC-3DFB-566A-90D8-E2E9632258E5}"/>
              </a:ext>
            </a:extLst>
          </p:cNvPr>
          <p:cNvSpPr txBox="1"/>
          <p:nvPr/>
        </p:nvSpPr>
        <p:spPr>
          <a:xfrm>
            <a:off x="10013576" y="5591889"/>
            <a:ext cx="1801906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GB" sz="1000" dirty="0"/>
              <a:t>(Photo: www.pure-flavor.com)</a:t>
            </a:r>
            <a:endParaRPr lang="en-US" altLang="en-US" sz="1000" dirty="0"/>
          </a:p>
        </p:txBody>
      </p:sp>
    </p:spTree>
    <p:extLst>
      <p:ext uri="{BB962C8B-B14F-4D97-AF65-F5344CB8AC3E}">
        <p14:creationId xmlns:p14="http://schemas.microsoft.com/office/powerpoint/2010/main" val="35927332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81000" y="83563"/>
            <a:ext cx="9829800" cy="883683"/>
          </a:xfrm>
        </p:spPr>
        <p:txBody>
          <a:bodyPr>
            <a:normAutofit/>
          </a:bodyPr>
          <a:lstStyle/>
          <a:p>
            <a:r>
              <a:rPr lang="en-US" sz="4000" b="1" dirty="0">
                <a:solidFill>
                  <a:schemeClr val="accent5">
                    <a:lumMod val="75000"/>
                  </a:schemeClr>
                </a:solidFill>
                <a:latin typeface="+mn-lt"/>
              </a:rPr>
              <a:t>Tasks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381000" y="1219200"/>
            <a:ext cx="7256015" cy="4038600"/>
          </a:xfrm>
          <a:ln>
            <a:noFill/>
          </a:ln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3600" dirty="0"/>
              <a:t>Outline phytosanitary requirements</a:t>
            </a:r>
            <a:br>
              <a:rPr lang="en-US" sz="3600" dirty="0"/>
            </a:br>
            <a:endParaRPr lang="en-US" sz="1200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3600" dirty="0"/>
              <a:t>Highlight impact on trade for NAPPO countries</a:t>
            </a:r>
            <a:br>
              <a:rPr lang="en-US" sz="3600" dirty="0"/>
            </a:br>
            <a:endParaRPr lang="en-US" sz="1200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3600" dirty="0"/>
              <a:t>Discussion document will inform on a NAPPO region response plan</a:t>
            </a:r>
            <a:endParaRPr lang="en-US" altLang="en-US" sz="36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205A660-7803-4720-A730-1A259332CE02}" type="slidenum">
              <a:rPr lang="en-CA" smtClean="0">
                <a:solidFill>
                  <a:srgbClr val="000000"/>
                </a:solidFill>
              </a:rPr>
              <a:pPr>
                <a:defRPr/>
              </a:pPr>
              <a:t>5</a:t>
            </a:fld>
            <a:endParaRPr lang="en-CA" dirty="0">
              <a:solidFill>
                <a:srgbClr val="000000"/>
              </a:solidFill>
            </a:endParaRP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D9621E7B-6E9E-4B9B-B3B5-B417EFBA599A}"/>
              </a:ext>
            </a:extLst>
          </p:cNvPr>
          <p:cNvCxnSpPr>
            <a:cxnSpLocks/>
          </p:cNvCxnSpPr>
          <p:nvPr/>
        </p:nvCxnSpPr>
        <p:spPr>
          <a:xfrm>
            <a:off x="381000" y="762000"/>
            <a:ext cx="11430000" cy="0"/>
          </a:xfrm>
          <a:prstGeom prst="line">
            <a:avLst/>
          </a:prstGeom>
          <a:ln w="381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2" name="Group 11">
            <a:extLst>
              <a:ext uri="{FF2B5EF4-FFF2-40B4-BE49-F238E27FC236}">
                <a16:creationId xmlns:a16="http://schemas.microsoft.com/office/drawing/2014/main" id="{A995E969-7DBE-9716-8512-886DE0B5B7A3}"/>
              </a:ext>
            </a:extLst>
          </p:cNvPr>
          <p:cNvGrpSpPr/>
          <p:nvPr/>
        </p:nvGrpSpPr>
        <p:grpSpPr>
          <a:xfrm>
            <a:off x="7848600" y="967246"/>
            <a:ext cx="4146275" cy="4584271"/>
            <a:chOff x="7848600" y="967246"/>
            <a:chExt cx="4146275" cy="4584271"/>
          </a:xfrm>
        </p:grpSpPr>
        <p:pic>
          <p:nvPicPr>
            <p:cNvPr id="9" name="Picture 8" descr="A picture containing tree, vegetable, tomato, plant&#10;&#10;Description automatically generated">
              <a:extLst>
                <a:ext uri="{FF2B5EF4-FFF2-40B4-BE49-F238E27FC236}">
                  <a16:creationId xmlns:a16="http://schemas.microsoft.com/office/drawing/2014/main" id="{ED295C20-D1BC-EB18-C6F8-B0CA8917FF45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574" r="27238"/>
            <a:stretch/>
          </p:blipFill>
          <p:spPr>
            <a:xfrm>
              <a:off x="7848600" y="967246"/>
              <a:ext cx="3934691" cy="4526937"/>
            </a:xfrm>
            <a:prstGeom prst="rect">
              <a:avLst/>
            </a:prstGeom>
          </p:spPr>
        </p:pic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B3539A5D-BE19-2A50-4686-C81FD1E4C210}"/>
                </a:ext>
              </a:extLst>
            </p:cNvPr>
            <p:cNvSpPr txBox="1"/>
            <p:nvPr/>
          </p:nvSpPr>
          <p:spPr>
            <a:xfrm rot="5400000">
              <a:off x="10827825" y="4384466"/>
              <a:ext cx="2087880" cy="24622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1000" dirty="0"/>
                <a:t>Photo: </a:t>
              </a:r>
              <a:r>
                <a:rPr lang="en-US" sz="1000" dirty="0" err="1"/>
                <a:t>Metin</a:t>
              </a:r>
              <a:r>
                <a:rPr lang="en-US" sz="1000" dirty="0"/>
                <a:t> </a:t>
              </a:r>
              <a:r>
                <a:rPr lang="en-US" sz="1000" dirty="0" err="1"/>
                <a:t>Gulesci</a:t>
              </a:r>
              <a:r>
                <a:rPr lang="en-US" sz="1000" dirty="0"/>
                <a:t>, Bugwood.org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0246073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0582" y="76200"/>
            <a:ext cx="8229600" cy="1143000"/>
          </a:xfrm>
        </p:spPr>
        <p:txBody>
          <a:bodyPr>
            <a:normAutofit/>
          </a:bodyPr>
          <a:lstStyle/>
          <a:p>
            <a:r>
              <a:rPr lang="en-US" sz="4000" b="1" dirty="0">
                <a:solidFill>
                  <a:schemeClr val="accent5">
                    <a:lumMod val="75000"/>
                  </a:schemeClr>
                </a:solidFill>
                <a:latin typeface="+mn-lt"/>
              </a:rPr>
              <a:t>Progress during 2023</a:t>
            </a:r>
          </a:p>
        </p:txBody>
      </p:sp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589702" y="1325036"/>
            <a:ext cx="7546078" cy="45264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spcBef>
                <a:spcPts val="0"/>
              </a:spcBef>
              <a:spcAft>
                <a:spcPts val="1500"/>
              </a:spcAft>
            </a:pPr>
            <a:r>
              <a:rPr lang="en-US" altLang="en-US" sz="3600" kern="0" dirty="0"/>
              <a:t>May: First virtual meeting,  group was introduced.</a:t>
            </a:r>
          </a:p>
          <a:p>
            <a:pPr>
              <a:spcBef>
                <a:spcPts val="0"/>
              </a:spcBef>
              <a:spcAft>
                <a:spcPts val="1500"/>
              </a:spcAft>
            </a:pPr>
            <a:r>
              <a:rPr lang="en-US" altLang="en-US" sz="3600" kern="0" dirty="0"/>
              <a:t>June: Second virtual meeting, agreed on document outline</a:t>
            </a:r>
          </a:p>
          <a:p>
            <a:pPr>
              <a:spcBef>
                <a:spcPts val="0"/>
              </a:spcBef>
              <a:spcAft>
                <a:spcPts val="1500"/>
              </a:spcAft>
            </a:pPr>
            <a:r>
              <a:rPr lang="en-US" altLang="en-US" sz="3600" kern="0" dirty="0"/>
              <a:t>July: started to incorporate information.</a:t>
            </a:r>
          </a:p>
          <a:p>
            <a:pPr>
              <a:spcBef>
                <a:spcPts val="0"/>
              </a:spcBef>
              <a:spcAft>
                <a:spcPts val="1500"/>
              </a:spcAft>
            </a:pPr>
            <a:r>
              <a:rPr lang="en-US" altLang="en-US" sz="3600" kern="0" dirty="0"/>
              <a:t>August: Third virtual meeting</a:t>
            </a:r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89FE0EEE-F9CD-4D08-B63D-BFD66F4259D4}"/>
              </a:ext>
            </a:extLst>
          </p:cNvPr>
          <p:cNvCxnSpPr>
            <a:cxnSpLocks/>
          </p:cNvCxnSpPr>
          <p:nvPr/>
        </p:nvCxnSpPr>
        <p:spPr>
          <a:xfrm>
            <a:off x="381000" y="1006475"/>
            <a:ext cx="11430000" cy="0"/>
          </a:xfrm>
          <a:prstGeom prst="line">
            <a:avLst/>
          </a:prstGeom>
          <a:ln w="381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98479E67-0D5E-0966-2918-12620351F0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205A660-7803-4720-A730-1A259332CE02}" type="slidenum">
              <a:rPr lang="en-CA" smtClean="0">
                <a:solidFill>
                  <a:srgbClr val="000000"/>
                </a:solidFill>
              </a:rPr>
              <a:pPr>
                <a:defRPr/>
              </a:pPr>
              <a:t>6</a:t>
            </a:fld>
            <a:endParaRPr lang="en-CA">
              <a:solidFill>
                <a:srgbClr val="000000"/>
              </a:solidFill>
            </a:endParaRP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C5DFD0A5-682D-CF7B-9C86-4A8C0812CF9F}"/>
              </a:ext>
            </a:extLst>
          </p:cNvPr>
          <p:cNvGrpSpPr/>
          <p:nvPr/>
        </p:nvGrpSpPr>
        <p:grpSpPr>
          <a:xfrm>
            <a:off x="8382003" y="1219199"/>
            <a:ext cx="3533349" cy="5075543"/>
            <a:chOff x="8382003" y="1219199"/>
            <a:chExt cx="3533349" cy="5075543"/>
          </a:xfrm>
        </p:grpSpPr>
        <p:pic>
          <p:nvPicPr>
            <p:cNvPr id="6" name="Picture 5" descr="A close up of a bug&#10;&#10;Description automatically generated with low confidence">
              <a:extLst>
                <a:ext uri="{FF2B5EF4-FFF2-40B4-BE49-F238E27FC236}">
                  <a16:creationId xmlns:a16="http://schemas.microsoft.com/office/drawing/2014/main" id="{3E644DB9-DE3D-52E2-BCC7-86317B27B28C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4459"/>
            <a:stretch/>
          </p:blipFill>
          <p:spPr>
            <a:xfrm rot="16200000">
              <a:off x="7518601" y="2082601"/>
              <a:ext cx="5013931" cy="3287128"/>
            </a:xfrm>
            <a:prstGeom prst="rect">
              <a:avLst/>
            </a:prstGeom>
          </p:spPr>
        </p:pic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FC4A4879-034A-D0FF-054A-4BE35FBE9A53}"/>
                </a:ext>
              </a:extLst>
            </p:cNvPr>
            <p:cNvSpPr txBox="1"/>
            <p:nvPr/>
          </p:nvSpPr>
          <p:spPr>
            <a:xfrm rot="5400000">
              <a:off x="10753593" y="5132982"/>
              <a:ext cx="2077298" cy="24622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1000" dirty="0"/>
                <a:t>Marja van der </a:t>
              </a:r>
              <a:r>
                <a:rPr lang="en-US" sz="1000" dirty="0" err="1"/>
                <a:t>Straten</a:t>
              </a:r>
              <a:r>
                <a:rPr lang="en-US" sz="1000" dirty="0"/>
                <a:t>, Bugwood.org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8653070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0582" y="76200"/>
            <a:ext cx="8229600" cy="1143000"/>
          </a:xfrm>
        </p:spPr>
        <p:txBody>
          <a:bodyPr>
            <a:normAutofit/>
          </a:bodyPr>
          <a:lstStyle/>
          <a:p>
            <a:r>
              <a:rPr lang="en-US" sz="4000" b="1" dirty="0">
                <a:solidFill>
                  <a:schemeClr val="accent5">
                    <a:lumMod val="75000"/>
                  </a:schemeClr>
                </a:solidFill>
                <a:latin typeface="+mn-lt"/>
              </a:rPr>
              <a:t>Progress during 2023</a:t>
            </a:r>
          </a:p>
        </p:txBody>
      </p:sp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589702" y="990600"/>
            <a:ext cx="8020898" cy="515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spcBef>
                <a:spcPts val="0"/>
              </a:spcBef>
              <a:spcAft>
                <a:spcPts val="1500"/>
              </a:spcAft>
              <a:buNone/>
            </a:pPr>
            <a:r>
              <a:rPr lang="en-US" altLang="en-US" sz="3600" b="1" kern="0" dirty="0"/>
              <a:t>Document Outline</a:t>
            </a:r>
          </a:p>
          <a:p>
            <a:pPr>
              <a:spcBef>
                <a:spcPts val="0"/>
              </a:spcBef>
              <a:spcAft>
                <a:spcPts val="1500"/>
              </a:spcAft>
            </a:pPr>
            <a:r>
              <a:rPr lang="en-US" altLang="en-US" sz="3600" kern="0" dirty="0"/>
              <a:t>Distribution and biology</a:t>
            </a:r>
          </a:p>
          <a:p>
            <a:pPr>
              <a:spcBef>
                <a:spcPts val="0"/>
              </a:spcBef>
              <a:spcAft>
                <a:spcPts val="1500"/>
              </a:spcAft>
            </a:pPr>
            <a:r>
              <a:rPr lang="en-US" altLang="en-US" sz="3600" kern="0" dirty="0"/>
              <a:t>Taxonomy and identification </a:t>
            </a:r>
          </a:p>
          <a:p>
            <a:pPr>
              <a:spcBef>
                <a:spcPts val="0"/>
              </a:spcBef>
              <a:spcAft>
                <a:spcPts val="1500"/>
              </a:spcAft>
            </a:pPr>
            <a:r>
              <a:rPr lang="en-US" altLang="en-US" sz="3600" kern="0" dirty="0"/>
              <a:t>Regulatory framework and phytosanitary requirements</a:t>
            </a:r>
          </a:p>
          <a:p>
            <a:pPr>
              <a:spcBef>
                <a:spcPts val="0"/>
              </a:spcBef>
              <a:spcAft>
                <a:spcPts val="1500"/>
              </a:spcAft>
            </a:pPr>
            <a:r>
              <a:rPr lang="en-US" altLang="en-US" sz="3600" kern="0" dirty="0"/>
              <a:t>Overview of pest risk and impact</a:t>
            </a:r>
          </a:p>
          <a:p>
            <a:pPr>
              <a:spcBef>
                <a:spcPts val="0"/>
              </a:spcBef>
              <a:spcAft>
                <a:spcPts val="1500"/>
              </a:spcAft>
            </a:pPr>
            <a:r>
              <a:rPr lang="en-US" altLang="en-US" sz="3600" kern="0" dirty="0"/>
              <a:t>Current approaches to management</a:t>
            </a:r>
          </a:p>
          <a:p>
            <a:pPr>
              <a:spcBef>
                <a:spcPts val="0"/>
              </a:spcBef>
              <a:spcAft>
                <a:spcPts val="1500"/>
              </a:spcAft>
            </a:pPr>
            <a:r>
              <a:rPr lang="en-US" altLang="en-US" sz="3600" kern="0" dirty="0"/>
              <a:t>Conclusions and recommendation</a:t>
            </a:r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89FE0EEE-F9CD-4D08-B63D-BFD66F4259D4}"/>
              </a:ext>
            </a:extLst>
          </p:cNvPr>
          <p:cNvCxnSpPr>
            <a:cxnSpLocks/>
          </p:cNvCxnSpPr>
          <p:nvPr/>
        </p:nvCxnSpPr>
        <p:spPr>
          <a:xfrm>
            <a:off x="381000" y="1006475"/>
            <a:ext cx="11430000" cy="0"/>
          </a:xfrm>
          <a:prstGeom prst="line">
            <a:avLst/>
          </a:prstGeom>
          <a:ln w="381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EC923F08-8741-8421-7D93-FC9BA9A71A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205A660-7803-4720-A730-1A259332CE02}" type="slidenum">
              <a:rPr lang="en-CA" smtClean="0">
                <a:solidFill>
                  <a:srgbClr val="000000"/>
                </a:solidFill>
              </a:rPr>
              <a:pPr>
                <a:defRPr/>
              </a:pPr>
              <a:t>7</a:t>
            </a:fld>
            <a:endParaRPr lang="en-CA">
              <a:solidFill>
                <a:srgbClr val="000000"/>
              </a:solidFill>
            </a:endParaRPr>
          </a:p>
        </p:txBody>
      </p:sp>
      <p:pic>
        <p:nvPicPr>
          <p:cNvPr id="4" name="Picture 2" descr="Blotch leaf mines caused by Tuta absoluta larva. Photograph by D. Visser.">
            <a:extLst>
              <a:ext uri="{FF2B5EF4-FFF2-40B4-BE49-F238E27FC236}">
                <a16:creationId xmlns:a16="http://schemas.microsoft.com/office/drawing/2014/main" id="{62AD17A2-580B-C1E3-61DC-FC25791C8DB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7473370" y="2038350"/>
            <a:ext cx="5076825" cy="3286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EB6F8540-0B38-14B4-5096-7375E1209138}"/>
              </a:ext>
            </a:extLst>
          </p:cNvPr>
          <p:cNvSpPr txBox="1"/>
          <p:nvPr/>
        </p:nvSpPr>
        <p:spPr>
          <a:xfrm rot="5400000">
            <a:off x="10628088" y="5101568"/>
            <a:ext cx="2291054" cy="246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1000" b="0" i="0" dirty="0">
                <a:solidFill>
                  <a:srgbClr val="111111"/>
                </a:solidFill>
                <a:effectLst/>
                <a:latin typeface="Roboto" panose="02000000000000000000" pitchFamily="2" charset="0"/>
              </a:rPr>
              <a:t> </a:t>
            </a:r>
            <a:r>
              <a:rPr lang="en-US" sz="1000" b="0" i="0" dirty="0">
                <a:solidFill>
                  <a:srgbClr val="111111"/>
                </a:solidFill>
                <a:effectLst/>
              </a:rPr>
              <a:t>Photo: D. Visser, Researchgate.net</a:t>
            </a:r>
          </a:p>
        </p:txBody>
      </p:sp>
    </p:spTree>
    <p:extLst>
      <p:ext uri="{BB962C8B-B14F-4D97-AF65-F5344CB8AC3E}">
        <p14:creationId xmlns:p14="http://schemas.microsoft.com/office/powerpoint/2010/main" val="36677482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685800" y="1219200"/>
            <a:ext cx="8610600" cy="5486400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spcAft>
                <a:spcPts val="1500"/>
              </a:spcAft>
            </a:pPr>
            <a:r>
              <a:rPr lang="en-US" altLang="en-US" sz="3600" dirty="0"/>
              <a:t>Continue incorporating information in the draft document.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1500"/>
              </a:spcAft>
            </a:pPr>
            <a:r>
              <a:rPr lang="en-US" altLang="en-US" sz="3600" dirty="0"/>
              <a:t>Discuss similarities and differences in the three NAPPO countries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1500"/>
              </a:spcAft>
            </a:pPr>
            <a:r>
              <a:rPr lang="en-US" altLang="en-US" sz="3600" dirty="0"/>
              <a:t>Identify the elements needed for a harmonized emergency response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1500"/>
              </a:spcAft>
            </a:pPr>
            <a:r>
              <a:rPr lang="en-US" altLang="en-US" sz="3600" dirty="0"/>
              <a:t>Determine additional information needs to be included in the document.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1500"/>
              </a:spcAft>
            </a:pPr>
            <a:endParaRPr lang="en-US" altLang="en-US" sz="36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205A660-7803-4720-A730-1A259332CE02}" type="slidenum">
              <a:rPr lang="en-CA" smtClean="0">
                <a:solidFill>
                  <a:srgbClr val="000000"/>
                </a:solidFill>
              </a:rPr>
              <a:pPr>
                <a:defRPr/>
              </a:pPr>
              <a:t>8</a:t>
            </a:fld>
            <a:endParaRPr lang="en-CA" dirty="0">
              <a:solidFill>
                <a:srgbClr val="000000"/>
              </a:solidFill>
            </a:endParaRPr>
          </a:p>
        </p:txBody>
      </p:sp>
      <p:sp>
        <p:nvSpPr>
          <p:cNvPr id="6" name="1 Título">
            <a:extLst>
              <a:ext uri="{FF2B5EF4-FFF2-40B4-BE49-F238E27FC236}">
                <a16:creationId xmlns:a16="http://schemas.microsoft.com/office/drawing/2014/main" id="{B0102054-9696-407E-9E01-448B22D9B9C2}"/>
              </a:ext>
            </a:extLst>
          </p:cNvPr>
          <p:cNvSpPr txBox="1">
            <a:spLocks/>
          </p:cNvSpPr>
          <p:nvPr/>
        </p:nvSpPr>
        <p:spPr>
          <a:xfrm>
            <a:off x="410582" y="762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b="1" dirty="0">
                <a:solidFill>
                  <a:schemeClr val="accent5">
                    <a:lumMod val="75000"/>
                  </a:schemeClr>
                </a:solidFill>
                <a:latin typeface="+mn-lt"/>
              </a:rPr>
              <a:t>Next steps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F8CC39E0-080D-44B9-81CB-8A4A462830BE}"/>
              </a:ext>
            </a:extLst>
          </p:cNvPr>
          <p:cNvCxnSpPr>
            <a:cxnSpLocks/>
          </p:cNvCxnSpPr>
          <p:nvPr/>
        </p:nvCxnSpPr>
        <p:spPr>
          <a:xfrm>
            <a:off x="381000" y="1006475"/>
            <a:ext cx="11430000" cy="0"/>
          </a:xfrm>
          <a:prstGeom prst="line">
            <a:avLst/>
          </a:prstGeom>
          <a:ln w="381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728979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2286000" y="4023881"/>
            <a:ext cx="7239000" cy="868794"/>
          </a:xfrm>
        </p:spPr>
        <p:txBody>
          <a:bodyPr>
            <a:noAutofit/>
          </a:bodyPr>
          <a:lstStyle/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1500"/>
              </a:spcAft>
              <a:buNone/>
            </a:pPr>
            <a:r>
              <a:rPr lang="en-US" altLang="en-US" sz="4800" b="1" dirty="0"/>
              <a:t>Thank you - Gracias - Merci</a:t>
            </a:r>
          </a:p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1500"/>
              </a:spcAft>
            </a:pPr>
            <a:endParaRPr lang="en-US" altLang="en-US" sz="48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205A660-7803-4720-A730-1A259332CE02}" type="slidenum">
              <a:rPr lang="en-CA" smtClean="0">
                <a:solidFill>
                  <a:srgbClr val="000000"/>
                </a:solidFill>
              </a:rPr>
              <a:pPr>
                <a:defRPr/>
              </a:pPr>
              <a:t>9</a:t>
            </a:fld>
            <a:endParaRPr lang="en-CA">
              <a:solidFill>
                <a:srgbClr val="000000"/>
              </a:solidFill>
            </a:endParaRPr>
          </a:p>
        </p:txBody>
      </p:sp>
      <p:pic>
        <p:nvPicPr>
          <p:cNvPr id="5" name="Picture 4" descr="A picture containing building, window&#10;&#10;Description automatically generated">
            <a:extLst>
              <a:ext uri="{FF2B5EF4-FFF2-40B4-BE49-F238E27FC236}">
                <a16:creationId xmlns:a16="http://schemas.microsoft.com/office/drawing/2014/main" id="{32FF34F7-C4F6-1DF1-54F3-F62A42815289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5569"/>
          <a:stretch/>
        </p:blipFill>
        <p:spPr>
          <a:xfrm>
            <a:off x="1181100" y="1945987"/>
            <a:ext cx="9829800" cy="14830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88382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0DFBDAA08241146B46D0B1640CC890F" ma:contentTypeVersion="17" ma:contentTypeDescription="Create a new document." ma:contentTypeScope="" ma:versionID="2cf014eec87e321491f6db0268c355a0">
  <xsd:schema xmlns:xsd="http://www.w3.org/2001/XMLSchema" xmlns:xs="http://www.w3.org/2001/XMLSchema" xmlns:p="http://schemas.microsoft.com/office/2006/metadata/properties" xmlns:ns2="51d07005-8444-42b2-a841-576e386ff06a" xmlns:ns3="826fa057-fb92-41d3-a05d-69389c14cff1" targetNamespace="http://schemas.microsoft.com/office/2006/metadata/properties" ma:root="true" ma:fieldsID="9f62aef419bee5a4ccecbcaa16c224e0" ns2:_="" ns3:_="">
    <xsd:import namespace="51d07005-8444-42b2-a841-576e386ff06a"/>
    <xsd:import namespace="826fa057-fb92-41d3-a05d-69389c14cff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LengthInSeconds" minOccurs="0"/>
                <xsd:element ref="ns2:MediaServiceLocation" minOccurs="0"/>
                <xsd:element ref="ns2:lcf76f155ced4ddcb4097134ff3c332f" minOccurs="0"/>
                <xsd:element ref="ns3:TaxCatchAll" minOccurs="0"/>
                <xsd:element ref="ns3:SharedWithUsers" minOccurs="0"/>
                <xsd:element ref="ns3:SharedWithDetail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1d07005-8444-42b2-a841-576e386ff06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7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0" nillable="true" ma:taxonomy="true" ma:internalName="lcf76f155ced4ddcb4097134ff3c332f" ma:taxonomyFieldName="MediaServiceImageTags" ma:displayName="Image Tags" ma:readOnly="false" ma:fieldId="{5cf76f15-5ced-4ddc-b409-7134ff3c332f}" ma:taxonomyMulti="true" ma:sspId="d39854ef-6beb-4fd7-bc9b-c96434c7cf17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26fa057-fb92-41d3-a05d-69389c14cff1" elementFormDefault="qualified">
    <xsd:import namespace="http://schemas.microsoft.com/office/2006/documentManagement/types"/>
    <xsd:import namespace="http://schemas.microsoft.com/office/infopath/2007/PartnerControls"/>
    <xsd:element name="TaxCatchAll" ma:index="21" nillable="true" ma:displayName="Taxonomy Catch All Column" ma:hidden="true" ma:list="{f99ac99f-5bc7-4e9e-b205-96276ba9976a}" ma:internalName="TaxCatchAll" ma:showField="CatchAllData" ma:web="826fa057-fb92-41d3-a05d-69389c14cff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E11C0F94-26FF-4926-8D73-B1364D3D46F2}"/>
</file>

<file path=customXml/itemProps2.xml><?xml version="1.0" encoding="utf-8"?>
<ds:datastoreItem xmlns:ds="http://schemas.openxmlformats.org/officeDocument/2006/customXml" ds:itemID="{E0C0D087-E35C-427F-8559-DBBF5A635090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8422</TotalTime>
  <Words>854</Words>
  <Application>Microsoft Office PowerPoint</Application>
  <PresentationFormat>Widescreen</PresentationFormat>
  <Paragraphs>108</Paragraphs>
  <Slides>9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</vt:lpstr>
      <vt:lpstr>Calibri</vt:lpstr>
      <vt:lpstr>Calibri Light</vt:lpstr>
      <vt:lpstr>Roboto</vt:lpstr>
      <vt:lpstr>Symbol</vt:lpstr>
      <vt:lpstr>Office Theme</vt:lpstr>
      <vt:lpstr>Progress Report 2023 Tuta absoluta Expert Group   Discussion paper on how NAPPO member countries should prepare for the threat posed by Tuta absoluta.</vt:lpstr>
      <vt:lpstr>NAPPO Expert Group Members</vt:lpstr>
      <vt:lpstr>Objectives and Deliverables</vt:lpstr>
      <vt:lpstr>Project Importance</vt:lpstr>
      <vt:lpstr>Tasks</vt:lpstr>
      <vt:lpstr>Progress during 2023</vt:lpstr>
      <vt:lpstr>Progress during 2023</vt:lpstr>
      <vt:lpstr>PowerPoint Presentation</vt:lpstr>
      <vt:lpstr>PowerPoint Presentation</vt:lpstr>
    </vt:vector>
  </TitlesOfParts>
  <Company>Luffi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Use of systems approaches in managing pest risks associated with the movement of forest products</dc:title>
  <dc:creator>Luffi</dc:creator>
  <cp:lastModifiedBy>Baez, Ignacio - MRP-APHIS</cp:lastModifiedBy>
  <cp:revision>178</cp:revision>
  <cp:lastPrinted>2018-10-19T12:20:56Z</cp:lastPrinted>
  <dcterms:created xsi:type="dcterms:W3CDTF">2015-09-11T19:21:22Z</dcterms:created>
  <dcterms:modified xsi:type="dcterms:W3CDTF">2023-11-09T20:08:35Z</dcterms:modified>
</cp:coreProperties>
</file>