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12"/>
  </p:notesMasterIdLst>
  <p:sldIdLst>
    <p:sldId id="273" r:id="rId4"/>
    <p:sldId id="256" r:id="rId5"/>
    <p:sldId id="267" r:id="rId6"/>
    <p:sldId id="268" r:id="rId7"/>
    <p:sldId id="269" r:id="rId8"/>
    <p:sldId id="270" r:id="rId9"/>
    <p:sldId id="271" r:id="rId10"/>
    <p:sldId id="2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A58"/>
    <a:srgbClr val="D8D8D8"/>
    <a:srgbClr val="BCBC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180" autoAdjust="0"/>
  </p:normalViewPr>
  <p:slideViewPr>
    <p:cSldViewPr snapToGrid="0">
      <p:cViewPr varScale="1">
        <p:scale>
          <a:sx n="97" d="100"/>
          <a:sy n="97" d="100"/>
        </p:scale>
        <p:origin x="72" y="12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elka Marin-Martinez" userId="18629550-3c9d-4252-a615-0373b95fad7d" providerId="ADAL" clId="{FB3B5888-497B-421A-BE2F-52C22B2661A4}"/>
    <pc:docChg chg="custSel modSld">
      <pc:chgData name="Nedelka Marin-Martinez" userId="18629550-3c9d-4252-a615-0373b95fad7d" providerId="ADAL" clId="{FB3B5888-497B-421A-BE2F-52C22B2661A4}" dt="2023-11-15T20:17:21.326" v="171" actId="6549"/>
      <pc:docMkLst>
        <pc:docMk/>
      </pc:docMkLst>
      <pc:sldChg chg="modSp mod">
        <pc:chgData name="Nedelka Marin-Martinez" userId="18629550-3c9d-4252-a615-0373b95fad7d" providerId="ADAL" clId="{FB3B5888-497B-421A-BE2F-52C22B2661A4}" dt="2023-11-15T20:17:21.326" v="171" actId="6549"/>
        <pc:sldMkLst>
          <pc:docMk/>
          <pc:sldMk cId="2073277875" sldId="256"/>
        </pc:sldMkLst>
        <pc:spChg chg="mod">
          <ac:chgData name="Nedelka Marin-Martinez" userId="18629550-3c9d-4252-a615-0373b95fad7d" providerId="ADAL" clId="{FB3B5888-497B-421A-BE2F-52C22B2661A4}" dt="2023-11-15T20:17:21.326" v="171" actId="6549"/>
          <ac:spMkLst>
            <pc:docMk/>
            <pc:sldMk cId="2073277875" sldId="256"/>
            <ac:spMk id="5" creationId="{00000000-0000-0000-0000-000000000000}"/>
          </ac:spMkLst>
        </pc:spChg>
      </pc:sldChg>
      <pc:sldChg chg="modSp mod">
        <pc:chgData name="Nedelka Marin-Martinez" userId="18629550-3c9d-4252-a615-0373b95fad7d" providerId="ADAL" clId="{FB3B5888-497B-421A-BE2F-52C22B2661A4}" dt="2023-11-15T20:10:58.984" v="50" actId="6549"/>
        <pc:sldMkLst>
          <pc:docMk/>
          <pc:sldMk cId="1458021685" sldId="269"/>
        </pc:sldMkLst>
        <pc:spChg chg="mod">
          <ac:chgData name="Nedelka Marin-Martinez" userId="18629550-3c9d-4252-a615-0373b95fad7d" providerId="ADAL" clId="{FB3B5888-497B-421A-BE2F-52C22B2661A4}" dt="2023-11-15T20:10:58.984" v="50" actId="6549"/>
          <ac:spMkLst>
            <pc:docMk/>
            <pc:sldMk cId="1458021685" sldId="269"/>
            <ac:spMk id="13" creationId="{00000000-0000-0000-0000-000000000000}"/>
          </ac:spMkLst>
        </pc:spChg>
      </pc:sldChg>
      <pc:sldChg chg="modSp mod">
        <pc:chgData name="Nedelka Marin-Martinez" userId="18629550-3c9d-4252-a615-0373b95fad7d" providerId="ADAL" clId="{FB3B5888-497B-421A-BE2F-52C22B2661A4}" dt="2023-11-15T20:14:28.781" v="137" actId="6549"/>
        <pc:sldMkLst>
          <pc:docMk/>
          <pc:sldMk cId="1378211698" sldId="270"/>
        </pc:sldMkLst>
        <pc:spChg chg="mod">
          <ac:chgData name="Nedelka Marin-Martinez" userId="18629550-3c9d-4252-a615-0373b95fad7d" providerId="ADAL" clId="{FB3B5888-497B-421A-BE2F-52C22B2661A4}" dt="2023-11-15T20:14:28.781" v="137" actId="6549"/>
          <ac:spMkLst>
            <pc:docMk/>
            <pc:sldMk cId="1378211698" sldId="270"/>
            <ac:spMk id="27" creationId="{00000000-0000-0000-0000-000000000000}"/>
          </ac:spMkLst>
        </pc:spChg>
      </pc:sldChg>
      <pc:sldChg chg="modSp mod">
        <pc:chgData name="Nedelka Marin-Martinez" userId="18629550-3c9d-4252-a615-0373b95fad7d" providerId="ADAL" clId="{FB3B5888-497B-421A-BE2F-52C22B2661A4}" dt="2023-11-15T20:16:30.032" v="156" actId="6549"/>
        <pc:sldMkLst>
          <pc:docMk/>
          <pc:sldMk cId="2666213444" sldId="271"/>
        </pc:sldMkLst>
        <pc:spChg chg="mod">
          <ac:chgData name="Nedelka Marin-Martinez" userId="18629550-3c9d-4252-a615-0373b95fad7d" providerId="ADAL" clId="{FB3B5888-497B-421A-BE2F-52C22B2661A4}" dt="2023-11-15T20:14:56.115" v="138" actId="113"/>
          <ac:spMkLst>
            <pc:docMk/>
            <pc:sldMk cId="2666213444" sldId="271"/>
            <ac:spMk id="15" creationId="{00000000-0000-0000-0000-000000000000}"/>
          </ac:spMkLst>
        </pc:spChg>
        <pc:spChg chg="mod">
          <ac:chgData name="Nedelka Marin-Martinez" userId="18629550-3c9d-4252-a615-0373b95fad7d" providerId="ADAL" clId="{FB3B5888-497B-421A-BE2F-52C22B2661A4}" dt="2023-11-15T20:16:30.032" v="156" actId="6549"/>
          <ac:spMkLst>
            <pc:docMk/>
            <pc:sldMk cId="2666213444" sldId="271"/>
            <ac:spMk id="16" creationId="{00000000-0000-0000-0000-000000000000}"/>
          </ac:spMkLst>
        </pc:spChg>
      </pc:sldChg>
      <pc:sldChg chg="modSp mod">
        <pc:chgData name="Nedelka Marin-Martinez" userId="18629550-3c9d-4252-a615-0373b95fad7d" providerId="ADAL" clId="{FB3B5888-497B-421A-BE2F-52C22B2661A4}" dt="2023-11-15T20:17:10.877" v="164" actId="20577"/>
        <pc:sldMkLst>
          <pc:docMk/>
          <pc:sldMk cId="3335270788" sldId="273"/>
        </pc:sldMkLst>
        <pc:spChg chg="mod">
          <ac:chgData name="Nedelka Marin-Martinez" userId="18629550-3c9d-4252-a615-0373b95fad7d" providerId="ADAL" clId="{FB3B5888-497B-421A-BE2F-52C22B2661A4}" dt="2023-11-15T20:17:10.877" v="164" actId="20577"/>
          <ac:spMkLst>
            <pc:docMk/>
            <pc:sldMk cId="3335270788" sldId="273"/>
            <ac:spMk id="7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EEAB0-D792-4662-A20B-B43C5B2810A1}" type="doc">
      <dgm:prSet loTypeId="urn:microsoft.com/office/officeart/2005/8/layout/hList7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0466E10-D9B3-4DCC-BA31-6196287A048E}">
      <dgm:prSet phldrT="[Text]" custT="1"/>
      <dgm:spPr>
        <a:ln w="28575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8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17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Meghan Noseworthy (</a:t>
          </a:r>
          <a:r>
            <a:rPr lang="en-US" sz="1600" b="1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NRCan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Naima Ait Oumejjout (CFIA/ ACIA)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Mireille Marcotte (CFIA/ ACIA)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.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Chuck Dentelbeck</a:t>
          </a:r>
          <a:r>
            <a:rPr lang="en-US" sz="1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*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(CLSAB)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Scott Geffros (CWPCA)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Paul Newman, Adnan Uzunovic (Can Wood)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,</a:t>
          </a:r>
          <a:endParaRPr lang="en-US" sz="1600" b="1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Eric Allen (retired/ </a:t>
          </a:r>
          <a:r>
            <a: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jubilado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Canada</a:t>
          </a:r>
        </a:p>
      </dgm:t>
    </dgm:pt>
    <dgm:pt modelId="{015959AD-B3AB-46A5-932F-5BDACCCE9ED6}" type="parTrans" cxnId="{62808695-DCD0-423B-92E8-A9B50495BACD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411906FD-B24F-45B3-A984-A9E0815E73D5}" type="sibTrans" cxnId="{62808695-DCD0-423B-92E8-A9B50495BACD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29525914-BD80-4434-9C81-C477CB91B61F}">
      <dgm:prSet phldrT="[Text]" custT="1"/>
      <dgm:spPr>
        <a:ln w="28575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endParaRPr lang="en-US" sz="2000" b="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endParaRPr lang="en-US" sz="17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Tyrone Jones (APHIS)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Jason Allen (APHIS)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Ron Mack (APHIS)</a:t>
          </a:r>
        </a:p>
        <a:p>
          <a:endParaRPr lang="en-US" sz="16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Dave Kretschmann (ALSC)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Brad Gething (NWPCA)</a:t>
          </a:r>
        </a:p>
        <a:p>
          <a:endParaRPr lang="en-US" sz="16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Faith Campbell (CISP)</a:t>
          </a:r>
        </a:p>
        <a:p>
          <a:endParaRPr lang="en-US" sz="16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USA</a:t>
          </a:r>
        </a:p>
      </dgm:t>
    </dgm:pt>
    <dgm:pt modelId="{F8F0CE49-8540-44CB-B657-D75E9D18E379}" type="parTrans" cxnId="{A46E57E6-3645-4444-BC61-1E5A60BD868A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EF84F09-94EA-404F-A790-DC1B57B1719B}" type="sibTrans" cxnId="{A46E57E6-3645-4444-BC61-1E5A60BD868A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14F7101-39BF-4388-8260-69FB9C37BE7E}">
      <dgm:prSet custT="1"/>
      <dgm:spPr>
        <a:ln w="28575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endParaRPr lang="en-US" sz="1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1600" b="1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Dionisio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Alvarado (COLPOS)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Armando Equihua (COLPOS)</a:t>
          </a:r>
        </a:p>
        <a:p>
          <a:endParaRPr lang="en-US" sz="16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CA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Gustavo Hernández Sánchez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(SEMARNAT)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Norma Patricia Miranda González (SEMARNAT)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Mar</a:t>
          </a:r>
          <a:r>
            <a:rPr lang="en-CA" sz="1600" b="0" i="0" dirty="0">
              <a:solidFill>
                <a:srgbClr val="444444"/>
              </a:solidFill>
              <a:effectLst/>
              <a:latin typeface="Tahoma" panose="020B0604030504040204" pitchFamily="34" charset="0"/>
            </a:rPr>
            <a:t>í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 Eugenia Guerrero </a:t>
          </a:r>
          <a:r>
            <a:rPr lang="en-US" sz="1600" b="1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Alarcón</a:t>
          </a:r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(SEMARNAT)</a:t>
          </a:r>
        </a:p>
        <a:p>
          <a:endParaRPr lang="en-US" sz="16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México</a:t>
          </a:r>
        </a:p>
      </dgm:t>
    </dgm:pt>
    <dgm:pt modelId="{C13D38E1-5070-4AC0-9D47-1024685F4DDB}" type="parTrans" cxnId="{C385E85F-4551-4E0F-9A28-1300C67807A9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7B9EA57E-5E52-49EA-9BFC-F884C8707B21}" type="sibTrans" cxnId="{C385E85F-4551-4E0F-9A28-1300C67807A9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554DD332-16C5-4B35-9D4A-5F81DDDDF2A9}" type="pres">
      <dgm:prSet presAssocID="{5A8EEAB0-D792-4662-A20B-B43C5B2810A1}" presName="Name0" presStyleCnt="0">
        <dgm:presLayoutVars>
          <dgm:dir/>
          <dgm:resizeHandles val="exact"/>
        </dgm:presLayoutVars>
      </dgm:prSet>
      <dgm:spPr/>
    </dgm:pt>
    <dgm:pt modelId="{E856B7BB-50F8-4586-B577-F28AA39AAA98}" type="pres">
      <dgm:prSet presAssocID="{5A8EEAB0-D792-4662-A20B-B43C5B2810A1}" presName="fgShape" presStyleLbl="fgShp" presStyleIdx="0" presStyleCnt="1" custFlipHor="0" custScaleX="8774" custScaleY="7336" custLinFactY="-248748" custLinFactNeighborX="25712" custLinFactNeighborY="-300000"/>
      <dgm:spPr>
        <a:solidFill>
          <a:schemeClr val="bg1"/>
        </a:solidFill>
      </dgm:spPr>
    </dgm:pt>
    <dgm:pt modelId="{C9B2FFE9-EFFE-46B0-B9A7-2F4DAF662CBF}" type="pres">
      <dgm:prSet presAssocID="{5A8EEAB0-D792-4662-A20B-B43C5B2810A1}" presName="linComp" presStyleCnt="0"/>
      <dgm:spPr/>
    </dgm:pt>
    <dgm:pt modelId="{C89A3B1A-51A7-4DEB-8F02-F00748557B6A}" type="pres">
      <dgm:prSet presAssocID="{E0466E10-D9B3-4DCC-BA31-6196287A048E}" presName="compNode" presStyleCnt="0"/>
      <dgm:spPr/>
    </dgm:pt>
    <dgm:pt modelId="{941CA905-ADB6-4D32-BEEE-22A8430232B4}" type="pres">
      <dgm:prSet presAssocID="{E0466E10-D9B3-4DCC-BA31-6196287A048E}" presName="bkgdShape" presStyleLbl="node1" presStyleIdx="0" presStyleCnt="3" custScaleX="104019" custLinFactNeighborX="-142" custLinFactNeighborY="-229"/>
      <dgm:spPr/>
    </dgm:pt>
    <dgm:pt modelId="{6075CB21-5D37-4DCC-A576-3A8653B57578}" type="pres">
      <dgm:prSet presAssocID="{E0466E10-D9B3-4DCC-BA31-6196287A048E}" presName="nodeTx" presStyleLbl="node1" presStyleIdx="0" presStyleCnt="3">
        <dgm:presLayoutVars>
          <dgm:bulletEnabled val="1"/>
        </dgm:presLayoutVars>
      </dgm:prSet>
      <dgm:spPr/>
    </dgm:pt>
    <dgm:pt modelId="{AEBE13DE-23ED-46F1-BAF9-B6ABDC1751CF}" type="pres">
      <dgm:prSet presAssocID="{E0466E10-D9B3-4DCC-BA31-6196287A048E}" presName="invisiNode" presStyleLbl="node1" presStyleIdx="0" presStyleCnt="3"/>
      <dgm:spPr/>
    </dgm:pt>
    <dgm:pt modelId="{BF0B6D6A-FC3D-4DF5-9F6B-A313B31682F5}" type="pres">
      <dgm:prSet presAssocID="{E0466E10-D9B3-4DCC-BA31-6196287A048E}" presName="imagNode" presStyleLbl="fgImgPlace1" presStyleIdx="0" presStyleCnt="3" custLinFactNeighborY="-102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DB8D332C-DC4E-40D4-B8F1-8CC71BD5F95A}" type="pres">
      <dgm:prSet presAssocID="{411906FD-B24F-45B3-A984-A9E0815E73D5}" presName="sibTrans" presStyleLbl="sibTrans2D1" presStyleIdx="0" presStyleCnt="0"/>
      <dgm:spPr/>
    </dgm:pt>
    <dgm:pt modelId="{503FA8F9-E5FE-4E6F-BE67-6402127A236A}" type="pres">
      <dgm:prSet presAssocID="{29525914-BD80-4434-9C81-C477CB91B61F}" presName="compNode" presStyleCnt="0"/>
      <dgm:spPr/>
    </dgm:pt>
    <dgm:pt modelId="{1CCE06B0-8BB2-4855-B344-820794257294}" type="pres">
      <dgm:prSet presAssocID="{29525914-BD80-4434-9C81-C477CB91B61F}" presName="bkgdShape" presStyleLbl="node1" presStyleIdx="1" presStyleCnt="3" custLinFactNeighborX="0"/>
      <dgm:spPr/>
    </dgm:pt>
    <dgm:pt modelId="{52B5AB52-C4CA-40CD-95D0-682E6DD5EE00}" type="pres">
      <dgm:prSet presAssocID="{29525914-BD80-4434-9C81-C477CB91B61F}" presName="nodeTx" presStyleLbl="node1" presStyleIdx="1" presStyleCnt="3">
        <dgm:presLayoutVars>
          <dgm:bulletEnabled val="1"/>
        </dgm:presLayoutVars>
      </dgm:prSet>
      <dgm:spPr/>
    </dgm:pt>
    <dgm:pt modelId="{CD831CC8-54EB-4EBB-8CB9-F0DCEEEB4352}" type="pres">
      <dgm:prSet presAssocID="{29525914-BD80-4434-9C81-C477CB91B61F}" presName="invisiNode" presStyleLbl="node1" presStyleIdx="1" presStyleCnt="3"/>
      <dgm:spPr/>
    </dgm:pt>
    <dgm:pt modelId="{2B8FAD84-57B7-4C8C-BDEA-6851F871AA1F}" type="pres">
      <dgm:prSet presAssocID="{29525914-BD80-4434-9C81-C477CB91B61F}" presName="imagNode" presStyleLbl="fgImgPlace1" presStyleIdx="1" presStyleCnt="3" custLinFactNeighborX="21" custLinFactNeighborY="-1020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79A85E22-DC64-4F58-B514-61053BEB3656}" type="pres">
      <dgm:prSet presAssocID="{CEF84F09-94EA-404F-A790-DC1B57B1719B}" presName="sibTrans" presStyleLbl="sibTrans2D1" presStyleIdx="0" presStyleCnt="0"/>
      <dgm:spPr/>
    </dgm:pt>
    <dgm:pt modelId="{5487B0EE-73E8-47E3-B9C9-7E42C06592A3}" type="pres">
      <dgm:prSet presAssocID="{B14F7101-39BF-4388-8260-69FB9C37BE7E}" presName="compNode" presStyleCnt="0"/>
      <dgm:spPr/>
    </dgm:pt>
    <dgm:pt modelId="{06BF5A00-93F0-4AEF-ACB8-25255824A37A}" type="pres">
      <dgm:prSet presAssocID="{B14F7101-39BF-4388-8260-69FB9C37BE7E}" presName="bkgdShape" presStyleLbl="node1" presStyleIdx="2" presStyleCnt="3" custLinFactNeighborX="776" custLinFactNeighborY="515"/>
      <dgm:spPr/>
    </dgm:pt>
    <dgm:pt modelId="{CD32E131-12A7-4DE7-8343-30791DB72653}" type="pres">
      <dgm:prSet presAssocID="{B14F7101-39BF-4388-8260-69FB9C37BE7E}" presName="nodeTx" presStyleLbl="node1" presStyleIdx="2" presStyleCnt="3">
        <dgm:presLayoutVars>
          <dgm:bulletEnabled val="1"/>
        </dgm:presLayoutVars>
      </dgm:prSet>
      <dgm:spPr/>
    </dgm:pt>
    <dgm:pt modelId="{F3B737BD-5577-40E3-A042-32B88A7E2706}" type="pres">
      <dgm:prSet presAssocID="{B14F7101-39BF-4388-8260-69FB9C37BE7E}" presName="invisiNode" presStyleLbl="node1" presStyleIdx="2" presStyleCnt="3"/>
      <dgm:spPr/>
    </dgm:pt>
    <dgm:pt modelId="{22DFE942-4F1F-431C-ABCA-33A49D400153}" type="pres">
      <dgm:prSet presAssocID="{B14F7101-39BF-4388-8260-69FB9C37BE7E}" presName="imagNode" presStyleLbl="fgImgPlace1" presStyleIdx="2" presStyleCnt="3" custLinFactNeighborX="-927" custLinFactNeighborY="-88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</dgm:ptLst>
  <dgm:cxnLst>
    <dgm:cxn modelId="{1A3B2708-7E0E-45F5-936D-638861B75F19}" type="presOf" srcId="{E0466E10-D9B3-4DCC-BA31-6196287A048E}" destId="{941CA905-ADB6-4D32-BEEE-22A8430232B4}" srcOrd="0" destOrd="0" presId="urn:microsoft.com/office/officeart/2005/8/layout/hList7"/>
    <dgm:cxn modelId="{9287732D-AE04-4E1E-8172-64883D4B4C5B}" type="presOf" srcId="{29525914-BD80-4434-9C81-C477CB91B61F}" destId="{52B5AB52-C4CA-40CD-95D0-682E6DD5EE00}" srcOrd="1" destOrd="0" presId="urn:microsoft.com/office/officeart/2005/8/layout/hList7"/>
    <dgm:cxn modelId="{C385E85F-4551-4E0F-9A28-1300C67807A9}" srcId="{5A8EEAB0-D792-4662-A20B-B43C5B2810A1}" destId="{B14F7101-39BF-4388-8260-69FB9C37BE7E}" srcOrd="2" destOrd="0" parTransId="{C13D38E1-5070-4AC0-9D47-1024685F4DDB}" sibTransId="{7B9EA57E-5E52-49EA-9BFC-F884C8707B21}"/>
    <dgm:cxn modelId="{0A80B942-4FDB-44FB-A74E-5199532F7047}" type="presOf" srcId="{411906FD-B24F-45B3-A984-A9E0815E73D5}" destId="{DB8D332C-DC4E-40D4-B8F1-8CC71BD5F95A}" srcOrd="0" destOrd="0" presId="urn:microsoft.com/office/officeart/2005/8/layout/hList7"/>
    <dgm:cxn modelId="{62808695-DCD0-423B-92E8-A9B50495BACD}" srcId="{5A8EEAB0-D792-4662-A20B-B43C5B2810A1}" destId="{E0466E10-D9B3-4DCC-BA31-6196287A048E}" srcOrd="0" destOrd="0" parTransId="{015959AD-B3AB-46A5-932F-5BDACCCE9ED6}" sibTransId="{411906FD-B24F-45B3-A984-A9E0815E73D5}"/>
    <dgm:cxn modelId="{B862EA97-40BA-4F42-A52E-D3DD7A59826C}" type="presOf" srcId="{B14F7101-39BF-4388-8260-69FB9C37BE7E}" destId="{06BF5A00-93F0-4AEF-ACB8-25255824A37A}" srcOrd="0" destOrd="0" presId="urn:microsoft.com/office/officeart/2005/8/layout/hList7"/>
    <dgm:cxn modelId="{3CA745B4-85B8-4A61-A3D0-B76C42FE8348}" type="presOf" srcId="{E0466E10-D9B3-4DCC-BA31-6196287A048E}" destId="{6075CB21-5D37-4DCC-A576-3A8653B57578}" srcOrd="1" destOrd="0" presId="urn:microsoft.com/office/officeart/2005/8/layout/hList7"/>
    <dgm:cxn modelId="{C77410D4-C1BC-4058-ABEA-D4659F7CB574}" type="presOf" srcId="{B14F7101-39BF-4388-8260-69FB9C37BE7E}" destId="{CD32E131-12A7-4DE7-8343-30791DB72653}" srcOrd="1" destOrd="0" presId="urn:microsoft.com/office/officeart/2005/8/layout/hList7"/>
    <dgm:cxn modelId="{D1E77ED4-3DDD-46DF-B1DA-7AA4D222A316}" type="presOf" srcId="{5A8EEAB0-D792-4662-A20B-B43C5B2810A1}" destId="{554DD332-16C5-4B35-9D4A-5F81DDDDF2A9}" srcOrd="0" destOrd="0" presId="urn:microsoft.com/office/officeart/2005/8/layout/hList7"/>
    <dgm:cxn modelId="{A46E57E6-3645-4444-BC61-1E5A60BD868A}" srcId="{5A8EEAB0-D792-4662-A20B-B43C5B2810A1}" destId="{29525914-BD80-4434-9C81-C477CB91B61F}" srcOrd="1" destOrd="0" parTransId="{F8F0CE49-8540-44CB-B657-D75E9D18E379}" sibTransId="{CEF84F09-94EA-404F-A790-DC1B57B1719B}"/>
    <dgm:cxn modelId="{D9DAA4F7-6233-439B-8210-AEA2C3B15D67}" type="presOf" srcId="{CEF84F09-94EA-404F-A790-DC1B57B1719B}" destId="{79A85E22-DC64-4F58-B514-61053BEB3656}" srcOrd="0" destOrd="0" presId="urn:microsoft.com/office/officeart/2005/8/layout/hList7"/>
    <dgm:cxn modelId="{E0AC38FA-0061-4CDF-BC7E-9A1B5BBF5000}" type="presOf" srcId="{29525914-BD80-4434-9C81-C477CB91B61F}" destId="{1CCE06B0-8BB2-4855-B344-820794257294}" srcOrd="0" destOrd="0" presId="urn:microsoft.com/office/officeart/2005/8/layout/hList7"/>
    <dgm:cxn modelId="{EBD98CDE-62DF-42C7-A9C4-D8992744D6C3}" type="presParOf" srcId="{554DD332-16C5-4B35-9D4A-5F81DDDDF2A9}" destId="{E856B7BB-50F8-4586-B577-F28AA39AAA98}" srcOrd="0" destOrd="0" presId="urn:microsoft.com/office/officeart/2005/8/layout/hList7"/>
    <dgm:cxn modelId="{B184F307-4933-4ADE-BA36-4B7C3ACC0F1E}" type="presParOf" srcId="{554DD332-16C5-4B35-9D4A-5F81DDDDF2A9}" destId="{C9B2FFE9-EFFE-46B0-B9A7-2F4DAF662CBF}" srcOrd="1" destOrd="0" presId="urn:microsoft.com/office/officeart/2005/8/layout/hList7"/>
    <dgm:cxn modelId="{BEDC6AFB-E373-4933-90C7-CFA1A207FF55}" type="presParOf" srcId="{C9B2FFE9-EFFE-46B0-B9A7-2F4DAF662CBF}" destId="{C89A3B1A-51A7-4DEB-8F02-F00748557B6A}" srcOrd="0" destOrd="0" presId="urn:microsoft.com/office/officeart/2005/8/layout/hList7"/>
    <dgm:cxn modelId="{D5B0364A-1497-4450-A8F1-28738C98B824}" type="presParOf" srcId="{C89A3B1A-51A7-4DEB-8F02-F00748557B6A}" destId="{941CA905-ADB6-4D32-BEEE-22A8430232B4}" srcOrd="0" destOrd="0" presId="urn:microsoft.com/office/officeart/2005/8/layout/hList7"/>
    <dgm:cxn modelId="{650AFB97-385E-4C56-B8F3-42F9D5769F77}" type="presParOf" srcId="{C89A3B1A-51A7-4DEB-8F02-F00748557B6A}" destId="{6075CB21-5D37-4DCC-A576-3A8653B57578}" srcOrd="1" destOrd="0" presId="urn:microsoft.com/office/officeart/2005/8/layout/hList7"/>
    <dgm:cxn modelId="{E43A308F-31A7-418E-8943-A262FB0232CD}" type="presParOf" srcId="{C89A3B1A-51A7-4DEB-8F02-F00748557B6A}" destId="{AEBE13DE-23ED-46F1-BAF9-B6ABDC1751CF}" srcOrd="2" destOrd="0" presId="urn:microsoft.com/office/officeart/2005/8/layout/hList7"/>
    <dgm:cxn modelId="{45A1DB16-FA2E-4802-A2BA-46367AA29E92}" type="presParOf" srcId="{C89A3B1A-51A7-4DEB-8F02-F00748557B6A}" destId="{BF0B6D6A-FC3D-4DF5-9F6B-A313B31682F5}" srcOrd="3" destOrd="0" presId="urn:microsoft.com/office/officeart/2005/8/layout/hList7"/>
    <dgm:cxn modelId="{BF90741D-CF59-4E07-97DC-55D7778C82F9}" type="presParOf" srcId="{C9B2FFE9-EFFE-46B0-B9A7-2F4DAF662CBF}" destId="{DB8D332C-DC4E-40D4-B8F1-8CC71BD5F95A}" srcOrd="1" destOrd="0" presId="urn:microsoft.com/office/officeart/2005/8/layout/hList7"/>
    <dgm:cxn modelId="{6EED3AA8-43CA-47D4-9A11-8C4CF96BED3C}" type="presParOf" srcId="{C9B2FFE9-EFFE-46B0-B9A7-2F4DAF662CBF}" destId="{503FA8F9-E5FE-4E6F-BE67-6402127A236A}" srcOrd="2" destOrd="0" presId="urn:microsoft.com/office/officeart/2005/8/layout/hList7"/>
    <dgm:cxn modelId="{47B7FE0B-7B37-417E-AE54-8A2A95A8D9D0}" type="presParOf" srcId="{503FA8F9-E5FE-4E6F-BE67-6402127A236A}" destId="{1CCE06B0-8BB2-4855-B344-820794257294}" srcOrd="0" destOrd="0" presId="urn:microsoft.com/office/officeart/2005/8/layout/hList7"/>
    <dgm:cxn modelId="{66BAC657-0D6E-476C-A07D-488F29348520}" type="presParOf" srcId="{503FA8F9-E5FE-4E6F-BE67-6402127A236A}" destId="{52B5AB52-C4CA-40CD-95D0-682E6DD5EE00}" srcOrd="1" destOrd="0" presId="urn:microsoft.com/office/officeart/2005/8/layout/hList7"/>
    <dgm:cxn modelId="{37F56322-CA31-4E73-824E-9A86C88AFE0B}" type="presParOf" srcId="{503FA8F9-E5FE-4E6F-BE67-6402127A236A}" destId="{CD831CC8-54EB-4EBB-8CB9-F0DCEEEB4352}" srcOrd="2" destOrd="0" presId="urn:microsoft.com/office/officeart/2005/8/layout/hList7"/>
    <dgm:cxn modelId="{4DD474BA-0C3A-4D3A-A2D2-44D8495D9645}" type="presParOf" srcId="{503FA8F9-E5FE-4E6F-BE67-6402127A236A}" destId="{2B8FAD84-57B7-4C8C-BDEA-6851F871AA1F}" srcOrd="3" destOrd="0" presId="urn:microsoft.com/office/officeart/2005/8/layout/hList7"/>
    <dgm:cxn modelId="{289B0673-1AE1-415B-BD8F-3E90147ECDD4}" type="presParOf" srcId="{C9B2FFE9-EFFE-46B0-B9A7-2F4DAF662CBF}" destId="{79A85E22-DC64-4F58-B514-61053BEB3656}" srcOrd="3" destOrd="0" presId="urn:microsoft.com/office/officeart/2005/8/layout/hList7"/>
    <dgm:cxn modelId="{4255E7E0-9465-4036-981B-F0D9DDAAEF28}" type="presParOf" srcId="{C9B2FFE9-EFFE-46B0-B9A7-2F4DAF662CBF}" destId="{5487B0EE-73E8-47E3-B9C9-7E42C06592A3}" srcOrd="4" destOrd="0" presId="urn:microsoft.com/office/officeart/2005/8/layout/hList7"/>
    <dgm:cxn modelId="{353371B1-31E4-47FA-B5B2-FB5C0B935312}" type="presParOf" srcId="{5487B0EE-73E8-47E3-B9C9-7E42C06592A3}" destId="{06BF5A00-93F0-4AEF-ACB8-25255824A37A}" srcOrd="0" destOrd="0" presId="urn:microsoft.com/office/officeart/2005/8/layout/hList7"/>
    <dgm:cxn modelId="{8951DABC-C30F-4D37-BEBF-E3A3EB932DE5}" type="presParOf" srcId="{5487B0EE-73E8-47E3-B9C9-7E42C06592A3}" destId="{CD32E131-12A7-4DE7-8343-30791DB72653}" srcOrd="1" destOrd="0" presId="urn:microsoft.com/office/officeart/2005/8/layout/hList7"/>
    <dgm:cxn modelId="{2AA4DE60-B881-4189-9B7B-A91BED8D83FA}" type="presParOf" srcId="{5487B0EE-73E8-47E3-B9C9-7E42C06592A3}" destId="{F3B737BD-5577-40E3-A042-32B88A7E2706}" srcOrd="2" destOrd="0" presId="urn:microsoft.com/office/officeart/2005/8/layout/hList7"/>
    <dgm:cxn modelId="{329D9145-05B8-4265-A699-DA3A677D89BB}" type="presParOf" srcId="{5487B0EE-73E8-47E3-B9C9-7E42C06592A3}" destId="{22DFE942-4F1F-431C-ABCA-33A49D400153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A905-ADB6-4D32-BEEE-22A8430232B4}">
      <dsp:nvSpPr>
        <dsp:cNvPr id="0" name=""/>
        <dsp:cNvSpPr/>
      </dsp:nvSpPr>
      <dsp:spPr>
        <a:xfrm>
          <a:off x="0" y="0"/>
          <a:ext cx="3293799" cy="5549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8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17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Meghan Noseworthy (</a:t>
          </a:r>
          <a:r>
            <a:rPr lang="en-US" sz="1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NRCan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Naima Ait Oumejjout (CFIA/ ACIA)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Mireille Marcotte (CFIA/ ACIA)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.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Chuck Dentelbeck</a:t>
          </a:r>
          <a:r>
            <a:rPr lang="en-US" sz="1600" b="1" kern="1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*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(CLSAB)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Scott Geffros (CWPCA)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Paul Newman, Adnan Uzunovic (Can Wood)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8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,</a:t>
          </a:r>
          <a:endParaRPr lang="en-US" sz="1600" b="1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Eric Allen (retired/ </a:t>
          </a:r>
          <a:r>
            <a:rPr lang="es-E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jubilado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Canada</a:t>
          </a:r>
        </a:p>
      </dsp:txBody>
      <dsp:txXfrm>
        <a:off x="0" y="2219960"/>
        <a:ext cx="3293799" cy="2219960"/>
      </dsp:txXfrm>
    </dsp:sp>
    <dsp:sp modelId="{BF0B6D6A-FC3D-4DF5-9F6B-A313B31682F5}">
      <dsp:nvSpPr>
        <dsp:cNvPr id="0" name=""/>
        <dsp:cNvSpPr/>
      </dsp:nvSpPr>
      <dsp:spPr>
        <a:xfrm>
          <a:off x="727338" y="144356"/>
          <a:ext cx="1848116" cy="18481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6B0-8BB2-4855-B344-820794257294}">
      <dsp:nvSpPr>
        <dsp:cNvPr id="0" name=""/>
        <dsp:cNvSpPr/>
      </dsp:nvSpPr>
      <dsp:spPr>
        <a:xfrm>
          <a:off x="3393292" y="0"/>
          <a:ext cx="3166536" cy="5549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Tyrone Jones (APHIS)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Jason Allen (APHIS)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Ron Mack (APHIS)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Dave Kretschmann (ALSC)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Brad Gething (NWPCA)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Faith Campbell (CISP)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USA</a:t>
          </a:r>
        </a:p>
      </dsp:txBody>
      <dsp:txXfrm>
        <a:off x="3393292" y="2219960"/>
        <a:ext cx="3166536" cy="2219960"/>
      </dsp:txXfrm>
    </dsp:sp>
    <dsp:sp modelId="{2B8FAD84-57B7-4C8C-BDEA-6851F871AA1F}">
      <dsp:nvSpPr>
        <dsp:cNvPr id="0" name=""/>
        <dsp:cNvSpPr/>
      </dsp:nvSpPr>
      <dsp:spPr>
        <a:xfrm>
          <a:off x="4052890" y="144356"/>
          <a:ext cx="1848116" cy="184811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5A00-93F0-4AEF-ACB8-25255824A37A}">
      <dsp:nvSpPr>
        <dsp:cNvPr id="0" name=""/>
        <dsp:cNvSpPr/>
      </dsp:nvSpPr>
      <dsp:spPr>
        <a:xfrm>
          <a:off x="6659321" y="0"/>
          <a:ext cx="3166536" cy="5549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Dionisio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Alvarado (COLPOS)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Armando Equihua (COLPOS)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Gustavo Hernández Sánchez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(SEMARNAT)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Norma Patricia Miranda González (SEMARNAT)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Mar</a:t>
          </a:r>
          <a:r>
            <a:rPr lang="en-CA" sz="1600" b="0" i="0" kern="1200" dirty="0">
              <a:solidFill>
                <a:srgbClr val="444444"/>
              </a:solidFill>
              <a:effectLst/>
              <a:latin typeface="Tahoma" panose="020B0604030504040204" pitchFamily="34" charset="0"/>
            </a:rPr>
            <a:t>í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 Eugenia Guerrero </a:t>
          </a:r>
          <a:r>
            <a:rPr lang="en-US" sz="1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Alarcón</a:t>
          </a: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(SEMARNAT)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México</a:t>
          </a:r>
        </a:p>
      </dsp:txBody>
      <dsp:txXfrm>
        <a:off x="6659321" y="2219960"/>
        <a:ext cx="3166536" cy="2219960"/>
      </dsp:txXfrm>
    </dsp:sp>
    <dsp:sp modelId="{22DFE942-4F1F-431C-ABCA-33A49D400153}">
      <dsp:nvSpPr>
        <dsp:cNvPr id="0" name=""/>
        <dsp:cNvSpPr/>
      </dsp:nvSpPr>
      <dsp:spPr>
        <a:xfrm>
          <a:off x="7296902" y="169786"/>
          <a:ext cx="1848116" cy="18481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B7BB-50F8-4586-B577-F28AA39AAA98}">
      <dsp:nvSpPr>
        <dsp:cNvPr id="0" name=""/>
        <dsp:cNvSpPr/>
      </dsp:nvSpPr>
      <dsp:spPr>
        <a:xfrm>
          <a:off x="6840664" y="257382"/>
          <a:ext cx="793151" cy="61071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6149-868B-4064-84CD-4DAE39D794CA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0F2F8-66B9-4FAD-95C5-84A61E325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65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91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6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31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14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6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11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38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8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01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7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31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563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19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69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3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61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5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CD96-083E-4F4E-AACC-4A3A49D2E1E4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17B7-B342-4607-920A-8923A2C5025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6B42C-497D-065F-3DB7-49351C103C5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01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5234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40870" y="4373791"/>
            <a:ext cx="429338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4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Report 2023 </a:t>
            </a: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NAPPO </a:t>
            </a: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Forest Quarantine Research Group</a:t>
            </a: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42" y="4981185"/>
            <a:ext cx="2830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Meghan Noseworthy </a:t>
            </a:r>
          </a:p>
          <a:p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46</a:t>
            </a:r>
            <a:r>
              <a:rPr lang="en-CA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NAPPO Annual Meeting</a:t>
            </a:r>
          </a:p>
          <a:p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71482" y="4189898"/>
            <a:ext cx="4977619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4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Informe del Grupo de expertos del </a:t>
            </a:r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</a:p>
          <a:p>
            <a:pPr algn="l"/>
            <a:r>
              <a:rPr lang="en-CA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Grupo de investigación sobre cuarentena forestal de la NAPPO </a:t>
            </a:r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7455" y="1"/>
            <a:ext cx="4264544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lh3.googleusercontent.com/AzfT_MErJR14puktRZK_-MiUnxw9AAnCBCM98bKhWAjqOYgGo12nvCCkwlL_z3YfQo6rJWh5ZJujApGZ9-YKQNKAsXt2ZEZN12LsRoaKQJCI9HV_d-_qmQjtkvv1G76JU-YUXEPX1_34v50t1cstdsy6MC8ixbl_cUMOjqBu5Rfke330bPaXGuAN-ltu0VmUuZxcXccu6TF8_i9ix1RiGJwcywoRTbI2dBUyBYAy3ub08xPsyjnhhvKceHsB__edXC0MH3YJ1Asa29swF0AVqbRCyzF0UxQEkr5Q4nA2Yt99WA540duBoC3NOMKMMoVPg7R3g9FQm_-ZilbN_JIgpRpy3VgsJR-wY1UqsCBjbQSgPTfLwRfBmb-CYluq8ODvf_-OHIvhvr6YR4-Y_prWxh3fgB6PVj4wci9Pwb9zL96U8SuGEIEzGD8JpMatxt6xBGjVyUQMYWt4lyb21A1INVFDc8zRaVSkuPIO2Y8HdwWCdeqGNFiq0P7w8HuvoCwcGE0mlzwgPIJ--kzdxNdZrHYTVVrf9nMFHV6Eh7CEcuGK-DGBijkHsIN_OM-v_5UCIeae8lycOoUJ6MMtctgn2otVD7gCUdPcbKrSZAI-tM-B0rYbKKoIyFzMT0uja-xU=w534-h948-n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"/>
          <a:stretch/>
        </p:blipFill>
        <p:spPr bwMode="auto">
          <a:xfrm>
            <a:off x="4031673" y="1"/>
            <a:ext cx="4179818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4184073" cy="734290"/>
          </a:xfrm>
          <a:prstGeom prst="rect">
            <a:avLst/>
          </a:prstGeom>
        </p:spPr>
      </p:pic>
      <p:pic>
        <p:nvPicPr>
          <p:cNvPr id="17" name="Picture 16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0155" y="1"/>
            <a:ext cx="4264544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4264544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3836708"/>
            <a:ext cx="12750298" cy="3099161"/>
            <a:chOff x="0" y="3836708"/>
            <a:chExt cx="12750298" cy="30991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35300"/>
              <a:ext cx="12280900" cy="106367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431535" y="5696324"/>
              <a:ext cx="5862531" cy="1177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6" name="Picture 2" descr="https://www.nappo.org/application/files/5916/8673/1706/2023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184" y="3836708"/>
              <a:ext cx="4716114" cy="3099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Isosceles Triangle 3"/>
          <p:cNvSpPr/>
          <p:nvPr/>
        </p:nvSpPr>
        <p:spPr>
          <a:xfrm>
            <a:off x="5229225" y="6238562"/>
            <a:ext cx="1636940" cy="630724"/>
          </a:xfrm>
          <a:prstGeom prst="triangle">
            <a:avLst/>
          </a:prstGeom>
          <a:solidFill>
            <a:srgbClr val="7D9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5261882" y="6809014"/>
            <a:ext cx="1475858" cy="72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677D5D1-A857-C39D-637C-9D6726362E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4" y="740156"/>
            <a:ext cx="5575300" cy="11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989" y="1632651"/>
            <a:ext cx="7772400" cy="2387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CA" dirty="0"/>
              <a:t>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25888"/>
            <a:ext cx="6858000" cy="165576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87616" y="0"/>
            <a:ext cx="908038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508000" y="240489"/>
            <a:ext cx="11684000" cy="725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914400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NAPPO Forest Quarantine Research Group – Expert group</a:t>
            </a:r>
          </a:p>
          <a:p>
            <a:pPr algn="l" defTabSz="914400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s-ES" sz="3200" b="1" dirty="0" err="1">
                <a:solidFill>
                  <a:schemeClr val="accent6">
                    <a:lumMod val="75000"/>
                  </a:schemeClr>
                </a:solidFill>
              </a:rPr>
              <a:t>rupo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</a:rPr>
              <a:t> de expertos – Grupo de investigación sobre cuarentena forestal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2348747"/>
              </p:ext>
            </p:extLst>
          </p:nvPr>
        </p:nvGraphicFramePr>
        <p:xfrm>
          <a:off x="1261242" y="1155700"/>
          <a:ext cx="9825858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27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9" descr="http://travellogs.us/2007Logs/Washington%202007/90-Clarkston/1930wood%20chip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3" b="-1"/>
          <a:stretch/>
        </p:blipFill>
        <p:spPr bwMode="auto">
          <a:xfrm>
            <a:off x="4978400" y="4684889"/>
            <a:ext cx="2130800" cy="2173111"/>
          </a:xfrm>
          <a:prstGeom prst="roundRect">
            <a:avLst>
              <a:gd name="adj" fmla="val 1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33140"/>
            <a:ext cx="3924300" cy="1325563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Project Objectives </a:t>
            </a:r>
            <a:b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z="3200" b="1" dirty="0">
                <a:solidFill>
                  <a:schemeClr val="accent6">
                    <a:lumMod val="75000"/>
                  </a:schemeClr>
                </a:solidFill>
              </a:rPr>
              <a:t>Importance to the NAPPO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1" y="1707080"/>
            <a:ext cx="4383131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and prioritize forest quarantine market issues and research needs, and facilitate the exchange of forestry information among the three NAPPO countries</a:t>
            </a:r>
          </a:p>
          <a:p>
            <a:pPr>
              <a:spcAft>
                <a:spcPts val="2400"/>
              </a:spcAft>
            </a:pP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oogle Shape;92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218" y="4730284"/>
            <a:ext cx="2773166" cy="212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457" y="-1"/>
            <a:ext cx="2938068" cy="2075381"/>
          </a:xfrm>
          <a:prstGeom prst="rect">
            <a:avLst/>
          </a:prstGeom>
        </p:spPr>
      </p:pic>
      <p:pic>
        <p:nvPicPr>
          <p:cNvPr id="12" name="Picture 2" descr="Spotted lanternfly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367625" y="1903572"/>
            <a:ext cx="2730540" cy="29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67" b="2775"/>
          <a:stretch/>
        </p:blipFill>
        <p:spPr bwMode="auto">
          <a:xfrm>
            <a:off x="9259444" y="4740611"/>
            <a:ext cx="2920944" cy="20808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inese-bluestain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727923"/>
            <a:ext cx="2204218" cy="218734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w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900" y="4727923"/>
            <a:ext cx="2276307" cy="2127715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1708" y="181482"/>
            <a:ext cx="4102392" cy="149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>
                <a:solidFill>
                  <a:schemeClr val="accent6">
                    <a:lumMod val="75000"/>
                  </a:schemeClr>
                </a:solidFill>
              </a:rPr>
              <a:t>Objetivo del proyecto Importancia para la región de la NAPPO</a:t>
            </a:r>
            <a:r>
              <a:rPr lang="en-CA" sz="32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8209" y="1682422"/>
            <a:ext cx="485140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y priorizar los asuntos de mercado y las necesidades de investigación de cuarentena forestal y facilitar el intercambio de información forestal entre los tres países de la NAPPO.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7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92" y="103749"/>
            <a:ext cx="4626078" cy="1325563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Project benefits to NPPOs and Industry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771" y="0"/>
            <a:ext cx="2249018" cy="2099371"/>
          </a:xfrm>
          <a:prstGeom prst="rect">
            <a:avLst/>
          </a:prstGeom>
        </p:spPr>
      </p:pic>
      <p:pic>
        <p:nvPicPr>
          <p:cNvPr id="10" name="Picture 2" descr="logo IPPC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3"/>
          <a:stretch/>
        </p:blipFill>
        <p:spPr bwMode="auto">
          <a:xfrm>
            <a:off x="8649405" y="4976861"/>
            <a:ext cx="3542595" cy="18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5" r="-134"/>
          <a:stretch/>
        </p:blipFill>
        <p:spPr bwMode="auto">
          <a:xfrm>
            <a:off x="8835052" y="3027623"/>
            <a:ext cx="2196354" cy="19492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nationalplywood.net/uploads/7/0/8/8/7088715/6443106_orig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34" t="4999" r="7497" b="15536"/>
          <a:stretch/>
        </p:blipFill>
        <p:spPr bwMode="auto">
          <a:xfrm>
            <a:off x="10120106" y="1949441"/>
            <a:ext cx="2208157" cy="20398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92" y="1411263"/>
            <a:ext cx="3987800" cy="506465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Promote communication and cooperation amongst NAPPO forestry partners (NPPOs, researchers and industry)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Facilitate a timely response to market access issues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Assist in prioritization of research needs and knowledge gaps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future NAPPO projects that could serve as models for IPPC international standards or implementation resources</a:t>
            </a:r>
          </a:p>
          <a:p>
            <a:pPr marL="0" indent="0">
              <a:spcAft>
                <a:spcPts val="1800"/>
              </a:spcAft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01369" y="103749"/>
            <a:ext cx="5083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</a:rPr>
              <a:t>Beneficios del proyecto para las ONPF y la industria</a:t>
            </a: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15692" y="1411263"/>
            <a:ext cx="4308578" cy="5064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_tradnl" sz="2200" dirty="0"/>
              <a:t>Promover la comunicación y colaboración entre los socios del ámbito forestal en la NAPPO (ONPF, investigadores e industria)</a:t>
            </a:r>
            <a:endParaRPr lang="en-CA" sz="2200" dirty="0"/>
          </a:p>
          <a:p>
            <a:pPr marL="0" lvl="0" indent="0">
              <a:buNone/>
            </a:pPr>
            <a:r>
              <a:rPr lang="es-ES_tradnl" sz="2200" dirty="0"/>
              <a:t>Facilitar una respuesta oportuna a los problemas de acceso a mercados</a:t>
            </a:r>
            <a:endParaRPr lang="en-CA" sz="2200" dirty="0"/>
          </a:p>
          <a:p>
            <a:pPr marL="0" lvl="0" indent="0">
              <a:buNone/>
            </a:pPr>
            <a:r>
              <a:rPr lang="es-ES_tradnl" sz="2200" dirty="0"/>
              <a:t>Ayudar con la priorización de las necesidades de investigación y las brechas en el conocimiento</a:t>
            </a:r>
            <a:endParaRPr lang="en-CA" sz="2200" dirty="0"/>
          </a:p>
          <a:p>
            <a:pPr marL="0" lvl="0" indent="0">
              <a:buNone/>
            </a:pPr>
            <a:r>
              <a:rPr lang="es-ES_tradnl" sz="2200" dirty="0"/>
              <a:t>Identificar proyectos futuros de la NAPPO que podrían utilizarse como modelos de normas internacionales o recursos de implementación de la CIPF </a:t>
            </a:r>
            <a:endParaRPr lang="en-CA" sz="2200" dirty="0"/>
          </a:p>
          <a:p>
            <a:pPr marL="0" indent="0">
              <a:spcAft>
                <a:spcPts val="1800"/>
              </a:spcAft>
              <a:buNone/>
            </a:pPr>
            <a:endParaRPr lang="en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1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44" y="113581"/>
            <a:ext cx="3601056" cy="1325563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22" y="1267597"/>
            <a:ext cx="3342877" cy="47148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EWG formed (June 2022 – Aug 2022)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Identified a new NAPPO forestry project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Discussed major trade and phytosanitary issues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First in-person &amp; hybrid meeting in Merida December 5th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"/>
          <a:stretch/>
        </p:blipFill>
        <p:spPr>
          <a:xfrm>
            <a:off x="8630293" y="-55425"/>
            <a:ext cx="3571982" cy="690828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70823" y="90002"/>
            <a:ext cx="3601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</a:rPr>
              <a:t>Logros</a:t>
            </a: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31122" y="1267597"/>
            <a:ext cx="3698478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es-ES_tradnl" sz="2400" dirty="0"/>
              <a:t>Se forma el GE (junio - agosto del 2022)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s-ES" sz="2400" dirty="0"/>
              <a:t>Se identificó un nuevo proyecto forestal de la NAPPO.</a:t>
            </a:r>
            <a:endParaRPr lang="es-ES_tradnl" sz="2400" dirty="0"/>
          </a:p>
          <a:p>
            <a:pPr marL="0" lvl="0" indent="0">
              <a:spcAft>
                <a:spcPts val="600"/>
              </a:spcAft>
              <a:buNone/>
            </a:pPr>
            <a:r>
              <a:rPr lang="es-ES" sz="2400" dirty="0"/>
              <a:t>Se discutieron asuntos comerciales y fitosanitarios principales.</a:t>
            </a:r>
            <a:endParaRPr lang="es-ES_tradnl" sz="2400" dirty="0"/>
          </a:p>
          <a:p>
            <a:pPr marL="0" lvl="0" indent="0">
              <a:spcAft>
                <a:spcPts val="600"/>
              </a:spcAft>
              <a:buNone/>
            </a:pPr>
            <a:r>
              <a:rPr lang="es-ES" sz="2400" dirty="0"/>
              <a:t>Primera reunión presencial e híbrida en Mérida el 5 de diciembre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580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58" y="99661"/>
            <a:ext cx="3993932" cy="1325563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Pending Deliverables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300" y="5019865"/>
            <a:ext cx="1311700" cy="18729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012" y="1425224"/>
            <a:ext cx="3632200" cy="530577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2600" dirty="0"/>
              <a:t> Continue to identify priority issues for the safe trade of forest  products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600" dirty="0"/>
              <a:t> Continue to review and share new technology regarding surveillance, biosecurity and phytosanitary treatments and options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600" dirty="0"/>
              <a:t> Continue to identify forest trade issues requiring guidance development</a:t>
            </a:r>
          </a:p>
          <a:p>
            <a:pPr marL="0" indent="0">
              <a:buNone/>
            </a:pPr>
            <a:endParaRPr lang="en-CA" sz="2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3"/>
          <a:stretch/>
        </p:blipFill>
        <p:spPr>
          <a:xfrm>
            <a:off x="8593158" y="25401"/>
            <a:ext cx="3591498" cy="1814415"/>
          </a:xfrm>
          <a:prstGeom prst="rect">
            <a:avLst/>
          </a:prstGeom>
        </p:spPr>
      </p:pic>
      <p:pic>
        <p:nvPicPr>
          <p:cNvPr id="17" name="Picture 4" descr="http://www.akgbioguide.com/images/6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673" y="1792420"/>
            <a:ext cx="3572327" cy="23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9673" y="4169963"/>
            <a:ext cx="3572327" cy="2753759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214249" y="83552"/>
            <a:ext cx="4438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</a:rPr>
              <a:t>Resultados pendientes</a:t>
            </a: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467922" y="1425224"/>
            <a:ext cx="3930868" cy="5305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28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s-ES_tradnl" dirty="0"/>
              <a:t>Continuar identificando asuntos prioritarios para el comercio seguro de productos forestales</a:t>
            </a:r>
            <a:endParaRPr lang="en-CA" dirty="0"/>
          </a:p>
          <a:p>
            <a:pPr marL="0" indent="0">
              <a:buNone/>
            </a:pPr>
            <a:r>
              <a:rPr lang="es-ES_tradnl" dirty="0"/>
              <a:t>Continuar examinando y compartiendo tecnologías nuevas sobre vigilancia, bioseguridad y tratamientos y opciones fitosanitarios</a:t>
            </a:r>
            <a:endParaRPr lang="en-CA" dirty="0"/>
          </a:p>
          <a:p>
            <a:pPr marL="0" indent="0">
              <a:buNone/>
            </a:pPr>
            <a:r>
              <a:rPr lang="es-ES_tradnl" dirty="0"/>
              <a:t>Continuar identificando asuntos relacionados con el comercio forestal que necesiten la elaboración de guías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821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85" y="129157"/>
            <a:ext cx="4279915" cy="1325563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Thanks &amp; Acknowledgements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85" y="1550988"/>
            <a:ext cx="4000515" cy="514948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expert working group members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NAPPO Executive Committee for their support and the NAPPO Secretariat for their guidance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NAPPO AMC for participation and encouragement of the working group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Stephanie Bloem and Alonso Suazo for support</a:t>
            </a:r>
          </a:p>
        </p:txBody>
      </p:sp>
      <p:pic>
        <p:nvPicPr>
          <p:cNvPr id="6" name="Picture 2" descr="https://lh3.googleusercontent.com/AzfT_MErJR14puktRZK_-MiUnxw9AAnCBCM98bKhWAjqOYgGo12nvCCkwlL_z3YfQo6rJWh5ZJujApGZ9-YKQNKAsXt2ZEZN12LsRoaKQJCI9HV_d-_qmQjtkvv1G76JU-YUXEPX1_34v50t1cstdsy6MC8ixbl_cUMOjqBu5Rfke330bPaXGuAN-ltu0VmUuZxcXccu6TF8_i9ix1RiGJwcywoRTbI2dBUyBYAy3ub08xPsyjnhhvKceHsB__edXC0MH3YJ1Asa29swF0AVqbRCyzF0UxQEkr5Q4nA2Yt99WA540duBoC3NOMKMMoVPg7R3g9FQm_-ZilbN_JIgpRpy3VgsJR-wY1UqsCBjbQSgPTfLwRfBmb-CYluq8ODvf_-OHIvhvr6YR4-Y_prWxh3fgB6PVj4wci9Pwb9zL96U8SuGEIEzGD8JpMatxt6xBGjVyUQMYWt4lyb21A1INVFDc8zRaVSkuPIO2Y8HdwWCdeqGNFiq0P7w8HuvoCwcGE0mlzwgPIJ--kzdxNdZrHYTVVrf9nMFHV6Eh7CEcuGK-DGBijkHsIN_OM-v_5UCIeae8lycOoUJ6MMtctgn2otVD7gCUdPcbKrSZAI-tM-B0rYbKKoIyFzMT0uja-xU=w534-h948-n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7727" y="2349500"/>
            <a:ext cx="239809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75"/>
          <a:stretch/>
        </p:blipFill>
        <p:spPr>
          <a:xfrm>
            <a:off x="9809567" y="4434322"/>
            <a:ext cx="2395133" cy="2405849"/>
          </a:xfrm>
          <a:prstGeom prst="rect">
            <a:avLst/>
          </a:prstGeom>
        </p:spPr>
      </p:pic>
      <p:pic>
        <p:nvPicPr>
          <p:cNvPr id="5" name="Picture 4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1"/>
          <a:stretch/>
        </p:blipFill>
        <p:spPr bwMode="auto">
          <a:xfrm>
            <a:off x="9802622" y="0"/>
            <a:ext cx="2393050" cy="234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29185" y="129157"/>
            <a:ext cx="4279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900" b="1" dirty="0">
                <a:solidFill>
                  <a:schemeClr val="accent6">
                    <a:lumMod val="75000"/>
                  </a:schemeClr>
                </a:solidFill>
              </a:rPr>
              <a:t>Agradecimientos y reconocimientos </a:t>
            </a:r>
            <a:r>
              <a:rPr lang="es-ES_tradnl" b="1" dirty="0"/>
              <a:t>	</a:t>
            </a:r>
            <a:endParaRPr lang="en-CA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29185" y="1500188"/>
            <a:ext cx="4000515" cy="514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_tradn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Miembros del grupo de expertos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s-ES_tradn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Comité Ejecutivo de la NAPPO por su apoyo y a la Secretaría de la NAPPO por su orientación 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s-ES_tradn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CCM de la NAPPO por su participación y exhortar al grupo de expertos 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s-E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Stephanie Bloem y Alonso Suazo por su apoyo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1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8319" y="4190487"/>
            <a:ext cx="429338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4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Report 2023 </a:t>
            </a: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NAPPO </a:t>
            </a: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Forest Quarantine Research Group</a:t>
            </a:r>
          </a:p>
          <a:p>
            <a:pPr algn="l"/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319" y="4603571"/>
            <a:ext cx="28300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Meghan Noseworthy </a:t>
            </a:r>
          </a:p>
          <a:p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Natural Resources Canada</a:t>
            </a:r>
          </a:p>
          <a:p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46</a:t>
            </a:r>
            <a:r>
              <a:rPr lang="en-CA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NAPPO Annual Meeting</a:t>
            </a:r>
          </a:p>
          <a:p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48931" y="4006594"/>
            <a:ext cx="4977619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4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Informe del Grupo de expertos del </a:t>
            </a:r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</a:p>
          <a:p>
            <a:pPr algn="l"/>
            <a:r>
              <a:rPr lang="en-CA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Grupo de Investigación sobre cuarentena forestal de la NAPPO </a:t>
            </a:r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5300"/>
            <a:ext cx="12280900" cy="1063679"/>
          </a:xfrm>
          <a:prstGeom prst="rect">
            <a:avLst/>
          </a:prstGeom>
        </p:spPr>
      </p:pic>
      <p:pic>
        <p:nvPicPr>
          <p:cNvPr id="13" name="Picture 12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7455" y="1"/>
            <a:ext cx="4264544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lh3.googleusercontent.com/AzfT_MErJR14puktRZK_-MiUnxw9AAnCBCM98bKhWAjqOYgGo12nvCCkwlL_z3YfQo6rJWh5ZJujApGZ9-YKQNKAsXt2ZEZN12LsRoaKQJCI9HV_d-_qmQjtkvv1G76JU-YUXEPX1_34v50t1cstdsy6MC8ixbl_cUMOjqBu5Rfke330bPaXGuAN-ltu0VmUuZxcXccu6TF8_i9ix1RiGJwcywoRTbI2dBUyBYAy3ub08xPsyjnhhvKceHsB__edXC0MH3YJ1Asa29swF0AVqbRCyzF0UxQEkr5Q4nA2Yt99WA540duBoC3NOMKMMoVPg7R3g9FQm_-ZilbN_JIgpRpy3VgsJR-wY1UqsCBjbQSgPTfLwRfBmb-CYluq8ODvf_-OHIvhvr6YR4-Y_prWxh3fgB6PVj4wci9Pwb9zL96U8SuGEIEzGD8JpMatxt6xBGjVyUQMYWt4lyb21A1INVFDc8zRaVSkuPIO2Y8HdwWCdeqGNFiq0P7w8HuvoCwcGE0mlzwgPIJ--kzdxNdZrHYTVVrf9nMFHV6Eh7CEcuGK-DGBijkHsIN_OM-v_5UCIeae8lycOoUJ6MMtctgn2otVD7gCUdPcbKrSZAI-tM-B0rYbKKoIyFzMT0uja-xU=w534-h948-n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"/>
          <a:stretch/>
        </p:blipFill>
        <p:spPr bwMode="auto">
          <a:xfrm>
            <a:off x="4031673" y="1"/>
            <a:ext cx="4179818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4184073" cy="734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19920"/>
            <a:ext cx="5575300" cy="1108702"/>
          </a:xfrm>
          <a:prstGeom prst="rect">
            <a:avLst/>
          </a:prstGeom>
        </p:spPr>
      </p:pic>
      <p:pic>
        <p:nvPicPr>
          <p:cNvPr id="17" name="Picture 16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0155" y="1"/>
            <a:ext cx="4264544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s://lh3.googleusercontent.com/7qGkaeBLtcIs1MoyMVPSzK8ZBCWRKH3oXZ5jdGcNEBBkRd22Nkf_m5JX7qfxpTf5eFYnOgD9herNMaXWUao77mkIRHOWRp5bxhb3nvhsmmfzP1eg9zALHXRAskEwgcirxmEBHtoYkopO814dtJWDKEXoo1isRGEURXk-XPJWOLRvqDeAWeMZ7pP48c1ZLBspjdaY2XPYux-l5F3AMxYunNUwRP04tBylBRuHeZHYMcagnpYaL9cSvffy0TH3eiLEX44eTTbQ7jcYp0CcW8lcrKHh_OVL8rWvAL2xjRstZaR1q1rnboi7RH5mPG8h5tHhQVP_PhIx-j3cPP4uJZc51PfYem6bB7rqEMABcoTAMm0QCO6uPnFCRwfoX4mO7Kmy78lFs8IvFZAW3g612q6-roeQvRi-jcpKS3_luCADStu3AN3AXVaZX3Y5LjRkkO1aBakkll3rMHVM0pTIJjy1oPiuvXs_FJLQoo5KMfxpZKF0yrkIhHhrKIB3qRWT9U3q6apR3XBf3RtXgkNZmkfJakuhMF2J6oD8_S1Jp-ks2BHnupk_5q-FLgYERc3xJwvYieuL7cC8RUD-do_wpwj9_j4asc85b3ybjc0elfflPzO8dgRsQE-_KbJZxtMWy4S5=w685-h94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4264544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31535" y="5696324"/>
            <a:ext cx="5862531" cy="117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https://www.nappo.org/application/files/5916/8673/1706/2023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54" y="3386086"/>
            <a:ext cx="5401844" cy="35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5229225" y="6238562"/>
            <a:ext cx="1636940" cy="630724"/>
          </a:xfrm>
          <a:prstGeom prst="triangle">
            <a:avLst/>
          </a:prstGeom>
          <a:solidFill>
            <a:srgbClr val="7D9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5261882" y="6809014"/>
            <a:ext cx="1475858" cy="72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9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554e25b3030322ed4a9657b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BEB60-90B0-45D6-95D6-C7481AEC76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C4FD3-89EB-4A64-8A0F-8F0ABE67F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8362</TotalTime>
  <Words>655</Words>
  <Application>Microsoft Office PowerPoint</Application>
  <PresentationFormat>Widescreen</PresentationFormat>
  <Paragraphs>120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f</vt:lpstr>
      <vt:lpstr>Project Objectives  Importance to the NAPPO region</vt:lpstr>
      <vt:lpstr>Project benefits to NPPOs and Industry</vt:lpstr>
      <vt:lpstr>Accomplishments</vt:lpstr>
      <vt:lpstr>Pending Deliverables</vt:lpstr>
      <vt:lpstr>Thanks &amp; Acknowledgements </vt:lpstr>
      <vt:lpstr>PowerPoint Presentation</vt:lpstr>
    </vt:vector>
  </TitlesOfParts>
  <Company>NRCan  / 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Noseworthy, Meghan</dc:creator>
  <cp:lastModifiedBy>Nedelka Marin-Martinez</cp:lastModifiedBy>
  <cp:revision>177</cp:revision>
  <dcterms:created xsi:type="dcterms:W3CDTF">2019-10-17T20:48:24Z</dcterms:created>
  <dcterms:modified xsi:type="dcterms:W3CDTF">2023-11-15T20:22:34Z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UNCLASSIFIED - NON CLASSIFIÉ</vt:lpwstr>
  </property>
</Properties>
</file>