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5"/>
  </p:notesMasterIdLst>
  <p:sldIdLst>
    <p:sldId id="276" r:id="rId2"/>
    <p:sldId id="277" r:id="rId3"/>
    <p:sldId id="293" r:id="rId4"/>
    <p:sldId id="654" r:id="rId5"/>
    <p:sldId id="655" r:id="rId6"/>
    <p:sldId id="354" r:id="rId7"/>
    <p:sldId id="622" r:id="rId8"/>
    <p:sldId id="265" r:id="rId9"/>
    <p:sldId id="645" r:id="rId10"/>
    <p:sldId id="649" r:id="rId11"/>
    <p:sldId id="651" r:id="rId12"/>
    <p:sldId id="625" r:id="rId13"/>
    <p:sldId id="345"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D1A43-6601-41D9-90B4-BC92F5FBB656}">
          <p14:sldIdLst>
            <p14:sldId id="276"/>
            <p14:sldId id="277"/>
          </p14:sldIdLst>
        </p14:section>
        <p14:section name="Untitled Section" id="{077C605F-8027-45BF-B422-D380875603E8}">
          <p14:sldIdLst>
            <p14:sldId id="293"/>
            <p14:sldId id="654"/>
            <p14:sldId id="655"/>
            <p14:sldId id="354"/>
            <p14:sldId id="622"/>
            <p14:sldId id="265"/>
            <p14:sldId id="645"/>
            <p14:sldId id="649"/>
            <p14:sldId id="651"/>
            <p14:sldId id="625"/>
            <p14:sldId id="34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d, Patricia V - APHIS" initials="APV-A" lastIdx="31" clrIdx="0"/>
  <p:cmAuthor id="2" name="Dubon, Stephanie M - APHIS" initials="DSM-A" lastIdx="22" clrIdx="1">
    <p:extLst>
      <p:ext uri="{19B8F6BF-5375-455C-9EA6-DF929625EA0E}">
        <p15:presenceInfo xmlns:p15="http://schemas.microsoft.com/office/powerpoint/2012/main" userId="S-1-5-21-2443529608-3098792306-3041422421-416609" providerId="AD"/>
      </p:ext>
    </p:extLst>
  </p:cmAuthor>
  <p:cmAuthor id="3" name="Stephanie Bloem" initials="SB" lastIdx="1" clrIdx="2">
    <p:extLst>
      <p:ext uri="{19B8F6BF-5375-455C-9EA6-DF929625EA0E}">
        <p15:presenceInfo xmlns:p15="http://schemas.microsoft.com/office/powerpoint/2012/main" userId="S::stephanie.bloem@nappo.onmicrosoft.com::120205f8-b7c3-44c8-872f-00fc1f63a223" providerId="AD"/>
      </p:ext>
    </p:extLst>
  </p:cmAuthor>
  <p:cmAuthor id="4" name="Staffen, Tanya (CFIA/ACIA)" initials="ST(" lastIdx="10" clrIdx="3">
    <p:extLst>
      <p:ext uri="{19B8F6BF-5375-455C-9EA6-DF929625EA0E}">
        <p15:presenceInfo xmlns:p15="http://schemas.microsoft.com/office/powerpoint/2012/main" userId="S-1-5-21-409781135-2326927470-69082124-97245" providerId="AD"/>
      </p:ext>
    </p:extLst>
  </p:cmAuthor>
  <p:cmAuthor id="5" name="Dubon, Stephanie M - APHIS" initials="DSMA" lastIdx="25" clrIdx="4">
    <p:extLst>
      <p:ext uri="{19B8F6BF-5375-455C-9EA6-DF929625EA0E}">
        <p15:presenceInfo xmlns:p15="http://schemas.microsoft.com/office/powerpoint/2012/main" userId="S::stephanie.m.dubon@usda.gov::b8adf68a-a8e6-4980-8834-2e3ce53f9c12" providerId="AD"/>
      </p:ext>
    </p:extLst>
  </p:cmAuthor>
  <p:cmAuthor id="6" name="Tanya Staffen" initials="TS" lastIdx="2" clrIdx="5">
    <p:extLst>
      <p:ext uri="{19B8F6BF-5375-455C-9EA6-DF929625EA0E}">
        <p15:presenceInfo xmlns:p15="http://schemas.microsoft.com/office/powerpoint/2012/main" userId="Tanya Staff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snapToGrid="0" snapToObjects="1">
      <p:cViewPr varScale="1">
        <p:scale>
          <a:sx n="93" d="100"/>
          <a:sy n="93" d="100"/>
        </p:scale>
        <p:origin x="605" y="58"/>
      </p:cViewPr>
      <p:guideLst>
        <p:guide orient="horz" pos="1620"/>
        <p:guide pos="2880"/>
      </p:guideLst>
    </p:cSldViewPr>
  </p:slideViewPr>
  <p:outlineViewPr>
    <p:cViewPr>
      <p:scale>
        <a:sx n="33" d="100"/>
        <a:sy n="33" d="100"/>
      </p:scale>
      <p:origin x="0" y="-288"/>
    </p:cViewPr>
  </p:outlineViewPr>
  <p:notesTextViewPr>
    <p:cViewPr>
      <p:scale>
        <a:sx n="75" d="100"/>
        <a:sy n="75" d="100"/>
      </p:scale>
      <p:origin x="0" y="0"/>
    </p:cViewPr>
  </p:notesTextViewPr>
  <p:sorterViewPr>
    <p:cViewPr varScale="1">
      <p:scale>
        <a:sx n="1" d="1"/>
        <a:sy n="1" d="1"/>
      </p:scale>
      <p:origin x="0" y="-80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6D9B9-8F97-4395-83BB-9FF574595D9E}" type="doc">
      <dgm:prSet loTypeId="urn:microsoft.com/office/officeart/2005/8/layout/chevron1" loCatId="process" qsTypeId="urn:microsoft.com/office/officeart/2005/8/quickstyle/simple1" qsCatId="simple" csTypeId="urn:microsoft.com/office/officeart/2005/8/colors/accent1_2" csCatId="accent1" phldr="1"/>
      <dgm:spPr/>
    </dgm:pt>
    <dgm:pt modelId="{1C167A3E-67B2-4C03-8941-3EF50BB3C2EF}">
      <dgm:prSet phldrT="[Text]"/>
      <dgm:spPr/>
      <dgm:t>
        <a:bodyPr/>
        <a:lstStyle/>
        <a:p>
          <a:r>
            <a:rPr lang="en-US" dirty="0"/>
            <a:t>New project submitted</a:t>
          </a:r>
        </a:p>
      </dgm:t>
    </dgm:pt>
    <dgm:pt modelId="{045D24E7-7994-49C2-96C6-B6C0C1D468A9}" type="parTrans" cxnId="{F54BC38E-7972-4D2A-B9A0-9C9F5123EBAC}">
      <dgm:prSet/>
      <dgm:spPr/>
      <dgm:t>
        <a:bodyPr/>
        <a:lstStyle/>
        <a:p>
          <a:endParaRPr lang="en-US"/>
        </a:p>
      </dgm:t>
    </dgm:pt>
    <dgm:pt modelId="{0EB438E0-92A4-4927-981F-F8373794BCDB}" type="sibTrans" cxnId="{F54BC38E-7972-4D2A-B9A0-9C9F5123EBAC}">
      <dgm:prSet/>
      <dgm:spPr/>
      <dgm:t>
        <a:bodyPr/>
        <a:lstStyle/>
        <a:p>
          <a:endParaRPr lang="en-US"/>
        </a:p>
      </dgm:t>
    </dgm:pt>
    <dgm:pt modelId="{76D0ADF3-335F-4AEB-88C5-9D384669F1FA}">
      <dgm:prSet phldrT="[Text]"/>
      <dgm:spPr/>
      <dgm:t>
        <a:bodyPr/>
        <a:lstStyle/>
        <a:p>
          <a:r>
            <a:rPr lang="en-US" dirty="0"/>
            <a:t>EG develops project</a:t>
          </a:r>
        </a:p>
      </dgm:t>
    </dgm:pt>
    <dgm:pt modelId="{F9E04825-55F7-4688-8B27-E7323384723D}" type="parTrans" cxnId="{6A1FF76D-12B4-4D88-829E-AAD81691823A}">
      <dgm:prSet/>
      <dgm:spPr/>
      <dgm:t>
        <a:bodyPr/>
        <a:lstStyle/>
        <a:p>
          <a:endParaRPr lang="en-US"/>
        </a:p>
      </dgm:t>
    </dgm:pt>
    <dgm:pt modelId="{FD40ADAB-0CBD-4C6E-B2A7-0203B75EAD39}" type="sibTrans" cxnId="{6A1FF76D-12B4-4D88-829E-AAD81691823A}">
      <dgm:prSet/>
      <dgm:spPr/>
      <dgm:t>
        <a:bodyPr/>
        <a:lstStyle/>
        <a:p>
          <a:endParaRPr lang="en-US"/>
        </a:p>
      </dgm:t>
    </dgm:pt>
    <dgm:pt modelId="{5B3D704A-CE31-47E0-8E05-458DCAE1813B}">
      <dgm:prSet phldrT="[Text]"/>
      <dgm:spPr/>
      <dgm:t>
        <a:bodyPr/>
        <a:lstStyle/>
        <a:p>
          <a:r>
            <a:rPr lang="en-US" dirty="0"/>
            <a:t>Country consultation</a:t>
          </a:r>
        </a:p>
      </dgm:t>
    </dgm:pt>
    <dgm:pt modelId="{25C56A87-E501-4D12-9DAB-F28899F5D9F5}" type="parTrans" cxnId="{DF17A777-B571-4947-938E-557F68463DF1}">
      <dgm:prSet/>
      <dgm:spPr/>
      <dgm:t>
        <a:bodyPr/>
        <a:lstStyle/>
        <a:p>
          <a:endParaRPr lang="en-US"/>
        </a:p>
      </dgm:t>
    </dgm:pt>
    <dgm:pt modelId="{23A8F7BC-21FB-45E0-B6C9-76F8E5E023C3}" type="sibTrans" cxnId="{DF17A777-B571-4947-938E-557F68463DF1}">
      <dgm:prSet/>
      <dgm:spPr/>
      <dgm:t>
        <a:bodyPr/>
        <a:lstStyle/>
        <a:p>
          <a:endParaRPr lang="en-US"/>
        </a:p>
      </dgm:t>
    </dgm:pt>
    <dgm:pt modelId="{A6C20731-789E-482F-A322-93DCCFF2DB28}">
      <dgm:prSet phldrT="[Text]"/>
      <dgm:spPr/>
      <dgm:t>
        <a:bodyPr/>
        <a:lstStyle/>
        <a:p>
          <a:r>
            <a:rPr lang="en-US" dirty="0"/>
            <a:t>Project ranking and approval</a:t>
          </a:r>
        </a:p>
      </dgm:t>
    </dgm:pt>
    <dgm:pt modelId="{B4076AE3-0FBF-4816-BF72-5E4210939365}" type="parTrans" cxnId="{0BA34E23-A885-4392-96A7-A64F9B6D6C4E}">
      <dgm:prSet/>
      <dgm:spPr/>
      <dgm:t>
        <a:bodyPr/>
        <a:lstStyle/>
        <a:p>
          <a:endParaRPr lang="en-US"/>
        </a:p>
      </dgm:t>
    </dgm:pt>
    <dgm:pt modelId="{723464BA-3910-4D91-8B6D-5C39C076B097}" type="sibTrans" cxnId="{0BA34E23-A885-4392-96A7-A64F9B6D6C4E}">
      <dgm:prSet/>
      <dgm:spPr/>
      <dgm:t>
        <a:bodyPr/>
        <a:lstStyle/>
        <a:p>
          <a:endParaRPr lang="en-US"/>
        </a:p>
      </dgm:t>
    </dgm:pt>
    <dgm:pt modelId="{BBE1A113-1BC4-4A1D-B474-44FF9F445579}">
      <dgm:prSet phldrT="[Text]"/>
      <dgm:spPr/>
      <dgm:t>
        <a:bodyPr/>
        <a:lstStyle/>
        <a:p>
          <a:r>
            <a:rPr lang="en-US" dirty="0"/>
            <a:t>EC approves completed project</a:t>
          </a:r>
        </a:p>
      </dgm:t>
    </dgm:pt>
    <dgm:pt modelId="{3BC16848-6D71-4F54-957D-31D7AE84B549}" type="parTrans" cxnId="{FE506E83-E79B-463A-B438-E0F656498DE0}">
      <dgm:prSet/>
      <dgm:spPr/>
      <dgm:t>
        <a:bodyPr/>
        <a:lstStyle/>
        <a:p>
          <a:endParaRPr lang="en-US"/>
        </a:p>
      </dgm:t>
    </dgm:pt>
    <dgm:pt modelId="{D1E843B5-87BC-4C43-90DA-FF0A8DE1C5AA}" type="sibTrans" cxnId="{FE506E83-E79B-463A-B438-E0F656498DE0}">
      <dgm:prSet/>
      <dgm:spPr/>
      <dgm:t>
        <a:bodyPr/>
        <a:lstStyle/>
        <a:p>
          <a:endParaRPr lang="en-US"/>
        </a:p>
      </dgm:t>
    </dgm:pt>
    <dgm:pt modelId="{2226EBCE-1A99-4C77-B7DF-2BD5C2B18ECE}" type="pres">
      <dgm:prSet presAssocID="{D7C6D9B9-8F97-4395-83BB-9FF574595D9E}" presName="Name0" presStyleCnt="0">
        <dgm:presLayoutVars>
          <dgm:dir/>
          <dgm:animLvl val="lvl"/>
          <dgm:resizeHandles val="exact"/>
        </dgm:presLayoutVars>
      </dgm:prSet>
      <dgm:spPr/>
    </dgm:pt>
    <dgm:pt modelId="{CAF8F7F0-1745-45A3-8639-4A8A28CF36EC}" type="pres">
      <dgm:prSet presAssocID="{1C167A3E-67B2-4C03-8941-3EF50BB3C2EF}" presName="parTxOnly" presStyleLbl="node1" presStyleIdx="0" presStyleCnt="5">
        <dgm:presLayoutVars>
          <dgm:chMax val="0"/>
          <dgm:chPref val="0"/>
          <dgm:bulletEnabled val="1"/>
        </dgm:presLayoutVars>
      </dgm:prSet>
      <dgm:spPr/>
      <dgm:t>
        <a:bodyPr/>
        <a:lstStyle/>
        <a:p>
          <a:endParaRPr lang="en-US"/>
        </a:p>
      </dgm:t>
    </dgm:pt>
    <dgm:pt modelId="{CB241B8A-2498-430B-B650-45F6B3ACC863}" type="pres">
      <dgm:prSet presAssocID="{0EB438E0-92A4-4927-981F-F8373794BCDB}" presName="parTxOnlySpace" presStyleCnt="0"/>
      <dgm:spPr/>
    </dgm:pt>
    <dgm:pt modelId="{65284F02-E123-47E7-8109-D78C08E5C1F3}" type="pres">
      <dgm:prSet presAssocID="{A6C20731-789E-482F-A322-93DCCFF2DB28}" presName="parTxOnly" presStyleLbl="node1" presStyleIdx="1" presStyleCnt="5">
        <dgm:presLayoutVars>
          <dgm:chMax val="0"/>
          <dgm:chPref val="0"/>
          <dgm:bulletEnabled val="1"/>
        </dgm:presLayoutVars>
      </dgm:prSet>
      <dgm:spPr/>
      <dgm:t>
        <a:bodyPr/>
        <a:lstStyle/>
        <a:p>
          <a:endParaRPr lang="en-US"/>
        </a:p>
      </dgm:t>
    </dgm:pt>
    <dgm:pt modelId="{89E122BA-F9DA-4136-8329-7AE1A456920E}" type="pres">
      <dgm:prSet presAssocID="{723464BA-3910-4D91-8B6D-5C39C076B097}" presName="parTxOnlySpace" presStyleCnt="0"/>
      <dgm:spPr/>
    </dgm:pt>
    <dgm:pt modelId="{64A97215-0495-4506-9748-2F58632F5533}" type="pres">
      <dgm:prSet presAssocID="{76D0ADF3-335F-4AEB-88C5-9D384669F1FA}" presName="parTxOnly" presStyleLbl="node1" presStyleIdx="2" presStyleCnt="5">
        <dgm:presLayoutVars>
          <dgm:chMax val="0"/>
          <dgm:chPref val="0"/>
          <dgm:bulletEnabled val="1"/>
        </dgm:presLayoutVars>
      </dgm:prSet>
      <dgm:spPr/>
      <dgm:t>
        <a:bodyPr/>
        <a:lstStyle/>
        <a:p>
          <a:endParaRPr lang="en-US"/>
        </a:p>
      </dgm:t>
    </dgm:pt>
    <dgm:pt modelId="{1DCD991D-F444-4E7C-AE04-7F91A2F2C38B}" type="pres">
      <dgm:prSet presAssocID="{FD40ADAB-0CBD-4C6E-B2A7-0203B75EAD39}" presName="parTxOnlySpace" presStyleCnt="0"/>
      <dgm:spPr/>
    </dgm:pt>
    <dgm:pt modelId="{B8794086-9150-45C0-AC63-443876696D32}" type="pres">
      <dgm:prSet presAssocID="{5B3D704A-CE31-47E0-8E05-458DCAE1813B}" presName="parTxOnly" presStyleLbl="node1" presStyleIdx="3" presStyleCnt="5">
        <dgm:presLayoutVars>
          <dgm:chMax val="0"/>
          <dgm:chPref val="0"/>
          <dgm:bulletEnabled val="1"/>
        </dgm:presLayoutVars>
      </dgm:prSet>
      <dgm:spPr/>
      <dgm:t>
        <a:bodyPr/>
        <a:lstStyle/>
        <a:p>
          <a:endParaRPr lang="en-US"/>
        </a:p>
      </dgm:t>
    </dgm:pt>
    <dgm:pt modelId="{91D8EFF5-1432-4FBD-B949-0B180BBFD516}" type="pres">
      <dgm:prSet presAssocID="{23A8F7BC-21FB-45E0-B6C9-76F8E5E023C3}" presName="parTxOnlySpace" presStyleCnt="0"/>
      <dgm:spPr/>
    </dgm:pt>
    <dgm:pt modelId="{90A3B3A5-6738-4436-AF33-46CA98A66218}" type="pres">
      <dgm:prSet presAssocID="{BBE1A113-1BC4-4A1D-B474-44FF9F445579}" presName="parTxOnly" presStyleLbl="node1" presStyleIdx="4" presStyleCnt="5">
        <dgm:presLayoutVars>
          <dgm:chMax val="0"/>
          <dgm:chPref val="0"/>
          <dgm:bulletEnabled val="1"/>
        </dgm:presLayoutVars>
      </dgm:prSet>
      <dgm:spPr/>
      <dgm:t>
        <a:bodyPr/>
        <a:lstStyle/>
        <a:p>
          <a:endParaRPr lang="en-US"/>
        </a:p>
      </dgm:t>
    </dgm:pt>
  </dgm:ptLst>
  <dgm:cxnLst>
    <dgm:cxn modelId="{FE506E83-E79B-463A-B438-E0F656498DE0}" srcId="{D7C6D9B9-8F97-4395-83BB-9FF574595D9E}" destId="{BBE1A113-1BC4-4A1D-B474-44FF9F445579}" srcOrd="4" destOrd="0" parTransId="{3BC16848-6D71-4F54-957D-31D7AE84B549}" sibTransId="{D1E843B5-87BC-4C43-90DA-FF0A8DE1C5AA}"/>
    <dgm:cxn modelId="{6A1FF76D-12B4-4D88-829E-AAD81691823A}" srcId="{D7C6D9B9-8F97-4395-83BB-9FF574595D9E}" destId="{76D0ADF3-335F-4AEB-88C5-9D384669F1FA}" srcOrd="2" destOrd="0" parTransId="{F9E04825-55F7-4688-8B27-E7323384723D}" sibTransId="{FD40ADAB-0CBD-4C6E-B2A7-0203B75EAD39}"/>
    <dgm:cxn modelId="{05D6AFBD-37E3-4053-923D-2E43EC85F5E1}" type="presOf" srcId="{1C167A3E-67B2-4C03-8941-3EF50BB3C2EF}" destId="{CAF8F7F0-1745-45A3-8639-4A8A28CF36EC}" srcOrd="0" destOrd="0" presId="urn:microsoft.com/office/officeart/2005/8/layout/chevron1"/>
    <dgm:cxn modelId="{504A83BC-9158-4BEF-A8F6-AD4C39F592FA}" type="presOf" srcId="{BBE1A113-1BC4-4A1D-B474-44FF9F445579}" destId="{90A3B3A5-6738-4436-AF33-46CA98A66218}" srcOrd="0" destOrd="0" presId="urn:microsoft.com/office/officeart/2005/8/layout/chevron1"/>
    <dgm:cxn modelId="{0BA34E23-A885-4392-96A7-A64F9B6D6C4E}" srcId="{D7C6D9B9-8F97-4395-83BB-9FF574595D9E}" destId="{A6C20731-789E-482F-A322-93DCCFF2DB28}" srcOrd="1" destOrd="0" parTransId="{B4076AE3-0FBF-4816-BF72-5E4210939365}" sibTransId="{723464BA-3910-4D91-8B6D-5C39C076B097}"/>
    <dgm:cxn modelId="{F54BC38E-7972-4D2A-B9A0-9C9F5123EBAC}" srcId="{D7C6D9B9-8F97-4395-83BB-9FF574595D9E}" destId="{1C167A3E-67B2-4C03-8941-3EF50BB3C2EF}" srcOrd="0" destOrd="0" parTransId="{045D24E7-7994-49C2-96C6-B6C0C1D468A9}" sibTransId="{0EB438E0-92A4-4927-981F-F8373794BCDB}"/>
    <dgm:cxn modelId="{6304946F-DA90-4F95-9C1A-CAC951D34180}" type="presOf" srcId="{5B3D704A-CE31-47E0-8E05-458DCAE1813B}" destId="{B8794086-9150-45C0-AC63-443876696D32}" srcOrd="0" destOrd="0" presId="urn:microsoft.com/office/officeart/2005/8/layout/chevron1"/>
    <dgm:cxn modelId="{DF17A777-B571-4947-938E-557F68463DF1}" srcId="{D7C6D9B9-8F97-4395-83BB-9FF574595D9E}" destId="{5B3D704A-CE31-47E0-8E05-458DCAE1813B}" srcOrd="3" destOrd="0" parTransId="{25C56A87-E501-4D12-9DAB-F28899F5D9F5}" sibTransId="{23A8F7BC-21FB-45E0-B6C9-76F8E5E023C3}"/>
    <dgm:cxn modelId="{1785D9C9-C15C-4A14-8B0A-CFAE0784F4F7}" type="presOf" srcId="{D7C6D9B9-8F97-4395-83BB-9FF574595D9E}" destId="{2226EBCE-1A99-4C77-B7DF-2BD5C2B18ECE}" srcOrd="0" destOrd="0" presId="urn:microsoft.com/office/officeart/2005/8/layout/chevron1"/>
    <dgm:cxn modelId="{A2A4AA6A-3610-44CB-B91C-FCD583B228BD}" type="presOf" srcId="{A6C20731-789E-482F-A322-93DCCFF2DB28}" destId="{65284F02-E123-47E7-8109-D78C08E5C1F3}" srcOrd="0" destOrd="0" presId="urn:microsoft.com/office/officeart/2005/8/layout/chevron1"/>
    <dgm:cxn modelId="{CAF54EB8-B83F-4185-9D66-6C8B7930E5FA}" type="presOf" srcId="{76D0ADF3-335F-4AEB-88C5-9D384669F1FA}" destId="{64A97215-0495-4506-9748-2F58632F5533}" srcOrd="0" destOrd="0" presId="urn:microsoft.com/office/officeart/2005/8/layout/chevron1"/>
    <dgm:cxn modelId="{0CAAF9D4-D8F2-470A-B5F4-B18877E24FE3}" type="presParOf" srcId="{2226EBCE-1A99-4C77-B7DF-2BD5C2B18ECE}" destId="{CAF8F7F0-1745-45A3-8639-4A8A28CF36EC}" srcOrd="0" destOrd="0" presId="urn:microsoft.com/office/officeart/2005/8/layout/chevron1"/>
    <dgm:cxn modelId="{24B069FD-3A4D-4AE1-8A67-C904D3799D1F}" type="presParOf" srcId="{2226EBCE-1A99-4C77-B7DF-2BD5C2B18ECE}" destId="{CB241B8A-2498-430B-B650-45F6B3ACC863}" srcOrd="1" destOrd="0" presId="urn:microsoft.com/office/officeart/2005/8/layout/chevron1"/>
    <dgm:cxn modelId="{D6C80248-12E8-484D-9921-4F4C0BE63573}" type="presParOf" srcId="{2226EBCE-1A99-4C77-B7DF-2BD5C2B18ECE}" destId="{65284F02-E123-47E7-8109-D78C08E5C1F3}" srcOrd="2" destOrd="0" presId="urn:microsoft.com/office/officeart/2005/8/layout/chevron1"/>
    <dgm:cxn modelId="{AC42F731-9151-4F80-A71C-FCAD97F8B258}" type="presParOf" srcId="{2226EBCE-1A99-4C77-B7DF-2BD5C2B18ECE}" destId="{89E122BA-F9DA-4136-8329-7AE1A456920E}" srcOrd="3" destOrd="0" presId="urn:microsoft.com/office/officeart/2005/8/layout/chevron1"/>
    <dgm:cxn modelId="{3F2A2611-D47C-43AD-8574-2B904F837334}" type="presParOf" srcId="{2226EBCE-1A99-4C77-B7DF-2BD5C2B18ECE}" destId="{64A97215-0495-4506-9748-2F58632F5533}" srcOrd="4" destOrd="0" presId="urn:microsoft.com/office/officeart/2005/8/layout/chevron1"/>
    <dgm:cxn modelId="{BC23C06F-B800-486E-ADFB-4EFAC93C810C}" type="presParOf" srcId="{2226EBCE-1A99-4C77-B7DF-2BD5C2B18ECE}" destId="{1DCD991D-F444-4E7C-AE04-7F91A2F2C38B}" srcOrd="5" destOrd="0" presId="urn:microsoft.com/office/officeart/2005/8/layout/chevron1"/>
    <dgm:cxn modelId="{D7E4C0D2-F194-4A95-B830-A92ACAF272A0}" type="presParOf" srcId="{2226EBCE-1A99-4C77-B7DF-2BD5C2B18ECE}" destId="{B8794086-9150-45C0-AC63-443876696D32}" srcOrd="6" destOrd="0" presId="urn:microsoft.com/office/officeart/2005/8/layout/chevron1"/>
    <dgm:cxn modelId="{1169BDF8-D279-460E-B992-FACF9821D46F}" type="presParOf" srcId="{2226EBCE-1A99-4C77-B7DF-2BD5C2B18ECE}" destId="{91D8EFF5-1432-4FBD-B949-0B180BBFD516}" srcOrd="7" destOrd="0" presId="urn:microsoft.com/office/officeart/2005/8/layout/chevron1"/>
    <dgm:cxn modelId="{1D5FF033-1F30-44D5-9A02-D9949E3AB07C}" type="presParOf" srcId="{2226EBCE-1A99-4C77-B7DF-2BD5C2B18ECE}" destId="{90A3B3A5-6738-4436-AF33-46CA98A66218}"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8F7F0-1745-45A3-8639-4A8A28CF36EC}">
      <dsp:nvSpPr>
        <dsp:cNvPr id="0" name=""/>
        <dsp:cNvSpPr/>
      </dsp:nvSpPr>
      <dsp:spPr>
        <a:xfrm>
          <a:off x="1802" y="453507"/>
          <a:ext cx="1603914" cy="64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New project submitted</a:t>
          </a:r>
        </a:p>
      </dsp:txBody>
      <dsp:txXfrm>
        <a:off x="322585" y="453507"/>
        <a:ext cx="962349" cy="641565"/>
      </dsp:txXfrm>
    </dsp:sp>
    <dsp:sp modelId="{65284F02-E123-47E7-8109-D78C08E5C1F3}">
      <dsp:nvSpPr>
        <dsp:cNvPr id="0" name=""/>
        <dsp:cNvSpPr/>
      </dsp:nvSpPr>
      <dsp:spPr>
        <a:xfrm>
          <a:off x="1445325" y="453507"/>
          <a:ext cx="1603914" cy="64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Project ranking and approval</a:t>
          </a:r>
        </a:p>
      </dsp:txBody>
      <dsp:txXfrm>
        <a:off x="1766108" y="453507"/>
        <a:ext cx="962349" cy="641565"/>
      </dsp:txXfrm>
    </dsp:sp>
    <dsp:sp modelId="{64A97215-0495-4506-9748-2F58632F5533}">
      <dsp:nvSpPr>
        <dsp:cNvPr id="0" name=""/>
        <dsp:cNvSpPr/>
      </dsp:nvSpPr>
      <dsp:spPr>
        <a:xfrm>
          <a:off x="2888848" y="453507"/>
          <a:ext cx="1603914" cy="64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EG develops project</a:t>
          </a:r>
        </a:p>
      </dsp:txBody>
      <dsp:txXfrm>
        <a:off x="3209631" y="453507"/>
        <a:ext cx="962349" cy="641565"/>
      </dsp:txXfrm>
    </dsp:sp>
    <dsp:sp modelId="{B8794086-9150-45C0-AC63-443876696D32}">
      <dsp:nvSpPr>
        <dsp:cNvPr id="0" name=""/>
        <dsp:cNvSpPr/>
      </dsp:nvSpPr>
      <dsp:spPr>
        <a:xfrm>
          <a:off x="4332371" y="453507"/>
          <a:ext cx="1603914" cy="64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Country consultation</a:t>
          </a:r>
        </a:p>
      </dsp:txBody>
      <dsp:txXfrm>
        <a:off x="4653154" y="453507"/>
        <a:ext cx="962349" cy="641565"/>
      </dsp:txXfrm>
    </dsp:sp>
    <dsp:sp modelId="{90A3B3A5-6738-4436-AF33-46CA98A66218}">
      <dsp:nvSpPr>
        <dsp:cNvPr id="0" name=""/>
        <dsp:cNvSpPr/>
      </dsp:nvSpPr>
      <dsp:spPr>
        <a:xfrm>
          <a:off x="5775894" y="453507"/>
          <a:ext cx="1603914" cy="64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EC approves completed project</a:t>
          </a:r>
        </a:p>
      </dsp:txBody>
      <dsp:txXfrm>
        <a:off x="6096677" y="453507"/>
        <a:ext cx="962349" cy="6415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42D1E-27B7-4A6B-B7DF-56DAB68881CA}"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82AAD-77C8-48F6-B8CD-03D4DE2B6F41}" type="slidenum">
              <a:rPr lang="en-US" smtClean="0"/>
              <a:t>‹#›</a:t>
            </a:fld>
            <a:endParaRPr lang="en-US" dirty="0"/>
          </a:p>
        </p:txBody>
      </p:sp>
    </p:spTree>
    <p:extLst>
      <p:ext uri="{BB962C8B-B14F-4D97-AF65-F5344CB8AC3E}">
        <p14:creationId xmlns:p14="http://schemas.microsoft.com/office/powerpoint/2010/main" val="395042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482AAD-77C8-48F6-B8CD-03D4DE2B6F41}" type="slidenum">
              <a:rPr lang="en-US" smtClean="0"/>
              <a:t>4</a:t>
            </a:fld>
            <a:endParaRPr lang="en-US" dirty="0"/>
          </a:p>
        </p:txBody>
      </p:sp>
    </p:spTree>
    <p:extLst>
      <p:ext uri="{BB962C8B-B14F-4D97-AF65-F5344CB8AC3E}">
        <p14:creationId xmlns:p14="http://schemas.microsoft.com/office/powerpoint/2010/main" val="270638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BB8FF-59A0-40F9-A13B-3B49947C3418}" type="slidenum">
              <a:rPr lang="en-CA" smtClean="0"/>
              <a:pPr>
                <a:defRPr/>
              </a:pPr>
              <a:t>6</a:t>
            </a:fld>
            <a:endParaRPr lang="en-CA" dirty="0"/>
          </a:p>
        </p:txBody>
      </p:sp>
    </p:spTree>
    <p:extLst>
      <p:ext uri="{BB962C8B-B14F-4D97-AF65-F5344CB8AC3E}">
        <p14:creationId xmlns:p14="http://schemas.microsoft.com/office/powerpoint/2010/main" val="63339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BB8FF-59A0-40F9-A13B-3B49947C3418}" type="slidenum">
              <a:rPr lang="en-CA" smtClean="0"/>
              <a:pPr>
                <a:defRPr/>
              </a:pPr>
              <a:t>7</a:t>
            </a:fld>
            <a:endParaRPr lang="en-CA" dirty="0"/>
          </a:p>
        </p:txBody>
      </p:sp>
    </p:spTree>
    <p:extLst>
      <p:ext uri="{BB962C8B-B14F-4D97-AF65-F5344CB8AC3E}">
        <p14:creationId xmlns:p14="http://schemas.microsoft.com/office/powerpoint/2010/main" val="43904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3A218F-FF3E-4FBC-AC93-5B3E8924B021}" type="slidenum">
              <a:rPr lang="en-CA" altLang="en-US" smtClean="0"/>
              <a:pPr eaLnBrk="1" hangingPunct="1"/>
              <a:t>8</a:t>
            </a:fld>
            <a:endParaRPr lang="en-CA" altLang="en-US" dirty="0"/>
          </a:p>
        </p:txBody>
      </p:sp>
      <p:sp>
        <p:nvSpPr>
          <p:cNvPr id="16387" name="Rectangle 2"/>
          <p:cNvSpPr>
            <a:spLocks noGrp="1" noRot="1" noChangeAspect="1" noChangeArrowheads="1" noTextEdit="1"/>
          </p:cNvSpPr>
          <p:nvPr>
            <p:ph type="sldImg"/>
          </p:nvPr>
        </p:nvSpPr>
        <p:spPr>
          <a:xfrm>
            <a:off x="685800" y="1143000"/>
            <a:ext cx="5486400" cy="3086100"/>
          </a:xfrm>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11009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BB8FF-59A0-40F9-A13B-3B49947C3418}" type="slidenum">
              <a:rPr lang="en-CA" smtClean="0"/>
              <a:pPr>
                <a:defRPr/>
              </a:pPr>
              <a:t>9</a:t>
            </a:fld>
            <a:endParaRPr lang="en-CA" dirty="0"/>
          </a:p>
        </p:txBody>
      </p:sp>
    </p:spTree>
    <p:extLst>
      <p:ext uri="{BB962C8B-B14F-4D97-AF65-F5344CB8AC3E}">
        <p14:creationId xmlns:p14="http://schemas.microsoft.com/office/powerpoint/2010/main" val="174407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BB8FF-59A0-40F9-A13B-3B49947C3418}" type="slidenum">
              <a:rPr lang="en-CA" smtClean="0"/>
              <a:pPr>
                <a:defRPr/>
              </a:pPr>
              <a:t>10</a:t>
            </a:fld>
            <a:endParaRPr lang="en-CA" dirty="0"/>
          </a:p>
        </p:txBody>
      </p:sp>
    </p:spTree>
    <p:extLst>
      <p:ext uri="{BB962C8B-B14F-4D97-AF65-F5344CB8AC3E}">
        <p14:creationId xmlns:p14="http://schemas.microsoft.com/office/powerpoint/2010/main" val="94647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BB8FF-59A0-40F9-A13B-3B49947C3418}" type="slidenum">
              <a:rPr lang="en-CA" smtClean="0"/>
              <a:pPr>
                <a:defRPr/>
              </a:pPr>
              <a:t>11</a:t>
            </a:fld>
            <a:endParaRPr lang="en-CA" dirty="0"/>
          </a:p>
        </p:txBody>
      </p:sp>
    </p:spTree>
    <p:extLst>
      <p:ext uri="{BB962C8B-B14F-4D97-AF65-F5344CB8AC3E}">
        <p14:creationId xmlns:p14="http://schemas.microsoft.com/office/powerpoint/2010/main" val="57581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CA" sz="1200" dirty="0" smtClean="0"/>
              <a:t>NAPPO Advisory/Management Committee pre-screen to ensure they meet criteria and are complete</a:t>
            </a:r>
          </a:p>
          <a:p>
            <a:pPr>
              <a:buFont typeface="Wingdings" panose="05000000000000000000" pitchFamily="2" charset="2"/>
              <a:buChar char="Ø"/>
            </a:pPr>
            <a:r>
              <a:rPr lang="en-CA" sz="1200" dirty="0" smtClean="0"/>
              <a:t>Each country will review the complete list of projects from all three countries and rank them (5-6 weeks)</a:t>
            </a:r>
          </a:p>
          <a:p>
            <a:pPr>
              <a:buFont typeface="Wingdings" panose="05000000000000000000" pitchFamily="2" charset="2"/>
              <a:buChar char="Ø"/>
            </a:pPr>
            <a:r>
              <a:rPr lang="en-CA" sz="1200" dirty="0" smtClean="0"/>
              <a:t>Results of ranking will be presented to the NAPPO Executive Committee for consideration and final decision</a:t>
            </a:r>
          </a:p>
          <a:p>
            <a:pPr>
              <a:buFont typeface="Wingdings" panose="05000000000000000000" pitchFamily="2" charset="2"/>
              <a:buChar char="Ø"/>
            </a:pPr>
            <a:r>
              <a:rPr lang="en-CA" sz="1200" dirty="0" smtClean="0"/>
              <a:t>Notification of successful and unsuccessful projects</a:t>
            </a:r>
          </a:p>
          <a:p>
            <a:endParaRPr lang="en-CA" dirty="0"/>
          </a:p>
        </p:txBody>
      </p:sp>
      <p:sp>
        <p:nvSpPr>
          <p:cNvPr id="4" name="Slide Number Placeholder 3"/>
          <p:cNvSpPr>
            <a:spLocks noGrp="1"/>
          </p:cNvSpPr>
          <p:nvPr>
            <p:ph type="sldNum" sz="quarter" idx="10"/>
          </p:nvPr>
        </p:nvSpPr>
        <p:spPr/>
        <p:txBody>
          <a:bodyPr/>
          <a:lstStyle/>
          <a:p>
            <a:fld id="{F9482AAD-77C8-48F6-B8CD-03D4DE2B6F41}" type="slidenum">
              <a:rPr lang="en-US" smtClean="0"/>
              <a:t>12</a:t>
            </a:fld>
            <a:endParaRPr lang="en-US" dirty="0"/>
          </a:p>
        </p:txBody>
      </p:sp>
    </p:spTree>
    <p:extLst>
      <p:ext uri="{BB962C8B-B14F-4D97-AF65-F5344CB8AC3E}">
        <p14:creationId xmlns:p14="http://schemas.microsoft.com/office/powerpoint/2010/main" val="415799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BB8FF-59A0-40F9-A13B-3B49947C3418}" type="slidenum">
              <a:rPr lang="en-CA" smtClean="0"/>
              <a:pPr>
                <a:defRPr/>
              </a:pPr>
              <a:t>13</a:t>
            </a:fld>
            <a:endParaRPr lang="en-CA" dirty="0"/>
          </a:p>
        </p:txBody>
      </p:sp>
    </p:spTree>
    <p:extLst>
      <p:ext uri="{BB962C8B-B14F-4D97-AF65-F5344CB8AC3E}">
        <p14:creationId xmlns:p14="http://schemas.microsoft.com/office/powerpoint/2010/main" val="301007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B00F5E02-05C2-B84B-A027-18984BCA417A}" type="slidenum">
              <a:rPr lang="es-ES_tradnl" smtClean="0"/>
              <a:t>‹#›</a:t>
            </a:fld>
            <a:endParaRPr lang="es-ES_tradnl"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27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180525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297049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208559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B00F5E02-05C2-B84B-A027-18984BCA417A}" type="slidenum">
              <a:rPr lang="es-ES_tradnl" smtClean="0"/>
              <a:t>‹#›</a:t>
            </a:fld>
            <a:endParaRPr lang="es-ES_tradnl"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36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106745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26815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208340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_tradnl" dirty="0"/>
          </a:p>
        </p:txBody>
      </p:sp>
      <p:sp>
        <p:nvSpPr>
          <p:cNvPr id="9" name="Slide Number Placeholder 8"/>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387213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9D26EB1D-B795-994E-8D0D-62DF60EF9B7C}" type="datetimeFigureOut">
              <a:rPr lang="es-ES_tradnl" smtClean="0"/>
              <a:t>21/11/2023</a:t>
            </a:fld>
            <a:endParaRPr lang="es-ES_tradnl"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s-ES_tradn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292739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D26EB1D-B795-994E-8D0D-62DF60EF9B7C}" type="datetimeFigureOut">
              <a:rPr lang="es-ES_tradnl" smtClean="0"/>
              <a:t>21/11/2023</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B00F5E02-05C2-B84B-A027-18984BCA417A}" type="slidenum">
              <a:rPr lang="es-ES_tradnl" smtClean="0"/>
              <a:t>‹#›</a:t>
            </a:fld>
            <a:endParaRPr lang="es-ES_tradnl" dirty="0"/>
          </a:p>
        </p:txBody>
      </p:sp>
    </p:spTree>
    <p:extLst>
      <p:ext uri="{BB962C8B-B14F-4D97-AF65-F5344CB8AC3E}">
        <p14:creationId xmlns:p14="http://schemas.microsoft.com/office/powerpoint/2010/main" val="426145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D26EB1D-B795-994E-8D0D-62DF60EF9B7C}" type="datetimeFigureOut">
              <a:rPr lang="es-ES_tradnl" smtClean="0"/>
              <a:t>21/11/2023</a:t>
            </a:fld>
            <a:endParaRPr lang="es-ES_tradnl"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s-ES_tradnl"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B00F5E02-05C2-B84B-A027-18984BCA417A}" type="slidenum">
              <a:rPr lang="es-ES_tradnl" smtClean="0"/>
              <a:t>‹#›</a:t>
            </a:fld>
            <a:endParaRPr lang="es-ES_tradnl"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3681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fromthepagesoflove.blogspot.com/2010/09/refuse-to-let-it-grow.html" TargetMode="Externa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ppo.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appo.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pestalert.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5DB93E-530E-424C-BB01-44EF679EBBC3}"/>
              </a:ext>
            </a:extLst>
          </p:cNvPr>
          <p:cNvSpPr>
            <a:spLocks noGrp="1"/>
          </p:cNvSpPr>
          <p:nvPr>
            <p:ph type="title"/>
          </p:nvPr>
        </p:nvSpPr>
        <p:spPr>
          <a:xfrm>
            <a:off x="918376" y="1231474"/>
            <a:ext cx="7631265" cy="876367"/>
          </a:xfrm>
        </p:spPr>
        <p:txBody>
          <a:bodyPr>
            <a:normAutofit fontScale="90000"/>
          </a:bodyPr>
          <a:lstStyle/>
          <a:p>
            <a:r>
              <a:rPr lang="en-US" b="1" dirty="0"/>
              <a:t/>
            </a:r>
            <a:br>
              <a:rPr lang="en-US" b="1" dirty="0"/>
            </a:br>
            <a:r>
              <a:rPr lang="en-US" b="1" dirty="0"/>
              <a:t>NAPPO </a:t>
            </a:r>
            <a:r>
              <a:rPr lang="en-US" b="1" dirty="0" smtClean="0"/>
              <a:t>call for project proposals</a:t>
            </a:r>
            <a:endParaRPr lang="en-US" b="1" dirty="0"/>
          </a:p>
        </p:txBody>
      </p:sp>
      <p:sp>
        <p:nvSpPr>
          <p:cNvPr id="3" name="Content Placeholder 2">
            <a:extLst>
              <a:ext uri="{FF2B5EF4-FFF2-40B4-BE49-F238E27FC236}">
                <a16:creationId xmlns:a16="http://schemas.microsoft.com/office/drawing/2014/main" id="{C8255953-ECFE-4371-9150-296B580739C8}"/>
              </a:ext>
            </a:extLst>
          </p:cNvPr>
          <p:cNvSpPr>
            <a:spLocks noGrp="1"/>
          </p:cNvSpPr>
          <p:nvPr>
            <p:ph idx="1"/>
          </p:nvPr>
        </p:nvSpPr>
        <p:spPr>
          <a:xfrm>
            <a:off x="1005840" y="2184542"/>
            <a:ext cx="7543801" cy="482226"/>
          </a:xfrm>
        </p:spPr>
        <p:txBody>
          <a:bodyPr>
            <a:noAutofit/>
          </a:bodyPr>
          <a:lstStyle/>
          <a:p>
            <a:pPr marL="0" indent="0">
              <a:buNone/>
            </a:pPr>
            <a:r>
              <a:rPr lang="en-US" sz="2667" dirty="0" smtClean="0">
                <a:solidFill>
                  <a:srgbClr val="00B050"/>
                </a:solidFill>
              </a:rPr>
              <a:t>Introduction </a:t>
            </a:r>
            <a:r>
              <a:rPr lang="en-US" sz="2667" dirty="0">
                <a:solidFill>
                  <a:srgbClr val="00B050"/>
                </a:solidFill>
              </a:rPr>
              <a:t>to </a:t>
            </a:r>
            <a:r>
              <a:rPr lang="en-US" sz="2667" dirty="0" smtClean="0">
                <a:solidFill>
                  <a:srgbClr val="00B050"/>
                </a:solidFill>
              </a:rPr>
              <a:t>the NAPPO project proposal process</a:t>
            </a:r>
            <a:endParaRPr lang="en-US" sz="2667" dirty="0">
              <a:solidFill>
                <a:srgbClr val="00B050"/>
              </a:solidFill>
            </a:endParaRPr>
          </a:p>
        </p:txBody>
      </p:sp>
      <p:sp>
        <p:nvSpPr>
          <p:cNvPr id="2" name="TextBox 1">
            <a:extLst>
              <a:ext uri="{FF2B5EF4-FFF2-40B4-BE49-F238E27FC236}">
                <a16:creationId xmlns:a16="http://schemas.microsoft.com/office/drawing/2014/main" id="{894034CF-3BE5-489D-93E8-C527BA790131}"/>
              </a:ext>
            </a:extLst>
          </p:cNvPr>
          <p:cNvSpPr txBox="1"/>
          <p:nvPr/>
        </p:nvSpPr>
        <p:spPr>
          <a:xfrm>
            <a:off x="6028267" y="3633393"/>
            <a:ext cx="3115733" cy="461665"/>
          </a:xfrm>
          <a:prstGeom prst="rect">
            <a:avLst/>
          </a:prstGeom>
          <a:solidFill>
            <a:schemeClr val="bg1"/>
          </a:solidFill>
          <a:ln>
            <a:solidFill>
              <a:srgbClr val="FFFFFF"/>
            </a:solidFill>
          </a:ln>
        </p:spPr>
        <p:txBody>
          <a:bodyPr wrap="square" rtlCol="0">
            <a:spAutoFit/>
          </a:bodyPr>
          <a:lstStyle/>
          <a:p>
            <a:pPr algn="ctr"/>
            <a:r>
              <a:rPr lang="en-US" sz="2400" dirty="0"/>
              <a:t>Dec 6th, 2023</a:t>
            </a:r>
          </a:p>
        </p:txBody>
      </p:sp>
      <p:pic>
        <p:nvPicPr>
          <p:cNvPr id="6" name="Picture 5" descr="Graphical user interface, text, application, email&#10;&#10;Description automatically generated">
            <a:extLst>
              <a:ext uri="{FF2B5EF4-FFF2-40B4-BE49-F238E27FC236}">
                <a16:creationId xmlns:a16="http://schemas.microsoft.com/office/drawing/2014/main" id="{1697A5CC-0483-4378-B122-9B8740E0D2AA}"/>
              </a:ext>
            </a:extLst>
          </p:cNvPr>
          <p:cNvPicPr>
            <a:picLocks noChangeAspect="1"/>
          </p:cNvPicPr>
          <p:nvPr/>
        </p:nvPicPr>
        <p:blipFill rotWithShape="1">
          <a:blip r:embed="rId2"/>
          <a:srcRect l="3368" r="16500"/>
          <a:stretch/>
        </p:blipFill>
        <p:spPr>
          <a:xfrm>
            <a:off x="55659" y="152229"/>
            <a:ext cx="4444779" cy="942957"/>
          </a:xfrm>
          <a:prstGeom prst="rect">
            <a:avLst/>
          </a:prstGeom>
        </p:spPr>
      </p:pic>
      <p:pic>
        <p:nvPicPr>
          <p:cNvPr id="7" name="Imagen 6"/>
          <p:cNvPicPr>
            <a:picLocks noChangeAspect="1"/>
          </p:cNvPicPr>
          <p:nvPr/>
        </p:nvPicPr>
        <p:blipFill>
          <a:blip r:embed="rId3"/>
          <a:stretch>
            <a:fillRect/>
          </a:stretch>
        </p:blipFill>
        <p:spPr>
          <a:xfrm>
            <a:off x="7235687" y="-71675"/>
            <a:ext cx="2115047" cy="1307219"/>
          </a:xfrm>
          <a:prstGeom prst="rect">
            <a:avLst/>
          </a:prstGeom>
        </p:spPr>
      </p:pic>
      <p:sp>
        <p:nvSpPr>
          <p:cNvPr id="9" name="AutoShape 2" descr="Mucha gente sostiene proyectos de la palabra roja —  Fotos d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n 9"/>
          <p:cNvPicPr>
            <a:picLocks noChangeAspect="1"/>
          </p:cNvPicPr>
          <p:nvPr/>
        </p:nvPicPr>
        <p:blipFill>
          <a:blip r:embed="rId4"/>
          <a:stretch>
            <a:fillRect/>
          </a:stretch>
        </p:blipFill>
        <p:spPr>
          <a:xfrm>
            <a:off x="2205632" y="2884542"/>
            <a:ext cx="4048897" cy="1417114"/>
          </a:xfrm>
          <a:prstGeom prst="rect">
            <a:avLst/>
          </a:prstGeom>
        </p:spPr>
      </p:pic>
    </p:spTree>
    <p:extLst>
      <p:ext uri="{BB962C8B-B14F-4D97-AF65-F5344CB8AC3E}">
        <p14:creationId xmlns:p14="http://schemas.microsoft.com/office/powerpoint/2010/main" val="296590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1B8-0F3F-4899-BF02-D899A8415D41}"/>
              </a:ext>
            </a:extLst>
          </p:cNvPr>
          <p:cNvSpPr>
            <a:spLocks noGrp="1"/>
          </p:cNvSpPr>
          <p:nvPr>
            <p:ph type="title" idx="4294967295"/>
          </p:nvPr>
        </p:nvSpPr>
        <p:spPr>
          <a:xfrm>
            <a:off x="0" y="106364"/>
            <a:ext cx="2620963" cy="4608512"/>
          </a:xfrm>
        </p:spPr>
        <p:txBody>
          <a:bodyPr>
            <a:normAutofit/>
          </a:bodyPr>
          <a:lstStyle/>
          <a:p>
            <a:pPr algn="r"/>
            <a:r>
              <a:rPr lang="en-US" sz="4267" b="1" dirty="0" smtClean="0">
                <a:solidFill>
                  <a:srgbClr val="00B050"/>
                </a:solidFill>
                <a:cs typeface="Arial" panose="020B0604020202020204" pitchFamily="34" charset="0"/>
              </a:rPr>
              <a:t>Examples of out of scope projects</a:t>
            </a:r>
            <a:endParaRPr lang="en-US" sz="4267" b="1" dirty="0">
              <a:solidFill>
                <a:srgbClr val="00B050"/>
              </a:solidFill>
            </a:endParaRPr>
          </a:p>
        </p:txBody>
      </p:sp>
      <p:sp>
        <p:nvSpPr>
          <p:cNvPr id="3" name="Content Placeholder 2">
            <a:extLst>
              <a:ext uri="{FF2B5EF4-FFF2-40B4-BE49-F238E27FC236}">
                <a16:creationId xmlns:a16="http://schemas.microsoft.com/office/drawing/2014/main" id="{D7B1E10E-D222-498E-BCD6-2C4356C6FF0D}"/>
              </a:ext>
            </a:extLst>
          </p:cNvPr>
          <p:cNvSpPr>
            <a:spLocks noGrp="1"/>
          </p:cNvSpPr>
          <p:nvPr>
            <p:ph idx="4294967295"/>
          </p:nvPr>
        </p:nvSpPr>
        <p:spPr>
          <a:xfrm>
            <a:off x="3339731" y="1080886"/>
            <a:ext cx="5495925" cy="4143375"/>
          </a:xfrm>
        </p:spPr>
        <p:txBody>
          <a:bodyPr anchor="ctr">
            <a:noAutofit/>
          </a:bodyPr>
          <a:lstStyle/>
          <a:p>
            <a:pPr>
              <a:buFont typeface="Wingdings" panose="05000000000000000000" pitchFamily="2" charset="2"/>
              <a:buChar char="Ø"/>
            </a:pPr>
            <a:r>
              <a:rPr lang="en-CA" sz="2000" dirty="0"/>
              <a:t>Request for funding of independent research project </a:t>
            </a:r>
          </a:p>
          <a:p>
            <a:pPr>
              <a:buFont typeface="Wingdings" panose="05000000000000000000" pitchFamily="2" charset="2"/>
              <a:buChar char="Ø"/>
            </a:pPr>
            <a:r>
              <a:rPr lang="en-CA" sz="2000" dirty="0"/>
              <a:t>Requests for funding of laboratories or other facilities</a:t>
            </a:r>
          </a:p>
          <a:p>
            <a:pPr>
              <a:buFont typeface="Wingdings" panose="05000000000000000000" pitchFamily="2" charset="2"/>
              <a:buChar char="Ø"/>
            </a:pPr>
            <a:r>
              <a:rPr lang="en-CA" sz="2000" dirty="0"/>
              <a:t>Projects which only benefit one member country (should benefit all three member countries</a:t>
            </a:r>
            <a:r>
              <a:rPr lang="en-CA" sz="2000" dirty="0" smtClean="0"/>
              <a:t>)</a:t>
            </a:r>
          </a:p>
          <a:p>
            <a:pPr>
              <a:buFont typeface="Wingdings" panose="05000000000000000000" pitchFamily="2" charset="2"/>
              <a:buChar char="Ø"/>
            </a:pPr>
            <a:r>
              <a:rPr lang="en-CA" sz="2000" dirty="0" smtClean="0"/>
              <a:t>Requests for funding of supplies (surveillance equipment or other) for a member country</a:t>
            </a:r>
            <a:endParaRPr lang="en-CA" sz="2000" dirty="0"/>
          </a:p>
        </p:txBody>
      </p:sp>
      <p:pic>
        <p:nvPicPr>
          <p:cNvPr id="4" name="Imagen 3"/>
          <p:cNvPicPr>
            <a:picLocks noChangeAspect="1"/>
          </p:cNvPicPr>
          <p:nvPr/>
        </p:nvPicPr>
        <p:blipFill>
          <a:blip r:embed="rId3"/>
          <a:stretch>
            <a:fillRect/>
          </a:stretch>
        </p:blipFill>
        <p:spPr>
          <a:xfrm>
            <a:off x="419525" y="376117"/>
            <a:ext cx="2500681" cy="1667121"/>
          </a:xfrm>
          <a:prstGeom prst="rect">
            <a:avLst/>
          </a:prstGeom>
        </p:spPr>
      </p:pic>
    </p:spTree>
    <p:extLst>
      <p:ext uri="{BB962C8B-B14F-4D97-AF65-F5344CB8AC3E}">
        <p14:creationId xmlns:p14="http://schemas.microsoft.com/office/powerpoint/2010/main" val="11749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1B8-0F3F-4899-BF02-D899A8415D41}"/>
              </a:ext>
            </a:extLst>
          </p:cNvPr>
          <p:cNvSpPr>
            <a:spLocks noGrp="1"/>
          </p:cNvSpPr>
          <p:nvPr>
            <p:ph type="title" idx="4294967295"/>
          </p:nvPr>
        </p:nvSpPr>
        <p:spPr>
          <a:xfrm>
            <a:off x="0" y="106364"/>
            <a:ext cx="2620963" cy="4608512"/>
          </a:xfrm>
        </p:spPr>
        <p:txBody>
          <a:bodyPr>
            <a:normAutofit/>
          </a:bodyPr>
          <a:lstStyle/>
          <a:p>
            <a:pPr algn="r"/>
            <a:r>
              <a:rPr lang="en-US" sz="4267" b="1" dirty="0" smtClean="0">
                <a:solidFill>
                  <a:srgbClr val="00B050"/>
                </a:solidFill>
                <a:cs typeface="Arial" panose="020B0604020202020204" pitchFamily="34" charset="0"/>
              </a:rPr>
              <a:t>Tips for success</a:t>
            </a:r>
            <a:endParaRPr lang="en-US" sz="4267" b="1" dirty="0">
              <a:solidFill>
                <a:srgbClr val="00B050"/>
              </a:solidFill>
            </a:endParaRPr>
          </a:p>
        </p:txBody>
      </p:sp>
      <p:sp>
        <p:nvSpPr>
          <p:cNvPr id="3" name="Content Placeholder 2">
            <a:extLst>
              <a:ext uri="{FF2B5EF4-FFF2-40B4-BE49-F238E27FC236}">
                <a16:creationId xmlns:a16="http://schemas.microsoft.com/office/drawing/2014/main" id="{D7B1E10E-D222-498E-BCD6-2C4356C6FF0D}"/>
              </a:ext>
            </a:extLst>
          </p:cNvPr>
          <p:cNvSpPr>
            <a:spLocks noGrp="1"/>
          </p:cNvSpPr>
          <p:nvPr>
            <p:ph idx="4294967295"/>
          </p:nvPr>
        </p:nvSpPr>
        <p:spPr>
          <a:xfrm>
            <a:off x="3219449" y="338932"/>
            <a:ext cx="5495925" cy="4143375"/>
          </a:xfrm>
        </p:spPr>
        <p:txBody>
          <a:bodyPr anchor="ctr">
            <a:noAutofit/>
          </a:bodyPr>
          <a:lstStyle/>
          <a:p>
            <a:pPr>
              <a:buFont typeface="Wingdings" panose="05000000000000000000" pitchFamily="2" charset="2"/>
              <a:buChar char="Ø"/>
            </a:pPr>
            <a:r>
              <a:rPr lang="en-CA" sz="1800" dirty="0" smtClean="0"/>
              <a:t>Talk to your AMC country representative EARLY to ensure it is in scope and there are no sensitivities</a:t>
            </a:r>
          </a:p>
          <a:p>
            <a:pPr>
              <a:buFont typeface="Wingdings" panose="05000000000000000000" pitchFamily="2" charset="2"/>
              <a:buChar char="Ø"/>
            </a:pPr>
            <a:r>
              <a:rPr lang="en-CA" sz="1800" dirty="0" smtClean="0"/>
              <a:t>If possible talk to contacts (including IAG representative or other industry contacts) in all three member countries to ensure they support the project</a:t>
            </a:r>
          </a:p>
          <a:p>
            <a:pPr>
              <a:buFont typeface="Wingdings" panose="05000000000000000000" pitchFamily="2" charset="2"/>
              <a:buChar char="Ø"/>
            </a:pPr>
            <a:r>
              <a:rPr lang="en-CA" sz="1800" dirty="0" smtClean="0"/>
              <a:t>Make sure the project is aligned with NAPPO Strategic Priorities</a:t>
            </a:r>
            <a:endParaRPr lang="en-CA" sz="1800" dirty="0"/>
          </a:p>
          <a:p>
            <a:pPr>
              <a:buFont typeface="Wingdings" panose="05000000000000000000" pitchFamily="2" charset="2"/>
              <a:buChar char="Ø"/>
            </a:pPr>
            <a:r>
              <a:rPr lang="en-CA" sz="1800" dirty="0" smtClean="0"/>
              <a:t>If your project idea is large, divide it into smaller projects which could be developed or worked on in a stepwise fashion</a:t>
            </a:r>
          </a:p>
          <a:p>
            <a:pPr>
              <a:buFont typeface="Wingdings" panose="05000000000000000000" pitchFamily="2" charset="2"/>
              <a:buChar char="Ø"/>
            </a:pPr>
            <a:r>
              <a:rPr lang="en-CA" sz="1800" dirty="0" smtClean="0"/>
              <a:t>Review the </a:t>
            </a:r>
            <a:r>
              <a:rPr lang="en-CA" sz="1800" dirty="0" err="1" smtClean="0"/>
              <a:t>workplan</a:t>
            </a:r>
            <a:r>
              <a:rPr lang="en-CA" sz="1800" dirty="0" smtClean="0"/>
              <a:t> and other successful projects to gain an idea of what type of projects are approved</a:t>
            </a:r>
            <a:endParaRPr lang="en-CA" sz="1800" dirty="0"/>
          </a:p>
        </p:txBody>
      </p:sp>
      <p:pic>
        <p:nvPicPr>
          <p:cNvPr id="4" name="Imagen 3"/>
          <p:cNvPicPr>
            <a:picLocks noChangeAspect="1"/>
          </p:cNvPicPr>
          <p:nvPr/>
        </p:nvPicPr>
        <p:blipFill>
          <a:blip r:embed="rId3"/>
          <a:stretch>
            <a:fillRect/>
          </a:stretch>
        </p:blipFill>
        <p:spPr>
          <a:xfrm>
            <a:off x="74266" y="447675"/>
            <a:ext cx="2817343" cy="2194562"/>
          </a:xfrm>
          <a:prstGeom prst="rect">
            <a:avLst/>
          </a:prstGeom>
        </p:spPr>
      </p:pic>
    </p:spTree>
    <p:extLst>
      <p:ext uri="{BB962C8B-B14F-4D97-AF65-F5344CB8AC3E}">
        <p14:creationId xmlns:p14="http://schemas.microsoft.com/office/powerpoint/2010/main" val="411216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93BE5F-E16F-4E19-9E42-97924CD1D5B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81195" y="0"/>
            <a:ext cx="7693845" cy="4809039"/>
          </a:xfrm>
          <a:prstGeom prst="rect">
            <a:avLst/>
          </a:prstGeom>
        </p:spPr>
      </p:pic>
      <p:graphicFrame>
        <p:nvGraphicFramePr>
          <p:cNvPr id="8" name="Diagram 7">
            <a:extLst>
              <a:ext uri="{FF2B5EF4-FFF2-40B4-BE49-F238E27FC236}">
                <a16:creationId xmlns:a16="http://schemas.microsoft.com/office/drawing/2014/main" id="{E92AAF5A-E48A-4318-8A49-3818A1AD9EE4}"/>
              </a:ext>
            </a:extLst>
          </p:cNvPr>
          <p:cNvGraphicFramePr/>
          <p:nvPr>
            <p:extLst>
              <p:ext uri="{D42A27DB-BD31-4B8C-83A1-F6EECF244321}">
                <p14:modId xmlns:p14="http://schemas.microsoft.com/office/powerpoint/2010/main" val="2597831169"/>
              </p:ext>
            </p:extLst>
          </p:nvPr>
        </p:nvGraphicFramePr>
        <p:xfrm>
          <a:off x="881195" y="3723963"/>
          <a:ext cx="7381611" cy="15485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8E929E20-25A7-47D2-B694-07479A14AF6D}"/>
              </a:ext>
            </a:extLst>
          </p:cNvPr>
          <p:cNvSpPr>
            <a:spLocks noGrp="1"/>
          </p:cNvSpPr>
          <p:nvPr>
            <p:ph type="title"/>
          </p:nvPr>
        </p:nvSpPr>
        <p:spPr>
          <a:xfrm>
            <a:off x="175684" y="49916"/>
            <a:ext cx="7543800" cy="913129"/>
          </a:xfrm>
        </p:spPr>
        <p:txBody>
          <a:bodyPr/>
          <a:lstStyle/>
          <a:p>
            <a:r>
              <a:rPr lang="en-US" dirty="0"/>
              <a:t>NAPPO project life cycle</a:t>
            </a:r>
          </a:p>
        </p:txBody>
      </p:sp>
    </p:spTree>
    <p:extLst>
      <p:ext uri="{BB962C8B-B14F-4D97-AF65-F5344CB8AC3E}">
        <p14:creationId xmlns:p14="http://schemas.microsoft.com/office/powerpoint/2010/main" val="248339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FEFD942-3AC3-45A1-BF89-1232FC890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03" y="389932"/>
            <a:ext cx="3835680" cy="79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8">
            <a:extLst>
              <a:ext uri="{FF2B5EF4-FFF2-40B4-BE49-F238E27FC236}">
                <a16:creationId xmlns:a16="http://schemas.microsoft.com/office/drawing/2014/main" id="{9E45AB5A-B26F-445E-B16C-70692346F282}"/>
              </a:ext>
            </a:extLst>
          </p:cNvPr>
          <p:cNvSpPr txBox="1">
            <a:spLocks noChangeArrowheads="1"/>
          </p:cNvSpPr>
          <p:nvPr/>
        </p:nvSpPr>
        <p:spPr>
          <a:xfrm>
            <a:off x="756427" y="2274016"/>
            <a:ext cx="7474449" cy="214827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defRPr/>
            </a:pPr>
            <a:r>
              <a:rPr lang="en-CA" sz="2667" dirty="0">
                <a:latin typeface="Arial" panose="020B0604020202020204" pitchFamily="34" charset="0"/>
                <a:cs typeface="Arial" panose="020B0604020202020204" pitchFamily="34" charset="0"/>
              </a:rPr>
              <a:t>We invite you to </a:t>
            </a:r>
            <a:r>
              <a:rPr lang="en-CA" sz="2667" b="1" dirty="0">
                <a:latin typeface="Arial" panose="020B0604020202020204" pitchFamily="34" charset="0"/>
                <a:cs typeface="Arial" panose="020B0604020202020204" pitchFamily="34" charset="0"/>
              </a:rPr>
              <a:t>continue collaborating</a:t>
            </a:r>
            <a:r>
              <a:rPr lang="en-CA" sz="2667" dirty="0">
                <a:latin typeface="Arial" panose="020B0604020202020204" pitchFamily="34" charset="0"/>
                <a:cs typeface="Arial" panose="020B0604020202020204" pitchFamily="34" charset="0"/>
              </a:rPr>
              <a:t> with NAPPO</a:t>
            </a:r>
          </a:p>
          <a:p>
            <a:pPr lvl="1">
              <a:lnSpc>
                <a:spcPct val="100000"/>
              </a:lnSpc>
              <a:defRPr/>
            </a:pPr>
            <a:r>
              <a:rPr lang="en-CA" sz="2667" dirty="0">
                <a:latin typeface="Arial" panose="020B0604020202020204" pitchFamily="34" charset="0"/>
                <a:cs typeface="Arial" panose="020B0604020202020204" pitchFamily="34" charset="0"/>
              </a:rPr>
              <a:t>Your input is </a:t>
            </a:r>
            <a:r>
              <a:rPr lang="en-CA" sz="2667" b="1" dirty="0">
                <a:latin typeface="Arial" panose="020B0604020202020204" pitchFamily="34" charset="0"/>
                <a:cs typeface="Arial" panose="020B0604020202020204" pitchFamily="34" charset="0"/>
              </a:rPr>
              <a:t>extremely valuable</a:t>
            </a:r>
          </a:p>
          <a:p>
            <a:pPr lvl="1">
              <a:lnSpc>
                <a:spcPct val="100000"/>
              </a:lnSpc>
              <a:defRPr/>
            </a:pPr>
            <a:r>
              <a:rPr lang="en-CA" sz="2667" dirty="0">
                <a:latin typeface="Arial" panose="020B0604020202020204" pitchFamily="34" charset="0"/>
                <a:cs typeface="Arial" panose="020B0604020202020204" pitchFamily="34" charset="0"/>
              </a:rPr>
              <a:t>For more </a:t>
            </a:r>
            <a:r>
              <a:rPr lang="en-CA" sz="2667" b="1" dirty="0">
                <a:latin typeface="Arial" panose="020B0604020202020204" pitchFamily="34" charset="0"/>
                <a:cs typeface="Arial" panose="020B0604020202020204" pitchFamily="34" charset="0"/>
              </a:rPr>
              <a:t>information please visit </a:t>
            </a:r>
            <a:r>
              <a:rPr lang="en-CA" sz="2667" dirty="0">
                <a:latin typeface="Arial" panose="020B0604020202020204" pitchFamily="34" charset="0"/>
                <a:cs typeface="Arial" panose="020B0604020202020204" pitchFamily="34" charset="0"/>
                <a:hlinkClick r:id="rId4"/>
              </a:rPr>
              <a:t>www.nappo.org</a:t>
            </a:r>
            <a:r>
              <a:rPr lang="en-CA" sz="2667"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648039DA-B115-4E8A-8EA3-97CE185020DB}"/>
              </a:ext>
            </a:extLst>
          </p:cNvPr>
          <p:cNvPicPr>
            <a:picLocks noChangeAspect="1"/>
          </p:cNvPicPr>
          <p:nvPr/>
        </p:nvPicPr>
        <p:blipFill rotWithShape="1">
          <a:blip r:embed="rId5"/>
          <a:srcRect t="4546" r="4511" b="7421"/>
          <a:stretch/>
        </p:blipFill>
        <p:spPr>
          <a:xfrm>
            <a:off x="5514977" y="0"/>
            <a:ext cx="2162174" cy="2152650"/>
          </a:xfrm>
          <a:prstGeom prst="rect">
            <a:avLst/>
          </a:prstGeom>
        </p:spPr>
      </p:pic>
    </p:spTree>
    <p:extLst>
      <p:ext uri="{BB962C8B-B14F-4D97-AF65-F5344CB8AC3E}">
        <p14:creationId xmlns:p14="http://schemas.microsoft.com/office/powerpoint/2010/main" val="307157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7B92B0-AC80-48C7-A912-F7954753755F}"/>
              </a:ext>
            </a:extLst>
          </p:cNvPr>
          <p:cNvSpPr>
            <a:spLocks noGrp="1"/>
          </p:cNvSpPr>
          <p:nvPr>
            <p:ph type="title"/>
          </p:nvPr>
        </p:nvSpPr>
        <p:spPr>
          <a:xfrm>
            <a:off x="822960" y="-570646"/>
            <a:ext cx="7543800" cy="1450757"/>
          </a:xfrm>
        </p:spPr>
        <p:txBody>
          <a:bodyPr/>
          <a:lstStyle/>
          <a:p>
            <a:r>
              <a:rPr lang="en-US" dirty="0"/>
              <a:t>Questions we will answer</a:t>
            </a:r>
          </a:p>
        </p:txBody>
      </p:sp>
      <p:sp>
        <p:nvSpPr>
          <p:cNvPr id="5" name="Rectangle 4"/>
          <p:cNvSpPr/>
          <p:nvPr/>
        </p:nvSpPr>
        <p:spPr>
          <a:xfrm>
            <a:off x="822959" y="1526084"/>
            <a:ext cx="7543801" cy="2246769"/>
          </a:xfrm>
          <a:prstGeom prst="rect">
            <a:avLst/>
          </a:prstGeom>
        </p:spPr>
        <p:txBody>
          <a:bodyPr wrap="square">
            <a:spAutoFit/>
          </a:bodyPr>
          <a:lstStyle/>
          <a:p>
            <a:r>
              <a:rPr lang="en-CA" sz="2000" dirty="0" smtClean="0">
                <a:solidFill>
                  <a:srgbClr val="000000"/>
                </a:solidFill>
                <a:latin typeface="Calibri" panose="020F0502020204030204" pitchFamily="34" charset="0"/>
              </a:rPr>
              <a:t>When will the next call for proposals take place?</a:t>
            </a:r>
          </a:p>
          <a:p>
            <a:r>
              <a:rPr lang="en-CA" sz="2000" dirty="0" smtClean="0">
                <a:solidFill>
                  <a:srgbClr val="000000"/>
                </a:solidFill>
                <a:latin typeface="Calibri" panose="020F0502020204030204" pitchFamily="34" charset="0"/>
              </a:rPr>
              <a:t>Who can submit a proposal</a:t>
            </a:r>
          </a:p>
          <a:p>
            <a:r>
              <a:rPr lang="en-CA" sz="2000" dirty="0" smtClean="0">
                <a:solidFill>
                  <a:srgbClr val="000000"/>
                </a:solidFill>
                <a:latin typeface="Calibri" panose="020F0502020204030204" pitchFamily="34" charset="0"/>
              </a:rPr>
              <a:t>How to submit a proposal</a:t>
            </a:r>
          </a:p>
          <a:p>
            <a:r>
              <a:rPr lang="en-CA" sz="2000" dirty="0" smtClean="0">
                <a:solidFill>
                  <a:srgbClr val="000000"/>
                </a:solidFill>
                <a:latin typeface="Calibri" panose="020F0502020204030204" pitchFamily="34" charset="0"/>
              </a:rPr>
              <a:t>What is in scope and what is not in scope</a:t>
            </a:r>
            <a:br>
              <a:rPr lang="en-CA" sz="2000" dirty="0" smtClean="0">
                <a:solidFill>
                  <a:srgbClr val="000000"/>
                </a:solidFill>
                <a:latin typeface="Calibri" panose="020F0502020204030204" pitchFamily="34" charset="0"/>
              </a:rPr>
            </a:br>
            <a:r>
              <a:rPr lang="en-CA" sz="2000" dirty="0" smtClean="0">
                <a:solidFill>
                  <a:srgbClr val="000000"/>
                </a:solidFill>
                <a:latin typeface="Calibri" panose="020F0502020204030204" pitchFamily="34" charset="0"/>
              </a:rPr>
              <a:t>Common problems and tips for success</a:t>
            </a:r>
          </a:p>
          <a:p>
            <a:r>
              <a:rPr lang="en-CA" sz="2000" dirty="0" smtClean="0">
                <a:solidFill>
                  <a:srgbClr val="000000"/>
                </a:solidFill>
                <a:latin typeface="Calibri" panose="020F0502020204030204" pitchFamily="34" charset="0"/>
              </a:rPr>
              <a:t>How projects are approved</a:t>
            </a:r>
          </a:p>
          <a:p>
            <a:endParaRPr lang="en-CA" sz="2000" dirty="0">
              <a:solidFill>
                <a:srgbClr val="000000"/>
              </a:solidFill>
              <a:latin typeface="Calibri" panose="020F0502020204030204" pitchFamily="34" charset="0"/>
            </a:endParaRPr>
          </a:p>
        </p:txBody>
      </p:sp>
      <p:grpSp>
        <p:nvGrpSpPr>
          <p:cNvPr id="3" name="Grupo 2"/>
          <p:cNvGrpSpPr/>
          <p:nvPr/>
        </p:nvGrpSpPr>
        <p:grpSpPr>
          <a:xfrm>
            <a:off x="5629523" y="1455089"/>
            <a:ext cx="3514477" cy="3093057"/>
            <a:chOff x="5780598" y="1526084"/>
            <a:chExt cx="3363402" cy="3022062"/>
          </a:xfrm>
        </p:grpSpPr>
        <p:pic>
          <p:nvPicPr>
            <p:cNvPr id="2050" name="Picture 2" descr="Persona con signo de interrogación fotografías e imágenes de alta  resolución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336" y="1526084"/>
              <a:ext cx="2697010" cy="2855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780598" y="3991555"/>
              <a:ext cx="3363402" cy="556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87035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BD77-7792-4F78-96DF-BA9F036BC7B7}"/>
              </a:ext>
            </a:extLst>
          </p:cNvPr>
          <p:cNvSpPr>
            <a:spLocks noGrp="1"/>
          </p:cNvSpPr>
          <p:nvPr>
            <p:ph type="title"/>
          </p:nvPr>
        </p:nvSpPr>
        <p:spPr>
          <a:xfrm>
            <a:off x="822960" y="-570646"/>
            <a:ext cx="7543800" cy="1450757"/>
          </a:xfrm>
        </p:spPr>
        <p:txBody>
          <a:bodyPr/>
          <a:lstStyle/>
          <a:p>
            <a:r>
              <a:rPr lang="en-US" dirty="0"/>
              <a:t>NAPPO Work Program</a:t>
            </a:r>
          </a:p>
        </p:txBody>
      </p:sp>
      <p:sp>
        <p:nvSpPr>
          <p:cNvPr id="5" name="Content Placeholder 4">
            <a:extLst>
              <a:ext uri="{FF2B5EF4-FFF2-40B4-BE49-F238E27FC236}">
                <a16:creationId xmlns:a16="http://schemas.microsoft.com/office/drawing/2014/main" id="{DB15EB33-56CF-4AC0-A954-A9D948882827}"/>
              </a:ext>
            </a:extLst>
          </p:cNvPr>
          <p:cNvSpPr>
            <a:spLocks noGrp="1"/>
          </p:cNvSpPr>
          <p:nvPr>
            <p:ph idx="1"/>
          </p:nvPr>
        </p:nvSpPr>
        <p:spPr>
          <a:xfrm>
            <a:off x="822959" y="1445685"/>
            <a:ext cx="7543801" cy="1555981"/>
          </a:xfrm>
        </p:spPr>
        <p:txBody>
          <a:bodyPr>
            <a:normAutofit/>
          </a:bodyPr>
          <a:lstStyle/>
          <a:p>
            <a:pPr lvl="1"/>
            <a:r>
              <a:rPr lang="en-CA" sz="1800" dirty="0"/>
              <a:t>Updated and approved annually by the NAPPO Executive Committee</a:t>
            </a:r>
          </a:p>
          <a:p>
            <a:pPr lvl="1"/>
            <a:r>
              <a:rPr lang="en-CA" sz="1800" dirty="0"/>
              <a:t>Typically has 13-18 projects</a:t>
            </a:r>
          </a:p>
          <a:p>
            <a:pPr lvl="1"/>
            <a:r>
              <a:rPr lang="en-CA" sz="1800" dirty="0"/>
              <a:t>Work is conducted and developed by Expert Groups and managed by the AMC and the Secretariat</a:t>
            </a:r>
          </a:p>
          <a:p>
            <a:pPr lvl="1"/>
            <a:r>
              <a:rPr lang="en-CA" sz="1800" dirty="0"/>
              <a:t>About 70% of EGs have industry participation</a:t>
            </a:r>
          </a:p>
        </p:txBody>
      </p:sp>
      <p:pic>
        <p:nvPicPr>
          <p:cNvPr id="4" name="Imagen 3"/>
          <p:cNvPicPr>
            <a:picLocks noChangeAspect="1"/>
          </p:cNvPicPr>
          <p:nvPr/>
        </p:nvPicPr>
        <p:blipFill>
          <a:blip r:embed="rId2"/>
          <a:stretch>
            <a:fillRect/>
          </a:stretch>
        </p:blipFill>
        <p:spPr>
          <a:xfrm>
            <a:off x="6830171" y="2653772"/>
            <a:ext cx="1826936" cy="1826936"/>
          </a:xfrm>
          <a:prstGeom prst="rect">
            <a:avLst/>
          </a:prstGeom>
        </p:spPr>
      </p:pic>
    </p:spTree>
    <p:extLst>
      <p:ext uri="{BB962C8B-B14F-4D97-AF65-F5344CB8AC3E}">
        <p14:creationId xmlns:p14="http://schemas.microsoft.com/office/powerpoint/2010/main" val="107801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Call for project proposals 2024</a:t>
            </a:r>
            <a:endParaRPr lang="en-CA" dirty="0"/>
          </a:p>
        </p:txBody>
      </p:sp>
      <p:sp>
        <p:nvSpPr>
          <p:cNvPr id="3" name="Content Placeholder 2"/>
          <p:cNvSpPr>
            <a:spLocks noGrp="1"/>
          </p:cNvSpPr>
          <p:nvPr>
            <p:ph idx="1"/>
          </p:nvPr>
        </p:nvSpPr>
        <p:spPr/>
        <p:txBody>
          <a:bodyPr/>
          <a:lstStyle/>
          <a:p>
            <a:r>
              <a:rPr lang="en-CA" sz="1800" dirty="0" smtClean="0"/>
              <a:t>The new call for project proposals will open</a:t>
            </a:r>
            <a:r>
              <a:rPr lang="en-CA" sz="1800" dirty="0" smtClean="0">
                <a:solidFill>
                  <a:schemeClr val="tx1"/>
                </a:solidFill>
              </a:rPr>
              <a:t> in spring/summer of </a:t>
            </a:r>
            <a:r>
              <a:rPr lang="en-CA" sz="1800" dirty="0" smtClean="0"/>
              <a:t>2024 </a:t>
            </a:r>
            <a:endParaRPr lang="en-CA" sz="1800" dirty="0"/>
          </a:p>
          <a:p>
            <a:r>
              <a:rPr lang="en-CA" sz="1800" dirty="0"/>
              <a:t>The open period will be 2 months from the time it is officially </a:t>
            </a:r>
            <a:r>
              <a:rPr lang="en-CA" sz="1800" dirty="0" smtClean="0"/>
              <a:t>announced.</a:t>
            </a:r>
          </a:p>
          <a:p>
            <a:r>
              <a:rPr lang="en-CA" sz="1800" dirty="0" smtClean="0"/>
              <a:t>Announcement </a:t>
            </a:r>
            <a:r>
              <a:rPr lang="en-CA" sz="1800" dirty="0"/>
              <a:t>is linked to the </a:t>
            </a:r>
            <a:r>
              <a:rPr lang="en-CA" sz="1800" b="1" dirty="0"/>
              <a:t>Project Proposal Fillable Form </a:t>
            </a:r>
            <a:r>
              <a:rPr lang="en-CA" sz="1800" dirty="0"/>
              <a:t>that </a:t>
            </a:r>
            <a:r>
              <a:rPr lang="en-CA" sz="1800" b="1" dirty="0"/>
              <a:t>must be used </a:t>
            </a:r>
            <a:r>
              <a:rPr lang="en-CA" sz="1800" dirty="0"/>
              <a:t>to submit all new project proposals. </a:t>
            </a:r>
          </a:p>
          <a:p>
            <a:pPr marL="0" indent="0">
              <a:buNone/>
            </a:pPr>
            <a:r>
              <a:rPr lang="en-CA" dirty="0" smtClean="0"/>
              <a:t> </a:t>
            </a:r>
            <a:endParaRPr lang="en-CA" dirty="0"/>
          </a:p>
          <a:p>
            <a:endParaRPr lang="en-CA" dirty="0"/>
          </a:p>
        </p:txBody>
      </p:sp>
      <p:pic>
        <p:nvPicPr>
          <p:cNvPr id="4" name="Imagen 3"/>
          <p:cNvPicPr>
            <a:picLocks noChangeAspect="1"/>
          </p:cNvPicPr>
          <p:nvPr/>
        </p:nvPicPr>
        <p:blipFill>
          <a:blip r:embed="rId3"/>
          <a:stretch>
            <a:fillRect/>
          </a:stretch>
        </p:blipFill>
        <p:spPr>
          <a:xfrm>
            <a:off x="5880735" y="2797575"/>
            <a:ext cx="2486025" cy="1838325"/>
          </a:xfrm>
          <a:prstGeom prst="rect">
            <a:avLst/>
          </a:prstGeom>
        </p:spPr>
      </p:pic>
    </p:spTree>
    <p:extLst>
      <p:ext uri="{BB962C8B-B14F-4D97-AF65-F5344CB8AC3E}">
        <p14:creationId xmlns:p14="http://schemas.microsoft.com/office/powerpoint/2010/main" val="368497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9E9728-E2E9-23A4-1C39-37BEA1D90AB9}"/>
              </a:ext>
            </a:extLst>
          </p:cNvPr>
          <p:cNvPicPr>
            <a:picLocks noGrp="1" noChangeAspect="1"/>
          </p:cNvPicPr>
          <p:nvPr>
            <p:ph idx="1"/>
          </p:nvPr>
        </p:nvPicPr>
        <p:blipFill>
          <a:blip r:embed="rId2"/>
          <a:stretch>
            <a:fillRect/>
          </a:stretch>
        </p:blipFill>
        <p:spPr>
          <a:xfrm>
            <a:off x="2898895" y="214953"/>
            <a:ext cx="5903743" cy="4177425"/>
          </a:xfrm>
        </p:spPr>
      </p:pic>
      <p:sp>
        <p:nvSpPr>
          <p:cNvPr id="6" name="TextBox 5">
            <a:extLst>
              <a:ext uri="{FF2B5EF4-FFF2-40B4-BE49-F238E27FC236}">
                <a16:creationId xmlns:a16="http://schemas.microsoft.com/office/drawing/2014/main" id="{307D6650-6EDD-5A85-00C4-0EA74AE0E607}"/>
              </a:ext>
            </a:extLst>
          </p:cNvPr>
          <p:cNvSpPr txBox="1"/>
          <p:nvPr/>
        </p:nvSpPr>
        <p:spPr>
          <a:xfrm>
            <a:off x="304801" y="1335185"/>
            <a:ext cx="1738184" cy="646331"/>
          </a:xfrm>
          <a:prstGeom prst="rect">
            <a:avLst/>
          </a:prstGeom>
          <a:noFill/>
        </p:spPr>
        <p:txBody>
          <a:bodyPr wrap="square" rtlCol="0">
            <a:spAutoFit/>
          </a:bodyPr>
          <a:lstStyle/>
          <a:p>
            <a:pPr algn="ctr"/>
            <a:r>
              <a:rPr lang="en-US" dirty="0"/>
              <a:t>Project proposal overview</a:t>
            </a:r>
          </a:p>
        </p:txBody>
      </p:sp>
      <p:sp>
        <p:nvSpPr>
          <p:cNvPr id="7" name="TextBox 6">
            <a:extLst>
              <a:ext uri="{FF2B5EF4-FFF2-40B4-BE49-F238E27FC236}">
                <a16:creationId xmlns:a16="http://schemas.microsoft.com/office/drawing/2014/main" id="{44A746EB-83C6-0428-9ABD-9326B090AB43}"/>
              </a:ext>
            </a:extLst>
          </p:cNvPr>
          <p:cNvSpPr txBox="1"/>
          <p:nvPr/>
        </p:nvSpPr>
        <p:spPr>
          <a:xfrm>
            <a:off x="341362" y="2303665"/>
            <a:ext cx="1738184" cy="923330"/>
          </a:xfrm>
          <a:prstGeom prst="rect">
            <a:avLst/>
          </a:prstGeom>
          <a:noFill/>
        </p:spPr>
        <p:txBody>
          <a:bodyPr wrap="square" rtlCol="0">
            <a:spAutoFit/>
          </a:bodyPr>
          <a:lstStyle/>
          <a:p>
            <a:pPr algn="ctr"/>
            <a:r>
              <a:rPr lang="en-US" dirty="0"/>
              <a:t>Instructions to submit project proposals</a:t>
            </a:r>
          </a:p>
        </p:txBody>
      </p:sp>
      <p:sp>
        <p:nvSpPr>
          <p:cNvPr id="8" name="TextBox 7">
            <a:extLst>
              <a:ext uri="{FF2B5EF4-FFF2-40B4-BE49-F238E27FC236}">
                <a16:creationId xmlns:a16="http://schemas.microsoft.com/office/drawing/2014/main" id="{2A2D9131-C2ED-3A71-791F-4C4DB6D318E0}"/>
              </a:ext>
            </a:extLst>
          </p:cNvPr>
          <p:cNvSpPr txBox="1"/>
          <p:nvPr/>
        </p:nvSpPr>
        <p:spPr>
          <a:xfrm>
            <a:off x="304801" y="3488725"/>
            <a:ext cx="1738184" cy="1200329"/>
          </a:xfrm>
          <a:prstGeom prst="rect">
            <a:avLst/>
          </a:prstGeom>
          <a:noFill/>
        </p:spPr>
        <p:txBody>
          <a:bodyPr wrap="square" rtlCol="0">
            <a:spAutoFit/>
          </a:bodyPr>
          <a:lstStyle/>
          <a:p>
            <a:pPr algn="ctr"/>
            <a:r>
              <a:rPr lang="en-US" dirty="0"/>
              <a:t>Downloadable forms to submit project proposals</a:t>
            </a:r>
          </a:p>
        </p:txBody>
      </p:sp>
      <p:sp>
        <p:nvSpPr>
          <p:cNvPr id="9" name="Rectangle 8">
            <a:extLst>
              <a:ext uri="{FF2B5EF4-FFF2-40B4-BE49-F238E27FC236}">
                <a16:creationId xmlns:a16="http://schemas.microsoft.com/office/drawing/2014/main" id="{F8C934EC-3CA4-93CD-470C-03ED0CFE1DC4}"/>
              </a:ext>
            </a:extLst>
          </p:cNvPr>
          <p:cNvSpPr/>
          <p:nvPr/>
        </p:nvSpPr>
        <p:spPr>
          <a:xfrm>
            <a:off x="3295135" y="2303665"/>
            <a:ext cx="3566984" cy="12550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2E0602A-46D4-77C2-7041-99A905082355}"/>
              </a:ext>
            </a:extLst>
          </p:cNvPr>
          <p:cNvCxnSpPr>
            <a:stCxn id="6" idx="3"/>
            <a:endCxn id="9" idx="1"/>
          </p:cNvCxnSpPr>
          <p:nvPr/>
        </p:nvCxnSpPr>
        <p:spPr>
          <a:xfrm>
            <a:off x="2042985" y="1658351"/>
            <a:ext cx="1252150" cy="127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7E1125D-F985-F70E-1F01-EBA492E33BD4}"/>
              </a:ext>
            </a:extLst>
          </p:cNvPr>
          <p:cNvSpPr/>
          <p:nvPr/>
        </p:nvSpPr>
        <p:spPr>
          <a:xfrm>
            <a:off x="3295135" y="3807372"/>
            <a:ext cx="1000968"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D82D276-CFF4-E102-EF2C-8DA8BA9DD491}"/>
              </a:ext>
            </a:extLst>
          </p:cNvPr>
          <p:cNvCxnSpPr>
            <a:stCxn id="7" idx="3"/>
          </p:cNvCxnSpPr>
          <p:nvPr/>
        </p:nvCxnSpPr>
        <p:spPr>
          <a:xfrm>
            <a:off x="2079546" y="2765330"/>
            <a:ext cx="1215589" cy="1106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906FD31-72A4-A34A-C9D6-4F67DCCC2B91}"/>
              </a:ext>
            </a:extLst>
          </p:cNvPr>
          <p:cNvSpPr/>
          <p:nvPr/>
        </p:nvSpPr>
        <p:spPr>
          <a:xfrm>
            <a:off x="3295135" y="4035972"/>
            <a:ext cx="1215589" cy="2486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F6971B7-26ED-DA70-A040-3F42D2D67CFD}"/>
              </a:ext>
            </a:extLst>
          </p:cNvPr>
          <p:cNvCxnSpPr>
            <a:stCxn id="8" idx="3"/>
            <a:endCxn id="15" idx="1"/>
          </p:cNvCxnSpPr>
          <p:nvPr/>
        </p:nvCxnSpPr>
        <p:spPr>
          <a:xfrm>
            <a:off x="2042985" y="4088890"/>
            <a:ext cx="1252150" cy="7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26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1B8-0F3F-4899-BF02-D899A8415D41}"/>
              </a:ext>
            </a:extLst>
          </p:cNvPr>
          <p:cNvSpPr>
            <a:spLocks noGrp="1"/>
          </p:cNvSpPr>
          <p:nvPr>
            <p:ph type="title" idx="4294967295"/>
          </p:nvPr>
        </p:nvSpPr>
        <p:spPr>
          <a:xfrm>
            <a:off x="0" y="106364"/>
            <a:ext cx="2438400" cy="4589462"/>
          </a:xfrm>
        </p:spPr>
        <p:txBody>
          <a:bodyPr>
            <a:normAutofit/>
          </a:bodyPr>
          <a:lstStyle/>
          <a:p>
            <a:pPr algn="r"/>
            <a:r>
              <a:rPr lang="en-US" sz="3733" b="1" dirty="0">
                <a:solidFill>
                  <a:srgbClr val="00B050"/>
                </a:solidFill>
                <a:cs typeface="Arial" panose="020B0604020202020204" pitchFamily="34" charset="0"/>
              </a:rPr>
              <a:t>Submitting new projects to NAPPO</a:t>
            </a:r>
            <a:endParaRPr lang="en-US" sz="3733" b="1" dirty="0">
              <a:solidFill>
                <a:srgbClr val="00B050"/>
              </a:solidFill>
            </a:endParaRPr>
          </a:p>
        </p:txBody>
      </p:sp>
      <p:sp>
        <p:nvSpPr>
          <p:cNvPr id="3" name="Content Placeholder 2">
            <a:extLst>
              <a:ext uri="{FF2B5EF4-FFF2-40B4-BE49-F238E27FC236}">
                <a16:creationId xmlns:a16="http://schemas.microsoft.com/office/drawing/2014/main" id="{D7B1E10E-D222-498E-BCD6-2C4356C6FF0D}"/>
              </a:ext>
            </a:extLst>
          </p:cNvPr>
          <p:cNvSpPr>
            <a:spLocks noGrp="1"/>
          </p:cNvSpPr>
          <p:nvPr>
            <p:ph idx="4294967295"/>
          </p:nvPr>
        </p:nvSpPr>
        <p:spPr>
          <a:xfrm>
            <a:off x="2735264" y="643732"/>
            <a:ext cx="6170611" cy="3514725"/>
          </a:xfrm>
        </p:spPr>
        <p:txBody>
          <a:bodyPr anchor="ctr">
            <a:noAutofit/>
          </a:bodyPr>
          <a:lstStyle/>
          <a:p>
            <a:pPr marL="385224">
              <a:lnSpc>
                <a:spcPct val="100000"/>
              </a:lnSpc>
              <a:spcBef>
                <a:spcPts val="0"/>
              </a:spcBef>
              <a:spcAft>
                <a:spcPts val="1600"/>
              </a:spcAft>
            </a:pPr>
            <a:r>
              <a:rPr lang="en-US" sz="1800" b="1" dirty="0">
                <a:solidFill>
                  <a:srgbClr val="009900"/>
                </a:solidFill>
              </a:rPr>
              <a:t>Who can submit? </a:t>
            </a:r>
            <a:r>
              <a:rPr lang="en-US" sz="1800" dirty="0"/>
              <a:t>Government, states, industry; any stakeholder </a:t>
            </a:r>
          </a:p>
          <a:p>
            <a:pPr marL="385224">
              <a:lnSpc>
                <a:spcPct val="100000"/>
              </a:lnSpc>
              <a:spcBef>
                <a:spcPts val="0"/>
              </a:spcBef>
              <a:spcAft>
                <a:spcPts val="1600"/>
              </a:spcAft>
            </a:pPr>
            <a:r>
              <a:rPr lang="en-US" sz="1800" b="1" dirty="0">
                <a:solidFill>
                  <a:srgbClr val="009900"/>
                </a:solidFill>
              </a:rPr>
              <a:t>What is a project?</a:t>
            </a:r>
            <a:r>
              <a:rPr lang="en-US" sz="1800" b="1" dirty="0"/>
              <a:t> </a:t>
            </a:r>
            <a:r>
              <a:rPr lang="en-US" sz="1800" dirty="0"/>
              <a:t>Proposals may focus on the development or revision of regional standards, workshops to improve the implementation of standards, technical and scientific documents, protocols, or other projects to develop similar and consistent approaches for plant health measures.</a:t>
            </a:r>
          </a:p>
          <a:p>
            <a:pPr marL="385224" lvl="1">
              <a:lnSpc>
                <a:spcPct val="100000"/>
              </a:lnSpc>
              <a:spcBef>
                <a:spcPts val="0"/>
              </a:spcBef>
              <a:spcAft>
                <a:spcPts val="1600"/>
              </a:spcAft>
              <a:buNone/>
            </a:pPr>
            <a:r>
              <a:rPr lang="en-US" sz="1800" dirty="0"/>
              <a:t>	Ideas can result from an emerging issue, a new threat, a good idea; no funding of research projects per se</a:t>
            </a:r>
          </a:p>
          <a:p>
            <a:pPr marL="385224">
              <a:lnSpc>
                <a:spcPct val="100000"/>
              </a:lnSpc>
              <a:spcBef>
                <a:spcPts val="0"/>
              </a:spcBef>
              <a:spcAft>
                <a:spcPts val="1600"/>
              </a:spcAft>
            </a:pPr>
            <a:r>
              <a:rPr lang="en-US" sz="1800" b="1" dirty="0">
                <a:solidFill>
                  <a:srgbClr val="009900"/>
                </a:solidFill>
              </a:rPr>
              <a:t>How? </a:t>
            </a:r>
            <a:r>
              <a:rPr lang="en-US" sz="1800" dirty="0"/>
              <a:t>NAPPO posts the project proposal template on its website; coordinate with your country’s AMC member</a:t>
            </a:r>
            <a:endParaRPr lang="en-US" sz="1800" i="1" dirty="0"/>
          </a:p>
          <a:p>
            <a:pPr marL="385224">
              <a:lnSpc>
                <a:spcPct val="100000"/>
              </a:lnSpc>
              <a:spcBef>
                <a:spcPts val="0"/>
              </a:spcBef>
              <a:spcAft>
                <a:spcPts val="1600"/>
              </a:spcAft>
            </a:pPr>
            <a:r>
              <a:rPr lang="en-US" sz="1800" b="1" dirty="0">
                <a:solidFill>
                  <a:srgbClr val="009900"/>
                </a:solidFill>
              </a:rPr>
              <a:t>When?</a:t>
            </a:r>
            <a:r>
              <a:rPr lang="en-US" sz="1800" dirty="0"/>
              <a:t> During the call for proposals every 2 </a:t>
            </a:r>
            <a:r>
              <a:rPr lang="en-US" sz="1800" dirty="0" smtClean="0"/>
              <a:t>years. </a:t>
            </a:r>
            <a:r>
              <a:rPr lang="en-US" sz="1800" dirty="0"/>
              <a:t>Note a new project can be submitted to NAPPO anytime there is an issue that is important to the NAPPO region.</a:t>
            </a:r>
            <a:endParaRPr lang="en-US" sz="1800" i="1" dirty="0"/>
          </a:p>
        </p:txBody>
      </p:sp>
    </p:spTree>
    <p:extLst>
      <p:ext uri="{BB962C8B-B14F-4D97-AF65-F5344CB8AC3E}">
        <p14:creationId xmlns:p14="http://schemas.microsoft.com/office/powerpoint/2010/main" val="425971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1B8-0F3F-4899-BF02-D899A8415D41}"/>
              </a:ext>
            </a:extLst>
          </p:cNvPr>
          <p:cNvSpPr>
            <a:spLocks noGrp="1"/>
          </p:cNvSpPr>
          <p:nvPr>
            <p:ph type="title" idx="4294967295"/>
          </p:nvPr>
        </p:nvSpPr>
        <p:spPr>
          <a:xfrm>
            <a:off x="0" y="106364"/>
            <a:ext cx="2620963" cy="4608512"/>
          </a:xfrm>
        </p:spPr>
        <p:txBody>
          <a:bodyPr>
            <a:normAutofit/>
          </a:bodyPr>
          <a:lstStyle/>
          <a:p>
            <a:pPr algn="r"/>
            <a:r>
              <a:rPr lang="en-US" sz="4267" b="1" dirty="0">
                <a:solidFill>
                  <a:srgbClr val="00B050"/>
                </a:solidFill>
                <a:cs typeface="Arial" panose="020B0604020202020204" pitchFamily="34" charset="0"/>
              </a:rPr>
              <a:t>Submitting new projects to NAPPO</a:t>
            </a:r>
            <a:endParaRPr lang="en-US" sz="4267" b="1" dirty="0">
              <a:solidFill>
                <a:srgbClr val="00B050"/>
              </a:solidFill>
            </a:endParaRPr>
          </a:p>
        </p:txBody>
      </p:sp>
      <p:sp>
        <p:nvSpPr>
          <p:cNvPr id="3" name="Content Placeholder 2">
            <a:extLst>
              <a:ext uri="{FF2B5EF4-FFF2-40B4-BE49-F238E27FC236}">
                <a16:creationId xmlns:a16="http://schemas.microsoft.com/office/drawing/2014/main" id="{D7B1E10E-D222-498E-BCD6-2C4356C6FF0D}"/>
              </a:ext>
            </a:extLst>
          </p:cNvPr>
          <p:cNvSpPr>
            <a:spLocks noGrp="1"/>
          </p:cNvSpPr>
          <p:nvPr>
            <p:ph idx="4294967295"/>
          </p:nvPr>
        </p:nvSpPr>
        <p:spPr>
          <a:xfrm>
            <a:off x="3219449" y="1502633"/>
            <a:ext cx="5495925" cy="3316288"/>
          </a:xfrm>
        </p:spPr>
        <p:txBody>
          <a:bodyPr anchor="ctr">
            <a:noAutofit/>
          </a:bodyPr>
          <a:lstStyle/>
          <a:p>
            <a:pPr marL="0" indent="0">
              <a:buNone/>
            </a:pPr>
            <a:r>
              <a:rPr lang="en-US" sz="2400" b="1" dirty="0">
                <a:solidFill>
                  <a:srgbClr val="00B050"/>
                </a:solidFill>
              </a:rPr>
              <a:t>How are projects prioritized?</a:t>
            </a:r>
          </a:p>
          <a:p>
            <a:pPr marL="571486" lvl="1" indent="-457189"/>
            <a:r>
              <a:rPr lang="en-US" sz="2000" dirty="0"/>
              <a:t>Linkage to </a:t>
            </a:r>
            <a:r>
              <a:rPr lang="en-US" sz="2000" dirty="0" smtClean="0"/>
              <a:t>National Plant Protection Organization (NPPO) </a:t>
            </a:r>
            <a:r>
              <a:rPr lang="en-US" sz="2000" dirty="0"/>
              <a:t>mission and its strategic priorities</a:t>
            </a:r>
            <a:endParaRPr lang="en-US" sz="2000" b="1" dirty="0"/>
          </a:p>
          <a:p>
            <a:pPr marL="571486" lvl="1" indent="-457189"/>
            <a:r>
              <a:rPr lang="en-US" sz="2000" dirty="0"/>
              <a:t>Alignment with regional strategic priorities</a:t>
            </a:r>
          </a:p>
          <a:p>
            <a:pPr marL="571486" lvl="1" indent="-457189"/>
            <a:r>
              <a:rPr lang="en-US" sz="2000" dirty="0"/>
              <a:t>Harmonization value for North America</a:t>
            </a:r>
          </a:p>
          <a:p>
            <a:pPr marL="571486" lvl="1" indent="-457189"/>
            <a:r>
              <a:rPr lang="en-US" sz="2000" dirty="0"/>
              <a:t>Focus on pests of concern to member countries</a:t>
            </a:r>
          </a:p>
          <a:p>
            <a:pPr marL="571486" lvl="1" indent="-457189"/>
            <a:r>
              <a:rPr lang="en-US" sz="2000" dirty="0"/>
              <a:t>Availability of technical and scientific expertise</a:t>
            </a:r>
          </a:p>
          <a:p>
            <a:pPr marL="571486" lvl="1" indent="-457189"/>
            <a:r>
              <a:rPr lang="en-US" sz="2000" dirty="0"/>
              <a:t>“Completeness”, including resources</a:t>
            </a:r>
          </a:p>
        </p:txBody>
      </p:sp>
    </p:spTree>
    <p:extLst>
      <p:ext uri="{BB962C8B-B14F-4D97-AF65-F5344CB8AC3E}">
        <p14:creationId xmlns:p14="http://schemas.microsoft.com/office/powerpoint/2010/main" val="428362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5"/>
          <p:cNvSpPr txBox="1">
            <a:spLocks noChangeArrowheads="1"/>
          </p:cNvSpPr>
          <p:nvPr/>
        </p:nvSpPr>
        <p:spPr bwMode="auto">
          <a:xfrm>
            <a:off x="2519366" y="2301482"/>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13" dirty="0"/>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2359228590"/>
              </p:ext>
            </p:extLst>
          </p:nvPr>
        </p:nvGraphicFramePr>
        <p:xfrm>
          <a:off x="0" y="25700"/>
          <a:ext cx="9144000" cy="4713029"/>
        </p:xfrm>
        <a:graphic>
          <a:graphicData uri="http://schemas.openxmlformats.org/drawingml/2006/table">
            <a:tbl>
              <a:tblPr firstRow="1" bandRow="1">
                <a:tableStyleId>{68D230F3-CF80-4859-8CE7-A43EE81993B5}</a:tableStyleId>
              </a:tblPr>
              <a:tblGrid>
                <a:gridCol w="2737223">
                  <a:extLst>
                    <a:ext uri="{9D8B030D-6E8A-4147-A177-3AD203B41FA5}">
                      <a16:colId xmlns:a16="http://schemas.microsoft.com/office/drawing/2014/main" val="41698509"/>
                    </a:ext>
                  </a:extLst>
                </a:gridCol>
                <a:gridCol w="6406777">
                  <a:extLst>
                    <a:ext uri="{9D8B030D-6E8A-4147-A177-3AD203B41FA5}">
                      <a16:colId xmlns:a16="http://schemas.microsoft.com/office/drawing/2014/main" val="1182054991"/>
                    </a:ext>
                  </a:extLst>
                </a:gridCol>
              </a:tblGrid>
              <a:tr h="386644">
                <a:tc gridSpan="2">
                  <a:txBody>
                    <a:bodyPr/>
                    <a:lstStyle/>
                    <a:p>
                      <a:pPr algn="ctr"/>
                      <a:r>
                        <a:rPr lang="en-US" sz="1900" dirty="0">
                          <a:solidFill>
                            <a:schemeClr val="tx1"/>
                          </a:solidFill>
                        </a:rPr>
                        <a:t>Examples of NAPPO Projects and Products – </a:t>
                      </a:r>
                      <a:r>
                        <a:rPr lang="en-US" sz="1900" dirty="0">
                          <a:solidFill>
                            <a:schemeClr val="tx1"/>
                          </a:solidFill>
                          <a:hlinkClick r:id="rId3">
                            <a:extLst>
                              <a:ext uri="{A12FA001-AC4F-418D-AE19-62706E023703}">
                                <ahyp:hlinkClr xmlns:ahyp="http://schemas.microsoft.com/office/drawing/2018/hyperlinkcolor" xmlns="" val="tx"/>
                              </a:ext>
                            </a:extLst>
                          </a:hlinkClick>
                        </a:rPr>
                        <a:t>www.NAPPO.org</a:t>
                      </a:r>
                      <a:r>
                        <a:rPr lang="en-US" sz="1900" dirty="0">
                          <a:solidFill>
                            <a:schemeClr val="tx1"/>
                          </a:solidFill>
                        </a:rPr>
                        <a:t>  </a:t>
                      </a:r>
                      <a:endParaRPr lang="en-US" sz="1900" dirty="0">
                        <a:solidFill>
                          <a:schemeClr val="tx1"/>
                        </a:solidFill>
                        <a:latin typeface="+mn-lt"/>
                        <a:cs typeface="Arial" panose="020B0604020202020204" pitchFamily="34" charset="0"/>
                      </a:endParaRPr>
                    </a:p>
                  </a:txBody>
                  <a:tcPr marL="68580" marR="68580" marT="34291" marB="34291"/>
                </a:tc>
                <a:tc hMerge="1">
                  <a:txBody>
                    <a:bodyPr/>
                    <a:lstStyle/>
                    <a:p>
                      <a:endParaRPr lang="en-US" dirty="0"/>
                    </a:p>
                  </a:txBody>
                  <a:tcPr/>
                </a:tc>
                <a:extLst>
                  <a:ext uri="{0D108BD9-81ED-4DB2-BD59-A6C34878D82A}">
                    <a16:rowId xmlns:a16="http://schemas.microsoft.com/office/drawing/2014/main" val="1733965314"/>
                  </a:ext>
                </a:extLst>
              </a:tr>
              <a:tr h="837700">
                <a:tc>
                  <a:txBody>
                    <a:bodyPr/>
                    <a:lstStyle/>
                    <a:p>
                      <a:r>
                        <a:rPr lang="en-US" sz="1900" b="1" dirty="0">
                          <a:solidFill>
                            <a:schemeClr val="tx1"/>
                          </a:solidFill>
                        </a:rPr>
                        <a:t>Regional Standards for Phytosanitary Measures</a:t>
                      </a:r>
                      <a:endParaRPr lang="en-US" sz="1900" b="1" dirty="0">
                        <a:solidFill>
                          <a:schemeClr val="tx1"/>
                        </a:solidFill>
                        <a:latin typeface="+mn-lt"/>
                        <a:cs typeface="Arial" panose="020B0604020202020204" pitchFamily="34" charset="0"/>
                      </a:endParaRPr>
                    </a:p>
                  </a:txBody>
                  <a:tcPr marL="68580" marR="68580" marT="34291" marB="34291"/>
                </a:tc>
                <a:tc>
                  <a:txBody>
                    <a:bodyPr/>
                    <a:lstStyle/>
                    <a:p>
                      <a:pPr marL="285750" indent="-285750">
                        <a:buFont typeface="Courier New" panose="02070309020205020404" pitchFamily="49" charset="0"/>
                        <a:buChar char="o"/>
                      </a:pPr>
                      <a:r>
                        <a:rPr lang="en-US" sz="1900" b="0" kern="1200" dirty="0">
                          <a:solidFill>
                            <a:schemeClr val="tx1"/>
                          </a:solidFill>
                          <a:effectLst/>
                        </a:rPr>
                        <a:t>41 RSPMs as of May </a:t>
                      </a:r>
                      <a:r>
                        <a:rPr lang="en-US" sz="1900" b="0" kern="1200" dirty="0">
                          <a:solidFill>
                            <a:schemeClr val="tx1"/>
                          </a:solidFill>
                          <a:effectLst/>
                          <a:latin typeface="+mn-lt"/>
                          <a:cs typeface="Arial" panose="020B0604020202020204" pitchFamily="34" charset="0"/>
                        </a:rPr>
                        <a:t>2022</a:t>
                      </a:r>
                      <a:endParaRPr lang="en-US" sz="1900" b="0" kern="1200" dirty="0">
                        <a:solidFill>
                          <a:schemeClr val="tx1"/>
                        </a:solidFill>
                        <a:effectLst/>
                      </a:endParaRPr>
                    </a:p>
                  </a:txBody>
                  <a:tcPr marL="68580" marR="68580" marT="34291" marB="34291"/>
                </a:tc>
                <a:extLst>
                  <a:ext uri="{0D108BD9-81ED-4DB2-BD59-A6C34878D82A}">
                    <a16:rowId xmlns:a16="http://schemas.microsoft.com/office/drawing/2014/main" val="1502125322"/>
                  </a:ext>
                </a:extLst>
              </a:tr>
              <a:tr h="895328">
                <a:tc>
                  <a:txBody>
                    <a:bodyPr/>
                    <a:lstStyle/>
                    <a:p>
                      <a:r>
                        <a:rPr lang="en-US" sz="1900" b="1" dirty="0">
                          <a:solidFill>
                            <a:schemeClr val="tx1"/>
                          </a:solidFill>
                        </a:rPr>
                        <a:t>Phytosanitary Alert System – </a:t>
                      </a:r>
                      <a:r>
                        <a:rPr lang="en-US" sz="1900" b="1" dirty="0">
                          <a:solidFill>
                            <a:schemeClr val="tx1"/>
                          </a:solidFill>
                          <a:hlinkClick r:id="rId4">
                            <a:extLst>
                              <a:ext uri="{A12FA001-AC4F-418D-AE19-62706E023703}">
                                <ahyp:hlinkClr xmlns:ahyp="http://schemas.microsoft.com/office/drawing/2018/hyperlinkcolor" xmlns="" val="tx"/>
                              </a:ext>
                            </a:extLst>
                          </a:hlinkClick>
                        </a:rPr>
                        <a:t>www.pestalerts.org</a:t>
                      </a:r>
                      <a:r>
                        <a:rPr lang="en-US" sz="1900" b="1" dirty="0">
                          <a:solidFill>
                            <a:schemeClr val="tx1"/>
                          </a:solidFill>
                        </a:rPr>
                        <a:t> </a:t>
                      </a:r>
                      <a:endParaRPr lang="en-US" sz="1900" b="1" dirty="0">
                        <a:solidFill>
                          <a:schemeClr val="tx1"/>
                        </a:solidFill>
                        <a:latin typeface="+mn-lt"/>
                        <a:cs typeface="Arial" panose="020B0604020202020204" pitchFamily="34" charset="0"/>
                      </a:endParaRPr>
                    </a:p>
                  </a:txBody>
                  <a:tcPr marL="68580" marR="68580" marT="34291" marB="34291"/>
                </a:tc>
                <a:tc>
                  <a:txBody>
                    <a:bodyPr/>
                    <a:lstStyle/>
                    <a:p>
                      <a:pPr marL="285750" indent="-285750">
                        <a:buFont typeface="Courier New" panose="02070309020205020404" pitchFamily="49" charset="0"/>
                        <a:buChar char="o"/>
                      </a:pPr>
                      <a:r>
                        <a:rPr lang="en-US" sz="1900" b="0" kern="1200" dirty="0">
                          <a:solidFill>
                            <a:schemeClr val="tx1"/>
                          </a:solidFill>
                          <a:effectLst/>
                        </a:rPr>
                        <a:t>Official Pest Reports</a:t>
                      </a:r>
                    </a:p>
                    <a:p>
                      <a:pPr marL="285750" indent="-285750">
                        <a:buFont typeface="Courier New" panose="02070309020205020404" pitchFamily="49" charset="0"/>
                        <a:buChar char="o"/>
                      </a:pPr>
                      <a:r>
                        <a:rPr lang="en-US" sz="1900" dirty="0">
                          <a:solidFill>
                            <a:schemeClr val="tx1"/>
                          </a:solidFill>
                        </a:rPr>
                        <a:t>Emerging Pest Alerts</a:t>
                      </a:r>
                      <a:endParaRPr lang="en-US" sz="1900" dirty="0">
                        <a:solidFill>
                          <a:schemeClr val="tx1"/>
                        </a:solidFill>
                        <a:latin typeface="+mn-lt"/>
                        <a:cs typeface="Arial" panose="020B0604020202020204" pitchFamily="34" charset="0"/>
                      </a:endParaRPr>
                    </a:p>
                  </a:txBody>
                  <a:tcPr marL="68580" marR="68580" marT="34291" marB="34291"/>
                </a:tc>
                <a:extLst>
                  <a:ext uri="{0D108BD9-81ED-4DB2-BD59-A6C34878D82A}">
                    <a16:rowId xmlns:a16="http://schemas.microsoft.com/office/drawing/2014/main" val="3494279671"/>
                  </a:ext>
                </a:extLst>
              </a:tr>
              <a:tr h="1096501">
                <a:tc>
                  <a:txBody>
                    <a:bodyPr/>
                    <a:lstStyle/>
                    <a:p>
                      <a:r>
                        <a:rPr lang="en-US" sz="1900" b="1" dirty="0">
                          <a:solidFill>
                            <a:schemeClr val="tx1"/>
                          </a:solidFill>
                        </a:rPr>
                        <a:t>Workshops and Symposia</a:t>
                      </a:r>
                      <a:endParaRPr lang="en-US" sz="1900" b="1" dirty="0">
                        <a:solidFill>
                          <a:schemeClr val="tx1"/>
                        </a:solidFill>
                        <a:latin typeface="+mn-lt"/>
                        <a:cs typeface="Arial" panose="020B0604020202020204" pitchFamily="34" charset="0"/>
                      </a:endParaRPr>
                    </a:p>
                  </a:txBody>
                  <a:tcPr marL="68580" marR="68580" marT="34291" marB="34291"/>
                </a:tc>
                <a:tc>
                  <a:txBody>
                    <a:bodyPr/>
                    <a:lstStyle/>
                    <a:p>
                      <a:pPr marL="285750" indent="-285750">
                        <a:buFont typeface="Courier New" panose="02070309020205020404" pitchFamily="49" charset="0"/>
                        <a:buChar char="o"/>
                      </a:pPr>
                      <a:r>
                        <a:rPr lang="en-US" sz="1900" dirty="0">
                          <a:solidFill>
                            <a:schemeClr val="tx1"/>
                          </a:solidFill>
                        </a:rPr>
                        <a:t>Implementation of ISPM 15 in the Americas (2016)</a:t>
                      </a:r>
                    </a:p>
                    <a:p>
                      <a:pPr marL="285750" indent="-285750">
                        <a:buFont typeface="Courier New" panose="02070309020205020404" pitchFamily="49" charset="0"/>
                        <a:buChar char="o"/>
                      </a:pPr>
                      <a:r>
                        <a:rPr lang="en-US" sz="1900" dirty="0">
                          <a:solidFill>
                            <a:schemeClr val="tx1"/>
                          </a:solidFill>
                        </a:rPr>
                        <a:t>International Symposium on Risk-Based Sampling (2017)</a:t>
                      </a:r>
                    </a:p>
                    <a:p>
                      <a:pPr marL="285750" indent="-285750">
                        <a:buFont typeface="Courier New" panose="02070309020205020404" pitchFamily="49" charset="0"/>
                        <a:buChar char="o"/>
                      </a:pPr>
                      <a:r>
                        <a:rPr lang="en-US" sz="1900" dirty="0">
                          <a:solidFill>
                            <a:schemeClr val="tx1"/>
                          </a:solidFill>
                        </a:rPr>
                        <a:t>Implementation of ISPM 38 in the Americas (2019)</a:t>
                      </a:r>
                      <a:endParaRPr lang="en-US" sz="1900" dirty="0">
                        <a:solidFill>
                          <a:schemeClr val="tx1"/>
                        </a:solidFill>
                        <a:latin typeface="+mn-lt"/>
                        <a:cs typeface="Arial" panose="020B0604020202020204" pitchFamily="34" charset="0"/>
                      </a:endParaRPr>
                    </a:p>
                  </a:txBody>
                  <a:tcPr marL="68580" marR="68580" marT="34291" marB="34291"/>
                </a:tc>
                <a:extLst>
                  <a:ext uri="{0D108BD9-81ED-4DB2-BD59-A6C34878D82A}">
                    <a16:rowId xmlns:a16="http://schemas.microsoft.com/office/drawing/2014/main" val="1909451897"/>
                  </a:ext>
                </a:extLst>
              </a:tr>
              <a:tr h="837700">
                <a:tc>
                  <a:txBody>
                    <a:bodyPr/>
                    <a:lstStyle/>
                    <a:p>
                      <a:r>
                        <a:rPr lang="en-US" sz="1900" b="1" dirty="0">
                          <a:solidFill>
                            <a:schemeClr val="tx1"/>
                          </a:solidFill>
                        </a:rPr>
                        <a:t>Science and Technology</a:t>
                      </a:r>
                      <a:r>
                        <a:rPr lang="en-US" sz="1900" b="1" baseline="0" dirty="0">
                          <a:solidFill>
                            <a:schemeClr val="tx1"/>
                          </a:solidFill>
                        </a:rPr>
                        <a:t> documents</a:t>
                      </a:r>
                      <a:endParaRPr lang="en-US" sz="1900" b="1" dirty="0">
                        <a:solidFill>
                          <a:schemeClr val="tx1"/>
                        </a:solidFill>
                        <a:latin typeface="+mn-lt"/>
                        <a:cs typeface="Arial" panose="020B0604020202020204" pitchFamily="34" charset="0"/>
                      </a:endParaRPr>
                    </a:p>
                  </a:txBody>
                  <a:tcPr marL="68580" marR="68580" marT="34291" marB="34291"/>
                </a:tc>
                <a:tc>
                  <a:txBody>
                    <a:bodyPr/>
                    <a:lstStyle/>
                    <a:p>
                      <a:pPr marL="0" marR="0" lvl="0" indent="0" algn="l" defTabSz="6858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900" dirty="0">
                          <a:solidFill>
                            <a:schemeClr val="tx1"/>
                          </a:solidFill>
                        </a:rPr>
                        <a:t>ST-8: </a:t>
                      </a:r>
                      <a:r>
                        <a:rPr lang="en-US" sz="1800" b="0" kern="1200" dirty="0">
                          <a:solidFill>
                            <a:schemeClr val="tx1"/>
                          </a:solidFill>
                          <a:effectLst/>
                        </a:rPr>
                        <a:t>Contaminating organisms affecting trade in wood commodities and forestry products</a:t>
                      </a:r>
                      <a:endParaRPr lang="en-US" sz="1800" b="0" kern="1200" dirty="0">
                        <a:solidFill>
                          <a:schemeClr val="tx1"/>
                        </a:solidFill>
                        <a:effectLst/>
                        <a:latin typeface="+mn-lt"/>
                        <a:ea typeface="+mn-ea"/>
                        <a:cs typeface="+mn-cs"/>
                      </a:endParaRPr>
                    </a:p>
                  </a:txBody>
                  <a:tcPr marL="68580" marR="68580" marT="34291" marB="34291"/>
                </a:tc>
                <a:extLst>
                  <a:ext uri="{0D108BD9-81ED-4DB2-BD59-A6C34878D82A}">
                    <a16:rowId xmlns:a16="http://schemas.microsoft.com/office/drawing/2014/main" val="10004"/>
                  </a:ext>
                </a:extLst>
              </a:tr>
              <a:tr h="589607">
                <a:tc>
                  <a:txBody>
                    <a:bodyPr/>
                    <a:lstStyle/>
                    <a:p>
                      <a:r>
                        <a:rPr lang="en-US" sz="1900" b="1" dirty="0">
                          <a:solidFill>
                            <a:schemeClr val="tx1"/>
                          </a:solidFill>
                        </a:rPr>
                        <a:t>Position document</a:t>
                      </a:r>
                      <a:endParaRPr lang="en-US" sz="1900" b="1" dirty="0">
                        <a:solidFill>
                          <a:schemeClr val="tx1"/>
                        </a:solidFill>
                        <a:latin typeface="+mn-lt"/>
                        <a:cs typeface="Arial" panose="020B0604020202020204" pitchFamily="34" charset="0"/>
                      </a:endParaRPr>
                    </a:p>
                  </a:txBody>
                  <a:tcPr marL="68580" marR="68580" marT="34291" marB="34291"/>
                </a:tc>
                <a:tc>
                  <a:txBody>
                    <a:bodyPr/>
                    <a:lstStyle/>
                    <a:p>
                      <a:r>
                        <a:rPr lang="en-US" sz="1800" b="0" kern="1200" dirty="0">
                          <a:solidFill>
                            <a:schemeClr val="tx1"/>
                          </a:solidFill>
                          <a:effectLst/>
                        </a:rPr>
                        <a:t>P-7: Asian gypsy moth (AGM) specified risk periods in Japan, Russia, Republic of Korea, and China (2021)</a:t>
                      </a:r>
                      <a:endParaRPr lang="en-US" sz="1800" b="0" kern="1200" dirty="0">
                        <a:solidFill>
                          <a:schemeClr val="tx1"/>
                        </a:solidFill>
                        <a:effectLst/>
                        <a:latin typeface="+mn-lt"/>
                        <a:ea typeface="+mn-ea"/>
                        <a:cs typeface="+mn-cs"/>
                      </a:endParaRPr>
                    </a:p>
                  </a:txBody>
                  <a:tcPr marL="68580" marR="68580" marT="34291" marB="3429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675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1B8-0F3F-4899-BF02-D899A8415D41}"/>
              </a:ext>
            </a:extLst>
          </p:cNvPr>
          <p:cNvSpPr>
            <a:spLocks noGrp="1"/>
          </p:cNvSpPr>
          <p:nvPr>
            <p:ph type="title" idx="4294967295"/>
          </p:nvPr>
        </p:nvSpPr>
        <p:spPr>
          <a:xfrm>
            <a:off x="0" y="106364"/>
            <a:ext cx="2620963" cy="4608512"/>
          </a:xfrm>
        </p:spPr>
        <p:txBody>
          <a:bodyPr>
            <a:normAutofit/>
          </a:bodyPr>
          <a:lstStyle/>
          <a:p>
            <a:pPr algn="r"/>
            <a:r>
              <a:rPr lang="en-US" sz="4267" b="1" dirty="0" smtClean="0">
                <a:solidFill>
                  <a:srgbClr val="00B050"/>
                </a:solidFill>
                <a:cs typeface="Arial" panose="020B0604020202020204" pitchFamily="34" charset="0"/>
              </a:rPr>
              <a:t>Common problems with  project proposals</a:t>
            </a:r>
            <a:endParaRPr lang="en-US" sz="4267" b="1" dirty="0">
              <a:solidFill>
                <a:srgbClr val="00B050"/>
              </a:solidFill>
            </a:endParaRPr>
          </a:p>
        </p:txBody>
      </p:sp>
      <p:sp>
        <p:nvSpPr>
          <p:cNvPr id="3" name="Content Placeholder 2">
            <a:extLst>
              <a:ext uri="{FF2B5EF4-FFF2-40B4-BE49-F238E27FC236}">
                <a16:creationId xmlns:a16="http://schemas.microsoft.com/office/drawing/2014/main" id="{D7B1E10E-D222-498E-BCD6-2C4356C6FF0D}"/>
              </a:ext>
            </a:extLst>
          </p:cNvPr>
          <p:cNvSpPr>
            <a:spLocks noGrp="1"/>
          </p:cNvSpPr>
          <p:nvPr>
            <p:ph idx="4294967295"/>
          </p:nvPr>
        </p:nvSpPr>
        <p:spPr>
          <a:xfrm>
            <a:off x="3079406" y="793664"/>
            <a:ext cx="5495925" cy="4143375"/>
          </a:xfrm>
        </p:spPr>
        <p:txBody>
          <a:bodyPr anchor="ctr">
            <a:noAutofit/>
          </a:bodyPr>
          <a:lstStyle/>
          <a:p>
            <a:pPr>
              <a:buFont typeface="Wingdings" panose="05000000000000000000" pitchFamily="2" charset="2"/>
              <a:buChar char="Ø"/>
            </a:pPr>
            <a:r>
              <a:rPr lang="en-CA" sz="2000" dirty="0" smtClean="0"/>
              <a:t>Project is too broad or too large and not within the resource constraints of NAPPO and its member countries (not feasible</a:t>
            </a:r>
            <a:r>
              <a:rPr lang="en-CA" sz="2000" dirty="0" smtClean="0"/>
              <a:t>)</a:t>
            </a:r>
            <a:endParaRPr lang="en-CA" sz="2000" dirty="0" smtClean="0"/>
          </a:p>
          <a:p>
            <a:pPr>
              <a:buFont typeface="Wingdings" panose="05000000000000000000" pitchFamily="2" charset="2"/>
              <a:buChar char="Ø"/>
            </a:pPr>
            <a:r>
              <a:rPr lang="en-CA" sz="2000" dirty="0" smtClean="0"/>
              <a:t>Project does not align with the mandate and authority of the NPPO</a:t>
            </a:r>
          </a:p>
          <a:p>
            <a:pPr>
              <a:buFont typeface="Wingdings" panose="05000000000000000000" pitchFamily="2" charset="2"/>
              <a:buChar char="Ø"/>
            </a:pPr>
            <a:r>
              <a:rPr lang="en-CA" sz="2000" dirty="0" smtClean="0"/>
              <a:t>Project has implications/sensitivities which may not be understood by the project proponent</a:t>
            </a:r>
          </a:p>
          <a:p>
            <a:pPr>
              <a:buFont typeface="Wingdings" panose="05000000000000000000" pitchFamily="2" charset="2"/>
              <a:buChar char="Ø"/>
            </a:pPr>
            <a:r>
              <a:rPr lang="en-CA" sz="2000" dirty="0" smtClean="0"/>
              <a:t>Project is requesting funding from NAPPO for research, but is not a NAPPO project with NAPPO expert members</a:t>
            </a:r>
            <a:endParaRPr lang="en-CA" sz="2000" dirty="0"/>
          </a:p>
        </p:txBody>
      </p:sp>
    </p:spTree>
    <p:extLst>
      <p:ext uri="{BB962C8B-B14F-4D97-AF65-F5344CB8AC3E}">
        <p14:creationId xmlns:p14="http://schemas.microsoft.com/office/powerpoint/2010/main" val="24206415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Props1.xml><?xml version="1.0" encoding="utf-8"?>
<ds:datastoreItem xmlns:ds="http://schemas.openxmlformats.org/officeDocument/2006/customXml" ds:itemID="{80E6D753-70A0-432D-9FD5-0095A97C1CC9}"/>
</file>

<file path=customXml/itemProps2.xml><?xml version="1.0" encoding="utf-8"?>
<ds:datastoreItem xmlns:ds="http://schemas.openxmlformats.org/officeDocument/2006/customXml" ds:itemID="{ED34359B-2F30-4D31-B728-E222E8183AED}"/>
</file>

<file path=customXml/itemProps3.xml><?xml version="1.0" encoding="utf-8"?>
<ds:datastoreItem xmlns:ds="http://schemas.openxmlformats.org/officeDocument/2006/customXml" ds:itemID="{B2756DDB-DF8F-4677-BD46-C288BD1E4100}"/>
</file>

<file path=docProps/app.xml><?xml version="1.0" encoding="utf-8"?>
<Properties xmlns="http://schemas.openxmlformats.org/officeDocument/2006/extended-properties" xmlns:vt="http://schemas.openxmlformats.org/officeDocument/2006/docPropsVTypes">
  <Template>Retrospect</Template>
  <TotalTime>4314</TotalTime>
  <Words>785</Words>
  <Application>Microsoft Office PowerPoint</Application>
  <PresentationFormat>On-screen Show (16:9)</PresentationFormat>
  <Paragraphs>88</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Wingdings</vt:lpstr>
      <vt:lpstr>Retrospect</vt:lpstr>
      <vt:lpstr> NAPPO call for project proposals</vt:lpstr>
      <vt:lpstr>Questions we will answer</vt:lpstr>
      <vt:lpstr>NAPPO Work Program</vt:lpstr>
      <vt:lpstr>Call for project proposals 2024</vt:lpstr>
      <vt:lpstr>PowerPoint Presentation</vt:lpstr>
      <vt:lpstr>Submitting new projects to NAPPO</vt:lpstr>
      <vt:lpstr>Submitting new projects to NAPPO</vt:lpstr>
      <vt:lpstr>PowerPoint Presentation</vt:lpstr>
      <vt:lpstr>Common problems with  project proposals</vt:lpstr>
      <vt:lpstr>Examples of out of scope projects</vt:lpstr>
      <vt:lpstr>Tips for success</vt:lpstr>
      <vt:lpstr>NAPPO project life cycle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Tanya Staffen</cp:lastModifiedBy>
  <cp:revision>332</cp:revision>
  <dcterms:created xsi:type="dcterms:W3CDTF">2017-08-07T13:04:18Z</dcterms:created>
  <dcterms:modified xsi:type="dcterms:W3CDTF">2023-11-21T14:48:30Z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ies>
</file>