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5"/>
  </p:notesMasterIdLst>
  <p:handoutMasterIdLst>
    <p:handoutMasterId r:id="rId16"/>
  </p:handoutMasterIdLst>
  <p:sldIdLst>
    <p:sldId id="302" r:id="rId2"/>
    <p:sldId id="520" r:id="rId3"/>
    <p:sldId id="530" r:id="rId4"/>
    <p:sldId id="521" r:id="rId5"/>
    <p:sldId id="522" r:id="rId6"/>
    <p:sldId id="527" r:id="rId7"/>
    <p:sldId id="523" r:id="rId8"/>
    <p:sldId id="528" r:id="rId9"/>
    <p:sldId id="293" r:id="rId10"/>
    <p:sldId id="529" r:id="rId11"/>
    <p:sldId id="515" r:id="rId12"/>
    <p:sldId id="526" r:id="rId13"/>
    <p:sldId id="483" r:id="rId14"/>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h, James W - APHIS" initials="SJW-A" lastIdx="9" clrIdx="0"/>
  <p:cmAuthor id="1" name="gfowler" initials="gaf" lastIdx="13" clrIdx="1"/>
  <p:cmAuthor id="2" name="Fowler, Glenn A - APHIS" initials="FGA-A" lastIdx="12" clrIdx="2">
    <p:extLst>
      <p:ext uri="{19B8F6BF-5375-455C-9EA6-DF929625EA0E}">
        <p15:presenceInfo xmlns:p15="http://schemas.microsoft.com/office/powerpoint/2012/main" userId="S-1-5-21-2443529608-3098792306-3041422421-410334" providerId="AD"/>
      </p:ext>
    </p:extLst>
  </p:cmAuthor>
  <p:cmAuthor id="3" name="Fowler, Glenn A - APHIS" initials="FGAA" lastIdx="44" clrIdx="3">
    <p:extLst>
      <p:ext uri="{19B8F6BF-5375-455C-9EA6-DF929625EA0E}">
        <p15:presenceInfo xmlns:p15="http://schemas.microsoft.com/office/powerpoint/2012/main" userId="S::glenn.fowler@usda.gov::3ff1d7a8-3ff5-4f21-b91d-86dc2a6e1038" providerId="AD"/>
      </p:ext>
    </p:extLst>
  </p:cmAuthor>
  <p:cmAuthor id="4" name="Rosenthal, Gregory J - APHIS" initials="RGJ-A" lastIdx="11" clrIdx="4">
    <p:extLst>
      <p:ext uri="{19B8F6BF-5375-455C-9EA6-DF929625EA0E}">
        <p15:presenceInfo xmlns:p15="http://schemas.microsoft.com/office/powerpoint/2012/main" userId="S::gregoryj.rosenthal@usda.gov::b89e8fda-f316-455c-a713-a8fb334bd229" providerId="AD"/>
      </p:ext>
    </p:extLst>
  </p:cmAuthor>
  <p:cmAuthor id="5" name="Cook, Catharine D - APHIS" initials="CCD-A" lastIdx="1" clrIdx="5">
    <p:extLst>
      <p:ext uri="{19B8F6BF-5375-455C-9EA6-DF929625EA0E}">
        <p15:presenceInfo xmlns:p15="http://schemas.microsoft.com/office/powerpoint/2012/main" userId="S::catharine.d.cook@usda.gov::cfb034c0-254c-49a0-8783-ef77dcbffd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EEEEE"/>
    <a:srgbClr val="71C6C5"/>
    <a:srgbClr val="75C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A658E-7D4B-4ABA-8196-C242911BF235}" v="63" dt="2023-11-01T15:10:43.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64" autoAdjust="0"/>
    <p:restoredTop sz="49589" autoAdjust="0"/>
  </p:normalViewPr>
  <p:slideViewPr>
    <p:cSldViewPr>
      <p:cViewPr varScale="1">
        <p:scale>
          <a:sx n="53" d="100"/>
          <a:sy n="53" d="100"/>
        </p:scale>
        <p:origin x="2370" y="6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p:scale>
          <a:sx n="64" d="100"/>
          <a:sy n="64" d="100"/>
        </p:scale>
        <p:origin x="2208"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wler, Glenn - MRP-APHIS" userId="3ff1d7a8-3ff5-4f21-b91d-86dc2a6e1038" providerId="ADAL" clId="{F5BA658E-7D4B-4ABA-8196-C242911BF235}"/>
    <pc:docChg chg="undo redo custSel addSld delSld modSld sldOrd">
      <pc:chgData name="Fowler, Glenn - MRP-APHIS" userId="3ff1d7a8-3ff5-4f21-b91d-86dc2a6e1038" providerId="ADAL" clId="{F5BA658E-7D4B-4ABA-8196-C242911BF235}" dt="2023-11-01T15:11:19.905" v="3140" actId="313"/>
      <pc:docMkLst>
        <pc:docMk/>
      </pc:docMkLst>
      <pc:sldChg chg="modSp mod modNotesTx">
        <pc:chgData name="Fowler, Glenn - MRP-APHIS" userId="3ff1d7a8-3ff5-4f21-b91d-86dc2a6e1038" providerId="ADAL" clId="{F5BA658E-7D4B-4ABA-8196-C242911BF235}" dt="2023-10-30T20:05:23.898" v="3135" actId="20577"/>
        <pc:sldMkLst>
          <pc:docMk/>
          <pc:sldMk cId="2590034002" sldId="293"/>
        </pc:sldMkLst>
        <pc:spChg chg="mod">
          <ac:chgData name="Fowler, Glenn - MRP-APHIS" userId="3ff1d7a8-3ff5-4f21-b91d-86dc2a6e1038" providerId="ADAL" clId="{F5BA658E-7D4B-4ABA-8196-C242911BF235}" dt="2023-10-27T21:22:58.966" v="2177" actId="1076"/>
          <ac:spMkLst>
            <pc:docMk/>
            <pc:sldMk cId="2590034002" sldId="293"/>
            <ac:spMk id="125" creationId="{00000000-0000-0000-0000-000000000000}"/>
          </ac:spMkLst>
        </pc:spChg>
        <pc:picChg chg="mod">
          <ac:chgData name="Fowler, Glenn - MRP-APHIS" userId="3ff1d7a8-3ff5-4f21-b91d-86dc2a6e1038" providerId="ADAL" clId="{F5BA658E-7D4B-4ABA-8196-C242911BF235}" dt="2023-10-27T21:23:22.668" v="2193" actId="1037"/>
          <ac:picMkLst>
            <pc:docMk/>
            <pc:sldMk cId="2590034002" sldId="293"/>
            <ac:picMk id="10" creationId="{B1C1819A-2F38-4870-BDB8-E911B319308C}"/>
          </ac:picMkLst>
        </pc:picChg>
      </pc:sldChg>
      <pc:sldChg chg="modSp mod">
        <pc:chgData name="Fowler, Glenn - MRP-APHIS" userId="3ff1d7a8-3ff5-4f21-b91d-86dc2a6e1038" providerId="ADAL" clId="{F5BA658E-7D4B-4ABA-8196-C242911BF235}" dt="2023-10-27T21:28:25.612" v="2215" actId="1076"/>
        <pc:sldMkLst>
          <pc:docMk/>
          <pc:sldMk cId="1988116663" sldId="483"/>
        </pc:sldMkLst>
        <pc:spChg chg="mod">
          <ac:chgData name="Fowler, Glenn - MRP-APHIS" userId="3ff1d7a8-3ff5-4f21-b91d-86dc2a6e1038" providerId="ADAL" clId="{F5BA658E-7D4B-4ABA-8196-C242911BF235}" dt="2023-10-27T21:28:25.612" v="2215" actId="1076"/>
          <ac:spMkLst>
            <pc:docMk/>
            <pc:sldMk cId="1988116663" sldId="483"/>
            <ac:spMk id="23554" creationId="{00000000-0000-0000-0000-000000000000}"/>
          </ac:spMkLst>
        </pc:spChg>
      </pc:sldChg>
      <pc:sldChg chg="modSp mod">
        <pc:chgData name="Fowler, Glenn - MRP-APHIS" userId="3ff1d7a8-3ff5-4f21-b91d-86dc2a6e1038" providerId="ADAL" clId="{F5BA658E-7D4B-4ABA-8196-C242911BF235}" dt="2023-10-27T21:27:32.660" v="2210" actId="1076"/>
        <pc:sldMkLst>
          <pc:docMk/>
          <pc:sldMk cId="2976321745" sldId="515"/>
        </pc:sldMkLst>
        <pc:spChg chg="mod">
          <ac:chgData name="Fowler, Glenn - MRP-APHIS" userId="3ff1d7a8-3ff5-4f21-b91d-86dc2a6e1038" providerId="ADAL" clId="{F5BA658E-7D4B-4ABA-8196-C242911BF235}" dt="2023-10-27T21:27:32.660" v="2210" actId="1076"/>
          <ac:spMkLst>
            <pc:docMk/>
            <pc:sldMk cId="2976321745" sldId="515"/>
            <ac:spMk id="125" creationId="{00000000-0000-0000-0000-000000000000}"/>
          </ac:spMkLst>
        </pc:spChg>
      </pc:sldChg>
      <pc:sldChg chg="addSp modSp mod modNotesTx">
        <pc:chgData name="Fowler, Glenn - MRP-APHIS" userId="3ff1d7a8-3ff5-4f21-b91d-86dc2a6e1038" providerId="ADAL" clId="{F5BA658E-7D4B-4ABA-8196-C242911BF235}" dt="2023-10-23T18:50:48.781" v="997" actId="20577"/>
        <pc:sldMkLst>
          <pc:docMk/>
          <pc:sldMk cId="1242108329" sldId="520"/>
        </pc:sldMkLst>
        <pc:spChg chg="add mod">
          <ac:chgData name="Fowler, Glenn - MRP-APHIS" userId="3ff1d7a8-3ff5-4f21-b91d-86dc2a6e1038" providerId="ADAL" clId="{F5BA658E-7D4B-4ABA-8196-C242911BF235}" dt="2023-10-23T16:45:31.684" v="845" actId="1035"/>
          <ac:spMkLst>
            <pc:docMk/>
            <pc:sldMk cId="1242108329" sldId="520"/>
            <ac:spMk id="5" creationId="{6E4C7BBA-9F80-250E-7ADC-139786DF8E6A}"/>
          </ac:spMkLst>
        </pc:spChg>
        <pc:spChg chg="mod">
          <ac:chgData name="Fowler, Glenn - MRP-APHIS" userId="3ff1d7a8-3ff5-4f21-b91d-86dc2a6e1038" providerId="ADAL" clId="{F5BA658E-7D4B-4ABA-8196-C242911BF235}" dt="2023-10-23T16:20:41.067" v="88" actId="1076"/>
          <ac:spMkLst>
            <pc:docMk/>
            <pc:sldMk cId="1242108329" sldId="520"/>
            <ac:spMk id="11" creationId="{B919A2D9-D14C-46C1-AE24-16BBEDC43BE4}"/>
          </ac:spMkLst>
        </pc:spChg>
        <pc:picChg chg="mod">
          <ac:chgData name="Fowler, Glenn - MRP-APHIS" userId="3ff1d7a8-3ff5-4f21-b91d-86dc2a6e1038" providerId="ADAL" clId="{F5BA658E-7D4B-4ABA-8196-C242911BF235}" dt="2023-10-23T16:20:36.005" v="87" actId="14100"/>
          <ac:picMkLst>
            <pc:docMk/>
            <pc:sldMk cId="1242108329" sldId="520"/>
            <ac:picMk id="3" creationId="{E98227CE-0644-4AF3-B28A-836B75197713}"/>
          </ac:picMkLst>
        </pc:picChg>
      </pc:sldChg>
      <pc:sldChg chg="addSp modSp mod modNotesTx">
        <pc:chgData name="Fowler, Glenn - MRP-APHIS" userId="3ff1d7a8-3ff5-4f21-b91d-86dc2a6e1038" providerId="ADAL" clId="{F5BA658E-7D4B-4ABA-8196-C242911BF235}" dt="2023-10-30T16:20:23.142" v="3130" actId="20577"/>
        <pc:sldMkLst>
          <pc:docMk/>
          <pc:sldMk cId="1302398465" sldId="521"/>
        </pc:sldMkLst>
        <pc:spChg chg="add mod">
          <ac:chgData name="Fowler, Glenn - MRP-APHIS" userId="3ff1d7a8-3ff5-4f21-b91d-86dc2a6e1038" providerId="ADAL" clId="{F5BA658E-7D4B-4ABA-8196-C242911BF235}" dt="2023-10-27T21:09:45.708" v="2088" actId="113"/>
          <ac:spMkLst>
            <pc:docMk/>
            <pc:sldMk cId="1302398465" sldId="521"/>
            <ac:spMk id="4" creationId="{1A148D02-6DDF-7749-4B55-68661357ED23}"/>
          </ac:spMkLst>
        </pc:spChg>
        <pc:picChg chg="mod">
          <ac:chgData name="Fowler, Glenn - MRP-APHIS" userId="3ff1d7a8-3ff5-4f21-b91d-86dc2a6e1038" providerId="ADAL" clId="{F5BA658E-7D4B-4ABA-8196-C242911BF235}" dt="2023-10-23T16:28:05.231" v="333" actId="1037"/>
          <ac:picMkLst>
            <pc:docMk/>
            <pc:sldMk cId="1302398465" sldId="521"/>
            <ac:picMk id="3" creationId="{BF09C8C4-1EF8-4122-B481-604331EF24F7}"/>
          </ac:picMkLst>
        </pc:picChg>
        <pc:picChg chg="mod">
          <ac:chgData name="Fowler, Glenn - MRP-APHIS" userId="3ff1d7a8-3ff5-4f21-b91d-86dc2a6e1038" providerId="ADAL" clId="{F5BA658E-7D4B-4ABA-8196-C242911BF235}" dt="2023-10-23T16:47:35.802" v="853" actId="1037"/>
          <ac:picMkLst>
            <pc:docMk/>
            <pc:sldMk cId="1302398465" sldId="521"/>
            <ac:picMk id="6" creationId="{8F9A0F00-EB35-4DE5-9EEF-C672D4DDFC8D}"/>
          </ac:picMkLst>
        </pc:picChg>
      </pc:sldChg>
      <pc:sldChg chg="addSp modSp mod modNotesTx">
        <pc:chgData name="Fowler, Glenn - MRP-APHIS" userId="3ff1d7a8-3ff5-4f21-b91d-86dc2a6e1038" providerId="ADAL" clId="{F5BA658E-7D4B-4ABA-8196-C242911BF235}" dt="2023-10-30T15:16:42.733" v="2862" actId="20577"/>
        <pc:sldMkLst>
          <pc:docMk/>
          <pc:sldMk cId="408739442" sldId="522"/>
        </pc:sldMkLst>
        <pc:spChg chg="add mod">
          <ac:chgData name="Fowler, Glenn - MRP-APHIS" userId="3ff1d7a8-3ff5-4f21-b91d-86dc2a6e1038" providerId="ADAL" clId="{F5BA658E-7D4B-4ABA-8196-C242911BF235}" dt="2023-10-30T15:11:22.586" v="2473" actId="113"/>
          <ac:spMkLst>
            <pc:docMk/>
            <pc:sldMk cId="408739442" sldId="522"/>
            <ac:spMk id="2" creationId="{092F3F2C-243C-A5D3-C4EE-9FBFBC77EE7C}"/>
          </ac:spMkLst>
        </pc:spChg>
        <pc:spChg chg="mod">
          <ac:chgData name="Fowler, Glenn - MRP-APHIS" userId="3ff1d7a8-3ff5-4f21-b91d-86dc2a6e1038" providerId="ADAL" clId="{F5BA658E-7D4B-4ABA-8196-C242911BF235}" dt="2023-10-23T16:42:41.171" v="830" actId="1035"/>
          <ac:spMkLst>
            <pc:docMk/>
            <pc:sldMk cId="408739442" sldId="522"/>
            <ac:spMk id="5" creationId="{AD158DE5-0E90-F9F4-357B-626EC240E697}"/>
          </ac:spMkLst>
        </pc:spChg>
        <pc:spChg chg="mod">
          <ac:chgData name="Fowler, Glenn - MRP-APHIS" userId="3ff1d7a8-3ff5-4f21-b91d-86dc2a6e1038" providerId="ADAL" clId="{F5BA658E-7D4B-4ABA-8196-C242911BF235}" dt="2023-10-27T21:20:54.401" v="2154" actId="20577"/>
          <ac:spMkLst>
            <pc:docMk/>
            <pc:sldMk cId="408739442" sldId="522"/>
            <ac:spMk id="9" creationId="{6721E176-91CC-4F1E-94C6-B22AD6D4779F}"/>
          </ac:spMkLst>
        </pc:spChg>
        <pc:picChg chg="mod">
          <ac:chgData name="Fowler, Glenn - MRP-APHIS" userId="3ff1d7a8-3ff5-4f21-b91d-86dc2a6e1038" providerId="ADAL" clId="{F5BA658E-7D4B-4ABA-8196-C242911BF235}" dt="2023-10-23T16:42:21.261" v="817" actId="14100"/>
          <ac:picMkLst>
            <pc:docMk/>
            <pc:sldMk cId="408739442" sldId="522"/>
            <ac:picMk id="4" creationId="{4A9CD7EE-00B1-EFA1-0B05-65D85E592AF7}"/>
          </ac:picMkLst>
        </pc:picChg>
      </pc:sldChg>
      <pc:sldChg chg="addSp modSp mod modNotesTx">
        <pc:chgData name="Fowler, Glenn - MRP-APHIS" userId="3ff1d7a8-3ff5-4f21-b91d-86dc2a6e1038" providerId="ADAL" clId="{F5BA658E-7D4B-4ABA-8196-C242911BF235}" dt="2023-10-30T15:32:11.198" v="3068" actId="1076"/>
        <pc:sldMkLst>
          <pc:docMk/>
          <pc:sldMk cId="3429093388" sldId="523"/>
        </pc:sldMkLst>
        <pc:spChg chg="add mod">
          <ac:chgData name="Fowler, Glenn - MRP-APHIS" userId="3ff1d7a8-3ff5-4f21-b91d-86dc2a6e1038" providerId="ADAL" clId="{F5BA658E-7D4B-4ABA-8196-C242911BF235}" dt="2023-10-27T21:12:15.434" v="2108" actId="1037"/>
          <ac:spMkLst>
            <pc:docMk/>
            <pc:sldMk cId="3429093388" sldId="523"/>
            <ac:spMk id="2" creationId="{D619BBF2-E15C-F210-E88A-AE1BB71663DE}"/>
          </ac:spMkLst>
        </pc:spChg>
        <pc:spChg chg="mod">
          <ac:chgData name="Fowler, Glenn - MRP-APHIS" userId="3ff1d7a8-3ff5-4f21-b91d-86dc2a6e1038" providerId="ADAL" clId="{F5BA658E-7D4B-4ABA-8196-C242911BF235}" dt="2023-10-30T15:32:11.198" v="3068" actId="1076"/>
          <ac:spMkLst>
            <pc:docMk/>
            <pc:sldMk cId="3429093388" sldId="523"/>
            <ac:spMk id="10" creationId="{B419EA54-FE07-90CB-19EA-2641B21B3C09}"/>
          </ac:spMkLst>
        </pc:spChg>
      </pc:sldChg>
      <pc:sldChg chg="del">
        <pc:chgData name="Fowler, Glenn - MRP-APHIS" userId="3ff1d7a8-3ff5-4f21-b91d-86dc2a6e1038" providerId="ADAL" clId="{F5BA658E-7D4B-4ABA-8196-C242911BF235}" dt="2023-10-20T19:07:46.325" v="4" actId="47"/>
        <pc:sldMkLst>
          <pc:docMk/>
          <pc:sldMk cId="1700686560" sldId="525"/>
        </pc:sldMkLst>
      </pc:sldChg>
      <pc:sldChg chg="modSp mod">
        <pc:chgData name="Fowler, Glenn - MRP-APHIS" userId="3ff1d7a8-3ff5-4f21-b91d-86dc2a6e1038" providerId="ADAL" clId="{F5BA658E-7D4B-4ABA-8196-C242911BF235}" dt="2023-10-27T21:28:48.393" v="2216" actId="255"/>
        <pc:sldMkLst>
          <pc:docMk/>
          <pc:sldMk cId="1241319175" sldId="526"/>
        </pc:sldMkLst>
        <pc:spChg chg="mod">
          <ac:chgData name="Fowler, Glenn - MRP-APHIS" userId="3ff1d7a8-3ff5-4f21-b91d-86dc2a6e1038" providerId="ADAL" clId="{F5BA658E-7D4B-4ABA-8196-C242911BF235}" dt="2023-10-27T21:27:50.987" v="2211" actId="1076"/>
          <ac:spMkLst>
            <pc:docMk/>
            <pc:sldMk cId="1241319175" sldId="526"/>
            <ac:spMk id="146" creationId="{00000000-0000-0000-0000-000000000000}"/>
          </ac:spMkLst>
        </pc:spChg>
        <pc:spChg chg="mod">
          <ac:chgData name="Fowler, Glenn - MRP-APHIS" userId="3ff1d7a8-3ff5-4f21-b91d-86dc2a6e1038" providerId="ADAL" clId="{F5BA658E-7D4B-4ABA-8196-C242911BF235}" dt="2023-10-27T21:28:48.393" v="2216" actId="255"/>
          <ac:spMkLst>
            <pc:docMk/>
            <pc:sldMk cId="1241319175" sldId="526"/>
            <ac:spMk id="147" creationId="{00000000-0000-0000-0000-000000000000}"/>
          </ac:spMkLst>
        </pc:spChg>
      </pc:sldChg>
      <pc:sldChg chg="modSp mod modNotesTx">
        <pc:chgData name="Fowler, Glenn - MRP-APHIS" userId="3ff1d7a8-3ff5-4f21-b91d-86dc2a6e1038" providerId="ADAL" clId="{F5BA658E-7D4B-4ABA-8196-C242911BF235}" dt="2023-10-30T15:09:05.370" v="2370" actId="20577"/>
        <pc:sldMkLst>
          <pc:docMk/>
          <pc:sldMk cId="617399855" sldId="528"/>
        </pc:sldMkLst>
        <pc:spChg chg="mod">
          <ac:chgData name="Fowler, Glenn - MRP-APHIS" userId="3ff1d7a8-3ff5-4f21-b91d-86dc2a6e1038" providerId="ADAL" clId="{F5BA658E-7D4B-4ABA-8196-C242911BF235}" dt="2023-10-27T21:22:16.170" v="2174" actId="20577"/>
          <ac:spMkLst>
            <pc:docMk/>
            <pc:sldMk cId="617399855" sldId="528"/>
            <ac:spMk id="125" creationId="{00000000-0000-0000-0000-000000000000}"/>
          </ac:spMkLst>
        </pc:spChg>
      </pc:sldChg>
      <pc:sldChg chg="addSp delSp modSp mod ord modNotesTx">
        <pc:chgData name="Fowler, Glenn - MRP-APHIS" userId="3ff1d7a8-3ff5-4f21-b91d-86dc2a6e1038" providerId="ADAL" clId="{F5BA658E-7D4B-4ABA-8196-C242911BF235}" dt="2023-11-01T15:11:19.905" v="3140" actId="313"/>
        <pc:sldMkLst>
          <pc:docMk/>
          <pc:sldMk cId="2780584912" sldId="529"/>
        </pc:sldMkLst>
        <pc:spChg chg="mod">
          <ac:chgData name="Fowler, Glenn - MRP-APHIS" userId="3ff1d7a8-3ff5-4f21-b91d-86dc2a6e1038" providerId="ADAL" clId="{F5BA658E-7D4B-4ABA-8196-C242911BF235}" dt="2023-10-27T21:52:39.288" v="2239" actId="14100"/>
          <ac:spMkLst>
            <pc:docMk/>
            <pc:sldMk cId="2780584912" sldId="529"/>
            <ac:spMk id="8" creationId="{6F44CA9A-BD25-D355-5BE5-5CECDF068AEC}"/>
          </ac:spMkLst>
        </pc:spChg>
        <pc:spChg chg="mod ord">
          <ac:chgData name="Fowler, Glenn - MRP-APHIS" userId="3ff1d7a8-3ff5-4f21-b91d-86dc2a6e1038" providerId="ADAL" clId="{F5BA658E-7D4B-4ABA-8196-C242911BF235}" dt="2023-10-27T21:26:33.448" v="2205" actId="1076"/>
          <ac:spMkLst>
            <pc:docMk/>
            <pc:sldMk cId="2780584912" sldId="529"/>
            <ac:spMk id="10" creationId="{997BF3EB-DC29-4504-F259-2228E43D53F4}"/>
          </ac:spMkLst>
        </pc:spChg>
        <pc:spChg chg="mod">
          <ac:chgData name="Fowler, Glenn - MRP-APHIS" userId="3ff1d7a8-3ff5-4f21-b91d-86dc2a6e1038" providerId="ADAL" clId="{F5BA658E-7D4B-4ABA-8196-C242911BF235}" dt="2023-10-27T21:26:33.448" v="2205" actId="1076"/>
          <ac:spMkLst>
            <pc:docMk/>
            <pc:sldMk cId="2780584912" sldId="529"/>
            <ac:spMk id="11" creationId="{E283BCF8-9FCB-5D09-A0AF-99D5178A7F38}"/>
          </ac:spMkLst>
        </pc:spChg>
        <pc:spChg chg="mod">
          <ac:chgData name="Fowler, Glenn - MRP-APHIS" userId="3ff1d7a8-3ff5-4f21-b91d-86dc2a6e1038" providerId="ADAL" clId="{F5BA658E-7D4B-4ABA-8196-C242911BF235}" dt="2023-10-20T19:16:45.150" v="66" actId="1036"/>
          <ac:spMkLst>
            <pc:docMk/>
            <pc:sldMk cId="2780584912" sldId="529"/>
            <ac:spMk id="15" creationId="{D910115E-8AE9-DA59-D6CD-15C927F7BB77}"/>
          </ac:spMkLst>
        </pc:spChg>
        <pc:spChg chg="mod">
          <ac:chgData name="Fowler, Glenn - MRP-APHIS" userId="3ff1d7a8-3ff5-4f21-b91d-86dc2a6e1038" providerId="ADAL" clId="{F5BA658E-7D4B-4ABA-8196-C242911BF235}" dt="2023-10-27T21:26:06.643" v="2204" actId="1076"/>
          <ac:spMkLst>
            <pc:docMk/>
            <pc:sldMk cId="2780584912" sldId="529"/>
            <ac:spMk id="125" creationId="{00000000-0000-0000-0000-000000000000}"/>
          </ac:spMkLst>
        </pc:spChg>
        <pc:picChg chg="del mod">
          <ac:chgData name="Fowler, Glenn - MRP-APHIS" userId="3ff1d7a8-3ff5-4f21-b91d-86dc2a6e1038" providerId="ADAL" clId="{F5BA658E-7D4B-4ABA-8196-C242911BF235}" dt="2023-10-23T20:52:15.998" v="1570" actId="478"/>
          <ac:picMkLst>
            <pc:docMk/>
            <pc:sldMk cId="2780584912" sldId="529"/>
            <ac:picMk id="4" creationId="{533B1601-0716-06B2-5A5B-76E332B85D3E}"/>
          </ac:picMkLst>
        </pc:picChg>
        <pc:picChg chg="add del">
          <ac:chgData name="Fowler, Glenn - MRP-APHIS" userId="3ff1d7a8-3ff5-4f21-b91d-86dc2a6e1038" providerId="ADAL" clId="{F5BA658E-7D4B-4ABA-8196-C242911BF235}" dt="2023-10-27T19:55:36.720" v="2020" actId="478"/>
          <ac:picMkLst>
            <pc:docMk/>
            <pc:sldMk cId="2780584912" sldId="529"/>
            <ac:picMk id="4" creationId="{6B33F8E5-4A41-C3E1-8C19-38D8DF8EA73C}"/>
          </ac:picMkLst>
        </pc:picChg>
        <pc:picChg chg="add del mod">
          <ac:chgData name="Fowler, Glenn - MRP-APHIS" userId="3ff1d7a8-3ff5-4f21-b91d-86dc2a6e1038" providerId="ADAL" clId="{F5BA658E-7D4B-4ABA-8196-C242911BF235}" dt="2023-10-23T20:57:44.716" v="1619" actId="478"/>
          <ac:picMkLst>
            <pc:docMk/>
            <pc:sldMk cId="2780584912" sldId="529"/>
            <ac:picMk id="5" creationId="{0C8CFE44-992D-551A-8254-BAA1EF32751C}"/>
          </ac:picMkLst>
        </pc:picChg>
        <pc:picChg chg="del">
          <ac:chgData name="Fowler, Glenn - MRP-APHIS" userId="3ff1d7a8-3ff5-4f21-b91d-86dc2a6e1038" providerId="ADAL" clId="{F5BA658E-7D4B-4ABA-8196-C242911BF235}" dt="2023-10-23T20:59:15.494" v="1624" actId="478"/>
          <ac:picMkLst>
            <pc:docMk/>
            <pc:sldMk cId="2780584912" sldId="529"/>
            <ac:picMk id="6" creationId="{D62E820F-649F-66F9-E8C1-392CB2D86C58}"/>
          </ac:picMkLst>
        </pc:picChg>
        <pc:picChg chg="add del mod">
          <ac:chgData name="Fowler, Glenn - MRP-APHIS" userId="3ff1d7a8-3ff5-4f21-b91d-86dc2a6e1038" providerId="ADAL" clId="{F5BA658E-7D4B-4ABA-8196-C242911BF235}" dt="2023-10-27T22:08:07.350" v="2273" actId="478"/>
          <ac:picMkLst>
            <pc:docMk/>
            <pc:sldMk cId="2780584912" sldId="529"/>
            <ac:picMk id="6" creationId="{DD86218C-D92A-FACF-08D8-E85ABB8BFF3F}"/>
          </ac:picMkLst>
        </pc:picChg>
        <pc:picChg chg="add mod">
          <ac:chgData name="Fowler, Glenn - MRP-APHIS" userId="3ff1d7a8-3ff5-4f21-b91d-86dc2a6e1038" providerId="ADAL" clId="{F5BA658E-7D4B-4ABA-8196-C242911BF235}" dt="2023-10-27T21:24:41.829" v="2200" actId="1035"/>
          <ac:picMkLst>
            <pc:docMk/>
            <pc:sldMk cId="2780584912" sldId="529"/>
            <ac:picMk id="9" creationId="{5BB74605-293A-67D9-8D6B-17CDB5E5EB97}"/>
          </ac:picMkLst>
        </pc:picChg>
        <pc:picChg chg="add del mod ord">
          <ac:chgData name="Fowler, Glenn - MRP-APHIS" userId="3ff1d7a8-3ff5-4f21-b91d-86dc2a6e1038" providerId="ADAL" clId="{F5BA658E-7D4B-4ABA-8196-C242911BF235}" dt="2023-10-27T22:09:29.739" v="2316" actId="478"/>
          <ac:picMkLst>
            <pc:docMk/>
            <pc:sldMk cId="2780584912" sldId="529"/>
            <ac:picMk id="12" creationId="{65DA99F8-047F-26F3-68FF-CCF5E195E987}"/>
          </ac:picMkLst>
        </pc:picChg>
        <pc:picChg chg="mod">
          <ac:chgData name="Fowler, Glenn - MRP-APHIS" userId="3ff1d7a8-3ff5-4f21-b91d-86dc2a6e1038" providerId="ADAL" clId="{F5BA658E-7D4B-4ABA-8196-C242911BF235}" dt="2023-10-27T21:24:41.829" v="2200" actId="1035"/>
          <ac:picMkLst>
            <pc:docMk/>
            <pc:sldMk cId="2780584912" sldId="529"/>
            <ac:picMk id="13" creationId="{A243E2BB-1BA7-0363-3763-0F6334CCD35A}"/>
          </ac:picMkLst>
        </pc:picChg>
        <pc:picChg chg="add mod">
          <ac:chgData name="Fowler, Glenn - MRP-APHIS" userId="3ff1d7a8-3ff5-4f21-b91d-86dc2a6e1038" providerId="ADAL" clId="{F5BA658E-7D4B-4ABA-8196-C242911BF235}" dt="2023-10-27T21:24:41.829" v="2200" actId="1035"/>
          <ac:picMkLst>
            <pc:docMk/>
            <pc:sldMk cId="2780584912" sldId="529"/>
            <ac:picMk id="14" creationId="{C9B35038-BB04-4CE6-7751-819798826C58}"/>
          </ac:picMkLst>
        </pc:picChg>
        <pc:picChg chg="add mod ord">
          <ac:chgData name="Fowler, Glenn - MRP-APHIS" userId="3ff1d7a8-3ff5-4f21-b91d-86dc2a6e1038" providerId="ADAL" clId="{F5BA658E-7D4B-4ABA-8196-C242911BF235}" dt="2023-10-27T22:12:11.531" v="2366" actId="1037"/>
          <ac:picMkLst>
            <pc:docMk/>
            <pc:sldMk cId="2780584912" sldId="529"/>
            <ac:picMk id="17" creationId="{319F4EB2-DB6D-E702-A102-1200614A6F38}"/>
          </ac:picMkLst>
        </pc:picChg>
      </pc:sldChg>
      <pc:sldChg chg="delSp modSp add mod modNotesTx">
        <pc:chgData name="Fowler, Glenn - MRP-APHIS" userId="3ff1d7a8-3ff5-4f21-b91d-86dc2a6e1038" providerId="ADAL" clId="{F5BA658E-7D4B-4ABA-8196-C242911BF235}" dt="2023-10-27T21:20:18.522" v="2150" actId="1076"/>
        <pc:sldMkLst>
          <pc:docMk/>
          <pc:sldMk cId="2977641784" sldId="530"/>
        </pc:sldMkLst>
        <pc:spChg chg="mod">
          <ac:chgData name="Fowler, Glenn - MRP-APHIS" userId="3ff1d7a8-3ff5-4f21-b91d-86dc2a6e1038" providerId="ADAL" clId="{F5BA658E-7D4B-4ABA-8196-C242911BF235}" dt="2023-10-24T15:02:33.978" v="1901" actId="20577"/>
          <ac:spMkLst>
            <pc:docMk/>
            <pc:sldMk cId="2977641784" sldId="530"/>
            <ac:spMk id="5" creationId="{6E4C7BBA-9F80-250E-7ADC-139786DF8E6A}"/>
          </ac:spMkLst>
        </pc:spChg>
        <pc:spChg chg="del">
          <ac:chgData name="Fowler, Glenn - MRP-APHIS" userId="3ff1d7a8-3ff5-4f21-b91d-86dc2a6e1038" providerId="ADAL" clId="{F5BA658E-7D4B-4ABA-8196-C242911BF235}" dt="2023-10-23T16:22:36.040" v="194" actId="478"/>
          <ac:spMkLst>
            <pc:docMk/>
            <pc:sldMk cId="2977641784" sldId="530"/>
            <ac:spMk id="11" creationId="{B919A2D9-D14C-46C1-AE24-16BBEDC43BE4}"/>
          </ac:spMkLst>
        </pc:spChg>
        <pc:spChg chg="mod">
          <ac:chgData name="Fowler, Glenn - MRP-APHIS" userId="3ff1d7a8-3ff5-4f21-b91d-86dc2a6e1038" providerId="ADAL" clId="{F5BA658E-7D4B-4ABA-8196-C242911BF235}" dt="2023-10-27T21:20:18.522" v="2150" actId="1076"/>
          <ac:spMkLst>
            <pc:docMk/>
            <pc:sldMk cId="2977641784" sldId="530"/>
            <ac:spMk id="111" creationId="{00000000-0000-0000-0000-000000000000}"/>
          </ac:spMkLst>
        </pc:spChg>
        <pc:picChg chg="del">
          <ac:chgData name="Fowler, Glenn - MRP-APHIS" userId="3ff1d7a8-3ff5-4f21-b91d-86dc2a6e1038" providerId="ADAL" clId="{F5BA658E-7D4B-4ABA-8196-C242911BF235}" dt="2023-10-23T16:22:32.348" v="193" actId="478"/>
          <ac:picMkLst>
            <pc:docMk/>
            <pc:sldMk cId="2977641784" sldId="530"/>
            <ac:picMk id="3" creationId="{E98227CE-0644-4AF3-B28A-836B751977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2298" tIns="46150" rIns="92298" bIns="4615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5138"/>
          </a:xfrm>
          <a:prstGeom prst="rect">
            <a:avLst/>
          </a:prstGeom>
        </p:spPr>
        <p:txBody>
          <a:bodyPr vert="horz" lIns="92298" tIns="46150" rIns="92298" bIns="46150" rtlCol="0"/>
          <a:lstStyle>
            <a:lvl1pPr algn="r">
              <a:defRPr sz="1200"/>
            </a:lvl1pPr>
          </a:lstStyle>
          <a:p>
            <a:fld id="{CA41DCC9-34AC-4987-BDF7-A44D33BBC021}" type="datetimeFigureOut">
              <a:rPr lang="en-US" smtClean="0"/>
              <a:t>11/1/2023</a:t>
            </a:fld>
            <a:endParaRPr lang="en-US" dirty="0"/>
          </a:p>
        </p:txBody>
      </p:sp>
      <p:sp>
        <p:nvSpPr>
          <p:cNvPr id="4" name="Footer Placeholder 3"/>
          <p:cNvSpPr>
            <a:spLocks noGrp="1"/>
          </p:cNvSpPr>
          <p:nvPr>
            <p:ph type="ftr" sz="quarter" idx="2"/>
          </p:nvPr>
        </p:nvSpPr>
        <p:spPr>
          <a:xfrm>
            <a:off x="0" y="8829676"/>
            <a:ext cx="3037840" cy="465138"/>
          </a:xfrm>
          <a:prstGeom prst="rect">
            <a:avLst/>
          </a:prstGeom>
        </p:spPr>
        <p:txBody>
          <a:bodyPr vert="horz" lIns="92298" tIns="46150" rIns="92298"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6"/>
            <a:ext cx="3037840" cy="465138"/>
          </a:xfrm>
          <a:prstGeom prst="rect">
            <a:avLst/>
          </a:prstGeom>
        </p:spPr>
        <p:txBody>
          <a:bodyPr vert="horz" lIns="92298" tIns="46150" rIns="92298" bIns="46150" rtlCol="0" anchor="b"/>
          <a:lstStyle>
            <a:lvl1pPr algn="r">
              <a:defRPr sz="1200"/>
            </a:lvl1pPr>
          </a:lstStyle>
          <a:p>
            <a:fld id="{4AC0F49D-FAC4-43E0-82CD-39DF01FC6546}" type="slidenum">
              <a:rPr lang="en-US" smtClean="0"/>
              <a:t>‹#›</a:t>
            </a:fld>
            <a:endParaRPr lang="en-US" dirty="0"/>
          </a:p>
        </p:txBody>
      </p:sp>
    </p:spTree>
    <p:extLst>
      <p:ext uri="{BB962C8B-B14F-4D97-AF65-F5344CB8AC3E}">
        <p14:creationId xmlns:p14="http://schemas.microsoft.com/office/powerpoint/2010/main" val="255072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2298" tIns="46150" rIns="92298" bIns="46150" rtlCol="0"/>
          <a:lstStyle>
            <a:lvl1pPr algn="l">
              <a:defRPr sz="1200"/>
            </a:lvl1pPr>
          </a:lstStyle>
          <a:p>
            <a:endParaRPr lang="en-US" dirty="0"/>
          </a:p>
        </p:txBody>
      </p:sp>
      <p:sp>
        <p:nvSpPr>
          <p:cNvPr id="3" name="Date Placeholder 2"/>
          <p:cNvSpPr>
            <a:spLocks noGrp="1"/>
          </p:cNvSpPr>
          <p:nvPr>
            <p:ph type="dt" idx="1"/>
          </p:nvPr>
        </p:nvSpPr>
        <p:spPr>
          <a:xfrm>
            <a:off x="3970938" y="1"/>
            <a:ext cx="3037840" cy="465138"/>
          </a:xfrm>
          <a:prstGeom prst="rect">
            <a:avLst/>
          </a:prstGeom>
        </p:spPr>
        <p:txBody>
          <a:bodyPr vert="horz" lIns="92298" tIns="46150" rIns="92298" bIns="46150" rtlCol="0"/>
          <a:lstStyle>
            <a:lvl1pPr algn="r">
              <a:defRPr sz="1200"/>
            </a:lvl1pPr>
          </a:lstStyle>
          <a:p>
            <a:fld id="{6FA7616F-691B-4E10-9C62-A9B888F0A886}" type="datetimeFigureOut">
              <a:rPr lang="en-US" smtClean="0"/>
              <a:pPr/>
              <a:t>11/1/2023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298" tIns="46150" rIns="92298" bIns="46150" rtlCol="0" anchor="ctr"/>
          <a:lstStyle/>
          <a:p>
            <a:endParaRPr lang="en-US"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2298" tIns="46150" rIns="92298" bIns="461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5138"/>
          </a:xfrm>
          <a:prstGeom prst="rect">
            <a:avLst/>
          </a:prstGeom>
        </p:spPr>
        <p:txBody>
          <a:bodyPr vert="horz" lIns="92298" tIns="46150" rIns="92298"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6"/>
            <a:ext cx="3037840" cy="465138"/>
          </a:xfrm>
          <a:prstGeom prst="rect">
            <a:avLst/>
          </a:prstGeom>
        </p:spPr>
        <p:txBody>
          <a:bodyPr vert="horz" lIns="92298" tIns="46150" rIns="92298" bIns="46150" rtlCol="0" anchor="b"/>
          <a:lstStyle>
            <a:lvl1pPr algn="r">
              <a:defRPr sz="1200"/>
            </a:lvl1pPr>
          </a:lstStyle>
          <a:p>
            <a:fld id="{6A69747C-EEAE-4399-B4CE-AA93C5D75BF7}" type="slidenum">
              <a:rPr lang="en-US" smtClean="0"/>
              <a:pPr/>
              <a:t>‹#›</a:t>
            </a:fld>
            <a:endParaRPr lang="en-US" dirty="0"/>
          </a:p>
        </p:txBody>
      </p:sp>
    </p:spTree>
    <p:extLst>
      <p:ext uri="{BB962C8B-B14F-4D97-AF65-F5344CB8AC3E}">
        <p14:creationId xmlns:p14="http://schemas.microsoft.com/office/powerpoint/2010/main" val="127816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0" lvl="0" indent="0">
              <a:spcBef>
                <a:spcPts val="0"/>
              </a:spcBef>
              <a:spcAft>
                <a:spcPts val="0"/>
              </a:spcAft>
              <a:buFont typeface="Arial" panose="020B0604020202020204" pitchFamily="34" charset="0"/>
              <a:buNone/>
            </a:pPr>
            <a:endParaRPr lang="en-US" dirty="0"/>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26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latin typeface="+mn-lt"/>
              </a:rPr>
              <a:t>PPQ has developed in-house climate change pest forecast capability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rPr>
              <a:t>We can do climate change pest forecasts for the contiguous US out to 2099 under two emission scenarios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latin typeface="+mn-lt"/>
              </a:rPr>
              <a:t>The USDA also funds and supervises research projects that help protect US agriculture and natural resources from plant pests and pathogens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latin typeface="+mn-lt"/>
              </a:rPr>
              <a:t>One of these projects at Sam Houston State University is developing global climate change forecast capabilities for plant pests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rPr>
              <a:t>The project is led by Dr. Chris Randle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latin typeface="+mn-lt"/>
              </a:rPr>
              <a:t>Here’s an example of a climate change forecasts they did for </a:t>
            </a:r>
            <a:r>
              <a:rPr lang="en-US" sz="1200" b="1" i="1" dirty="0">
                <a:solidFill>
                  <a:schemeClr val="tx1"/>
                </a:solidFill>
                <a:effectLst/>
                <a:latin typeface="+mn-lt"/>
              </a:rPr>
              <a:t>Spodoptera littoralis</a:t>
            </a:r>
            <a:r>
              <a:rPr lang="en-US" sz="1200" b="1" dirty="0">
                <a:solidFill>
                  <a:schemeClr val="tx1"/>
                </a:solidFill>
                <a:effectLst/>
                <a:latin typeface="+mn-lt"/>
              </a:rPr>
              <a:t> (</a:t>
            </a:r>
            <a:r>
              <a:rPr lang="en-US" b="1" i="0" dirty="0">
                <a:solidFill>
                  <a:srgbClr val="333333"/>
                </a:solidFill>
                <a:effectLst/>
                <a:latin typeface="Open Sans" panose="020B0606030504020204" pitchFamily="34" charset="0"/>
              </a:rPr>
              <a:t>cotton leafworm</a:t>
            </a:r>
            <a:r>
              <a:rPr lang="en-US" sz="1200" b="1" dirty="0">
                <a:solidFill>
                  <a:schemeClr val="tx1"/>
                </a:solidFill>
                <a:effectLst/>
                <a:latin typeface="+mn-lt"/>
              </a:rPr>
              <a:t>) which is quarantine significant for the NAPPO region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chemeClr val="tx1"/>
                </a:solidFill>
                <a:effectLst/>
                <a:latin typeface="+mn-lt"/>
              </a:rPr>
              <a:t>Spodoptera littoralis </a:t>
            </a:r>
            <a:r>
              <a:rPr lang="en-US" sz="1200" b="0" dirty="0">
                <a:solidFill>
                  <a:schemeClr val="tx1"/>
                </a:solidFill>
                <a:effectLst/>
                <a:latin typeface="+mn-lt"/>
              </a:rPr>
              <a:t>(cotton leafworm) is quarantine significant for NAPPO (CABI, 2023).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rPr>
              <a:t>It is a highly destructive pest and attacks a variety of economically important crops.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rPr>
              <a:t>In cotton, it damages leaves, shoots, and bolls.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effectLst/>
                <a:latin typeface="+mn-lt"/>
              </a:rPr>
              <a:t>In tomato, it bores into the fruit making them unsuitable for consumption.</a:t>
            </a:r>
            <a:endParaRPr lang="en-US" sz="1200" b="1"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latin typeface="+mn-lt"/>
              </a:rPr>
              <a:t>These types of maps could be useful for strategic planning for pest response and informing policy and operational planning</a:t>
            </a:r>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93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solidFill>
                <a:schemeClr val="tx1"/>
              </a:solidFill>
              <a:effectLst/>
              <a:latin typeface="Arial" panose="020B0604020202020204" pitchFamily="34" charset="0"/>
            </a:endParaRPr>
          </a:p>
          <a:p>
            <a:pPr marL="171450" indent="-171450">
              <a:buFont typeface="Arial" panose="020B0604020202020204" pitchFamily="34" charset="0"/>
              <a:buChar char="•"/>
            </a:pPr>
            <a:r>
              <a:rPr lang="en-US" b="1" dirty="0">
                <a:solidFill>
                  <a:schemeClr val="tx1"/>
                </a:solidFill>
              </a:rPr>
              <a:t>Climate change is a pressing issue that will affect plant health and change the impacts of invasive plant pests</a:t>
            </a:r>
          </a:p>
          <a:p>
            <a:pPr marL="171450" indent="-171450">
              <a:buFont typeface="Arial" panose="020B0604020202020204" pitchFamily="34" charset="0"/>
              <a:buChar char="•"/>
            </a:pPr>
            <a:r>
              <a:rPr lang="en-US" b="1" dirty="0">
                <a:solidFill>
                  <a:schemeClr val="tx1"/>
                </a:solidFill>
              </a:rPr>
              <a:t>PPQ is responding to the effects of climate change on plant health</a:t>
            </a:r>
          </a:p>
          <a:p>
            <a:pPr marL="171450" indent="-171450">
              <a:buFont typeface="Arial" panose="020B0604020202020204" pitchFamily="34" charset="0"/>
              <a:buChar char="•"/>
            </a:pPr>
            <a:r>
              <a:rPr lang="en-US" b="1" dirty="0">
                <a:solidFill>
                  <a:schemeClr val="tx1"/>
                </a:solidFill>
              </a:rPr>
              <a:t>International cooperation will be critical in addressing the effects of climate change on plant health</a:t>
            </a:r>
          </a:p>
          <a:p>
            <a:pPr marL="171450" lvl="0" indent="-171450">
              <a:spcBef>
                <a:spcPts val="0"/>
              </a:spcBef>
              <a:spcAft>
                <a:spcPts val="0"/>
              </a:spcAft>
              <a:buFont typeface="Arial" panose="020B0604020202020204" pitchFamily="34" charset="0"/>
              <a:buChar char="•"/>
            </a:pPr>
            <a:endParaRPr dirty="0">
              <a:solidFill>
                <a:schemeClr val="tx1"/>
              </a:solidFill>
            </a:endParaRPr>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14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0" lvl="0" indent="0">
              <a:spcBef>
                <a:spcPts val="0"/>
              </a:spcBef>
              <a:spcAft>
                <a:spcPts val="0"/>
              </a:spcAft>
              <a:buNone/>
            </a:pPr>
            <a:endParaRPr dirty="0"/>
          </a:p>
        </p:txBody>
      </p:sp>
      <p:sp>
        <p:nvSpPr>
          <p:cNvPr id="144" name="Google Shape;144;p8: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11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9747C-EEAE-4399-B4CE-AA93C5D75BF7}" type="slidenum">
              <a:rPr lang="en-US" smtClean="0"/>
              <a:pPr/>
              <a:t>13</a:t>
            </a:fld>
            <a:endParaRPr lang="en-US" dirty="0"/>
          </a:p>
        </p:txBody>
      </p:sp>
    </p:spTree>
    <p:extLst>
      <p:ext uri="{BB962C8B-B14F-4D97-AF65-F5344CB8AC3E}">
        <p14:creationId xmlns:p14="http://schemas.microsoft.com/office/powerpoint/2010/main" val="91597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To introduce the presentation, I wanted to mention some of the effects climate change could have on plant pests and will reference a 2021 report by the International Plant protection Convention (IPPC) on this topic.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Some of the possible impacts they listed: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Changes in geographical range</a:t>
            </a:r>
            <a:r>
              <a:rPr lang="en-US" sz="1800" dirty="0">
                <a:effectLst/>
                <a:latin typeface="Segoe UI" panose="020B0502040204020203" pitchFamily="34" charset="0"/>
              </a:rPr>
              <a:t>; </a:t>
            </a:r>
            <a:r>
              <a:rPr lang="en-US" sz="1800" b="1" dirty="0">
                <a:effectLst/>
                <a:latin typeface="Segoe UI" panose="020B0502040204020203" pitchFamily="34" charset="0"/>
              </a:rPr>
              <a:t>Kudzu is expected to move north with warming temperatures </a:t>
            </a:r>
            <a:r>
              <a:rPr lang="en-US" sz="1800" dirty="0">
                <a:effectLst/>
                <a:latin typeface="Segoe UI" panose="020B0502040204020203" pitchFamily="34" charset="0"/>
              </a:rPr>
              <a:t>(Hickman and Lerdau, 2013); Kudzu was introduced to the southeast to control erosion and smothers other plants, killing them. It is a problem in the southeast.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Changes in seasonal phenology</a:t>
            </a:r>
            <a:r>
              <a:rPr lang="en-US" sz="1800" dirty="0">
                <a:effectLst/>
                <a:latin typeface="Segoe UI" panose="020B0502040204020203" pitchFamily="34" charset="0"/>
              </a:rPr>
              <a:t> (e.g., earlier emergence or higher number of generations of insect pests); high populations could equal more damage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Increased pest introductions via human-mediated or natural spread</a:t>
            </a:r>
            <a:r>
              <a:rPr lang="en-US" sz="1800" dirty="0">
                <a:effectLst/>
                <a:latin typeface="Segoe UI" panose="020B0502040204020203" pitchFamily="34" charset="0"/>
              </a:rPr>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Increased temperatures and more trade can facilitate pest introduction into new areas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Winds and storms can transport pathogens  into new areas, e.g.  Wheat stem rust, and hurricanes moving fruit flies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800" dirty="0">
              <a:effectLst/>
              <a:latin typeface="Arial" panose="020B0604020202020204" pitchFamily="34" charset="0"/>
            </a:endParaRPr>
          </a:p>
          <a:p>
            <a:pPr marL="0" lvl="0" indent="0">
              <a:spcBef>
                <a:spcPts val="0"/>
              </a:spcBef>
              <a:spcAft>
                <a:spcPts val="0"/>
              </a:spcAft>
              <a:buNone/>
            </a:pPr>
            <a:endParaRPr dirty="0"/>
          </a:p>
        </p:txBody>
      </p:sp>
      <p:sp>
        <p:nvSpPr>
          <p:cNvPr id="108" name="Google Shape;108;p3: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88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Segoe UI" panose="020B0502040204020203" pitchFamily="34" charset="0"/>
              </a:rPr>
              <a:t>The report also made recommendations to address these impacts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t>Incorporate climate change into pest risk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t>Increased international plant pest surveillance and monitoring to detect changes in pest distribution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t>Increase information exchange between countries on pest occurrence, interceptions, and trade flows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a:t>Increase international cooperation on plant pest management, research, and capacity building under climate change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a:t>Examples of research include looking at climate change effects on biocontrol efficacy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a:t>Examples of increase capacity building include better land, water, and pest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0" dirty="0">
                <a:effectLst/>
                <a:latin typeface="Arial" panose="020B0604020202020204" pitchFamily="34" charset="0"/>
              </a:rPr>
              <a:t>USDA is involved in activities that address these recommendations.</a:t>
            </a:r>
            <a:endParaRPr lang="en-US" sz="36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endParaRPr lang="en-US" sz="1800" dirty="0">
              <a:effectLst/>
              <a:latin typeface="Arial" panose="020B0604020202020204" pitchFamily="34" charset="0"/>
            </a:endParaRPr>
          </a:p>
          <a:p>
            <a:pPr marL="0" lvl="0" indent="0">
              <a:spcBef>
                <a:spcPts val="0"/>
              </a:spcBef>
              <a:spcAft>
                <a:spcPts val="0"/>
              </a:spcAft>
              <a:buNone/>
            </a:pPr>
            <a:endParaRPr dirty="0"/>
          </a:p>
        </p:txBody>
      </p:sp>
      <p:sp>
        <p:nvSpPr>
          <p:cNvPr id="108" name="Google Shape;108;p3: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93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Calibri" panose="020F0502020204030204" pitchFamily="34" charset="0"/>
                <a:cs typeface="Calibri" panose="020F0502020204030204" pitchFamily="34" charset="0"/>
              </a:rPr>
              <a:t>Assessing and managing climate change impacts on plant health is a priority in the IPPC Strategic framework for 2020-2030</a:t>
            </a:r>
            <a:endParaRPr lang="en-US" sz="12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To address that priority the IPPC formed the Focus Group on Climate Change and Phytosanitary Issues in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Members were selected from each of these global regions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Dr. Karen Castro and I are the representatives from North America.  Mexico is considered part of Latin America and the Caribbean and is represented by </a:t>
            </a:r>
            <a:r>
              <a:rPr lang="fr-FR" sz="1800" b="0" i="0" dirty="0">
                <a:solidFill>
                  <a:srgbClr val="000000"/>
                </a:solidFill>
                <a:effectLst/>
                <a:latin typeface="Arial" panose="020B0604020202020204" pitchFamily="34" charset="0"/>
              </a:rPr>
              <a:t>Erika Mangili Andre with the </a:t>
            </a:r>
            <a:r>
              <a:rPr lang="en-US" b="0" i="0" dirty="0">
                <a:solidFill>
                  <a:srgbClr val="000000"/>
                </a:solidFill>
                <a:effectLst/>
                <a:latin typeface="Arial" panose="020B0604020202020204" pitchFamily="34" charset="0"/>
              </a:rPr>
              <a:t>Ministry of Rural Development and Family Farming in Brazil</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 Focus Group created an action plan on climate change impacts on plant health which has three objectives: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Raising awareness of climate change effects on plant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Enhancing evaluation and management of climate change risks to plant health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Increasing recognition of phytosanitary matters in international climate change discussions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 Focus workplan for 2022 to 2025 has been approved and we are in the implementation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Here are some updates since the last NAPPO annual meeting</a:t>
            </a:r>
          </a:p>
          <a:p>
            <a:pPr marL="171450" indent="-171450">
              <a:buFont typeface="Arial" panose="020B0604020202020204" pitchFamily="34" charset="0"/>
              <a:buChar char="•"/>
            </a:pPr>
            <a:r>
              <a:rPr lang="en-US" sz="1200" dirty="0"/>
              <a:t>Focus areas for 2022 to 2023: </a:t>
            </a:r>
          </a:p>
          <a:p>
            <a:pPr marL="228600" indent="-228600">
              <a:buFont typeface="+mj-lt"/>
              <a:buAutoNum type="arabicPeriod"/>
            </a:pPr>
            <a:r>
              <a:rPr lang="en-US" sz="1200" b="0" dirty="0"/>
              <a:t>Webinars to raise awareness about climate change, e.g., to NPPOs,</a:t>
            </a:r>
          </a:p>
          <a:p>
            <a:pPr marL="685800" lvl="1" indent="-228600">
              <a:buFont typeface="Arial" panose="020B0604020202020204" pitchFamily="34" charset="0"/>
              <a:buChar char="•"/>
            </a:pPr>
            <a:r>
              <a:rPr lang="en-US" sz="1200" b="0" dirty="0"/>
              <a:t>For example, I have given talks on plant health and climate change the International Plant Health Conference, two NAPPO annual meetings, and will be doing so again at this year’s NAPPO annual meeting.</a:t>
            </a:r>
          </a:p>
          <a:p>
            <a:pPr marL="228600" indent="-228600">
              <a:buFont typeface="+mj-lt"/>
              <a:buAutoNum type="arabicPeriod"/>
            </a:pPr>
            <a:r>
              <a:rPr lang="en-US" sz="1200" b="0" i="0" u="none" strike="noStrike" baseline="0" dirty="0">
                <a:solidFill>
                  <a:srgbClr val="000000"/>
                </a:solidFill>
                <a:latin typeface="Times New Roman" panose="02020603050405020304" pitchFamily="18" charset="0"/>
              </a:rPr>
              <a:t>Developing an IPPC report to assist NPPOs on assessing and managing climate change impacts on plant pests</a:t>
            </a:r>
          </a:p>
          <a:p>
            <a:pPr marL="628650" lvl="1" indent="-171450">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rPr>
              <a:t>This report discusses climate change impacts plant pests and provides practical advice on things like doing climate change pest  forecasts, adding climate change to pest risk assessments, pest surveillance, and communicating with stakeholders</a:t>
            </a:r>
            <a:endParaRPr lang="en-US" sz="1200" b="0" dirty="0"/>
          </a:p>
          <a:p>
            <a:pPr marL="228600" indent="-228600">
              <a:buFont typeface="+mj-lt"/>
              <a:buAutoNum type="arabicPeriod"/>
            </a:pPr>
            <a:r>
              <a:rPr lang="en-US" sz="1200" dirty="0"/>
              <a:t>Work to improve reporting about changes in pest distributions due to climate change</a:t>
            </a:r>
          </a:p>
          <a:p>
            <a:pPr marL="228600" indent="-228600">
              <a:buFont typeface="+mj-lt"/>
              <a:buAutoNum type="arabicPeriod"/>
            </a:pPr>
            <a:r>
              <a:rPr lang="en-US" sz="1200" b="0" dirty="0"/>
              <a:t>Develop an IPPC web page where the focus group materials can be found</a:t>
            </a:r>
          </a:p>
          <a:p>
            <a:pPr marL="228600" indent="-228600">
              <a:buFont typeface="+mj-lt"/>
              <a:buAutoNum type="arabicPeriod"/>
            </a:pPr>
            <a:r>
              <a:rPr lang="en-US" sz="1200" dirty="0"/>
              <a:t>Work on adding climate change into PRA processes</a:t>
            </a:r>
          </a:p>
          <a:p>
            <a:pPr marL="171450" indent="-171450">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rPr>
              <a:t>Future IPPC actions:</a:t>
            </a:r>
          </a:p>
          <a:p>
            <a:pPr marL="342900" marR="0" lvl="0" indent="-342900">
              <a:lnSpc>
                <a:spcPct val="107000"/>
              </a:lnSpc>
              <a:spcBef>
                <a:spcPts val="0"/>
              </a:spcBef>
              <a:spcAft>
                <a:spcPts val="0"/>
              </a:spcAft>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Convening a global webinar.  The group aims to deliver a global webinar to present the report on </a:t>
            </a:r>
            <a:r>
              <a:rPr lang="en-US" sz="1800" b="0" dirty="0">
                <a:effectLst/>
                <a:latin typeface="Calibri" panose="020F0502020204030204" pitchFamily="34" charset="0"/>
                <a:ea typeface="Calibri" panose="020F0502020204030204" pitchFamily="34" charset="0"/>
                <a:cs typeface="Calibri" panose="020F0502020204030204" pitchFamily="34" charset="0"/>
              </a:rPr>
              <a:t>assessing and managing climate change impacts on plant health to raise awareness and promote its use.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Develop tools that can help NPPOs to enhance the capacity of agricultural extension agents, farmers and other relevant stakeholders on the impacts of climate change on plant health.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Co-operate and collaborate with International Panel on Climate Change, the Convention on Biological Diversity and other global and regional organisations.  The focus group is open to advice and collaboration with other scientific groups.  The publication of this series of papers by the International Pest Risk Research Group is of particular value to the FG-CCPI.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dirty="0"/>
              <a:t>184 contracting parties grouped by seven FAO regions</a:t>
            </a:r>
          </a:p>
          <a:p>
            <a:pPr marL="171450" indent="-171450">
              <a:buFont typeface="Arial" panose="020B0604020202020204" pitchFamily="34" charset="0"/>
              <a:buChar char="•"/>
            </a:pPr>
            <a:r>
              <a:rPr lang="en-US" sz="1200" dirty="0"/>
              <a:t>IPPC governing body is the Commission of Phytosanitary Measures (CPM)</a:t>
            </a:r>
          </a:p>
          <a:p>
            <a:pPr marL="171450" indent="-171450">
              <a:buFont typeface="Arial" panose="020B0604020202020204" pitchFamily="34" charset="0"/>
              <a:buChar char="•"/>
            </a:pPr>
            <a:r>
              <a:rPr lang="en-US" sz="1200" dirty="0"/>
              <a:t>Strategic Planning Group “</a:t>
            </a:r>
            <a:r>
              <a:rPr lang="en-US" b="0" i="0" dirty="0">
                <a:solidFill>
                  <a:srgbClr val="1B1E24"/>
                </a:solidFill>
                <a:effectLst/>
                <a:latin typeface="Arial" panose="020B0604020202020204" pitchFamily="34" charset="0"/>
              </a:rPr>
              <a:t>undertakes specific activities on behalf of the CPM, relating to the planning and prioritization of the various elements of the work program including a focus on strategic issues”</a:t>
            </a:r>
          </a:p>
          <a:p>
            <a:pPr marL="171450" indent="-171450">
              <a:buFont typeface="Arial" panose="020B0604020202020204" pitchFamily="34" charset="0"/>
              <a:buChar char="•"/>
            </a:pPr>
            <a:r>
              <a:rPr lang="en-US" sz="3000" dirty="0">
                <a:latin typeface="Calibri" panose="020F0502020204030204" pitchFamily="34" charset="0"/>
                <a:cs typeface="Calibri" panose="020F0502020204030204" pitchFamily="34" charset="0"/>
              </a:rPr>
              <a:t>Addressing how climate change affects plant health and the plant trade</a:t>
            </a:r>
          </a:p>
          <a:p>
            <a:pPr marL="800100" lvl="1" indent="-342900">
              <a:buFont typeface="Wingdings" panose="05000000000000000000" pitchFamily="2" charset="2"/>
              <a:buChar char="ü"/>
            </a:pPr>
            <a:r>
              <a:rPr lang="en-US" sz="2325" dirty="0"/>
              <a:t>Climate change is one of the priorities of the IPPC Strategic Framework 2020 – 2030</a:t>
            </a:r>
          </a:p>
          <a:p>
            <a:pPr marL="171450" indent="-171450">
              <a:buFont typeface="Arial" panose="020B0604020202020204" pitchFamily="34" charset="0"/>
              <a:buChar char="•"/>
            </a:pPr>
            <a:r>
              <a:rPr lang="en-US" sz="3000" dirty="0"/>
              <a:t>Raising awareness of climate change effects on plant health; 2) enhancing evaluation and management of climate change risks to plant health; and 3) increasing recognition of phytosanitary matters in international climate change discussions</a:t>
            </a:r>
          </a:p>
          <a:p>
            <a:pPr marL="800100" lvl="1" indent="-342900">
              <a:buFont typeface="Wingdings" panose="05000000000000000000" pitchFamily="2" charset="2"/>
              <a:buChar char="ü"/>
            </a:pPr>
            <a:r>
              <a:rPr lang="en-US" sz="2325" dirty="0"/>
              <a:t>IPPC Focus Group on Climate Change and Phytosanitary Issues</a:t>
            </a:r>
          </a:p>
          <a:p>
            <a:pPr marL="171450" indent="-171450">
              <a:buFont typeface="Arial" panose="020B0604020202020204" pitchFamily="34" charset="0"/>
              <a:buChar char="•"/>
            </a:pPr>
            <a:r>
              <a:rPr lang="en-US" sz="3000" dirty="0"/>
              <a:t>Helping the IPPC develop policies to mitigate the effects of climate change on plant health </a:t>
            </a:r>
          </a:p>
          <a:p>
            <a:pPr lvl="1">
              <a:buFont typeface="Wingdings" panose="05000000000000000000" pitchFamily="2" charset="2"/>
              <a:buChar char="ü"/>
            </a:pPr>
            <a:r>
              <a:rPr lang="en-US" sz="2325" dirty="0"/>
              <a:t>IPPC Report on Plant Health</a:t>
            </a:r>
          </a:p>
          <a:p>
            <a:endParaRPr lang="en-US" sz="1200" b="0" i="0" u="none" strike="noStrike" baseline="0" dirty="0">
              <a:solidFill>
                <a:srgbClr val="000000"/>
              </a:solidFill>
              <a:latin typeface="Times New Roman" panose="02020603050405020304" pitchFamily="18" charset="0"/>
            </a:endParaRPr>
          </a:p>
          <a:p>
            <a:pPr algn="l"/>
            <a:endParaRPr lang="en-US" sz="1800" b="0" i="0" u="none" strike="noStrike" baseline="0" dirty="0">
              <a:solidFill>
                <a:srgbClr val="000000"/>
              </a:solidFill>
              <a:latin typeface="Times New Roman" panose="02020603050405020304" pitchFamily="18" charset="0"/>
            </a:endParaRPr>
          </a:p>
          <a:p>
            <a:endParaRPr lang="en-US" sz="1200" b="0" i="0" u="none" strike="noStrike" baseline="0" dirty="0">
              <a:solidFill>
                <a:srgbClr val="000000"/>
              </a:solidFill>
              <a:latin typeface="Times New Roman" panose="02020603050405020304" pitchFamily="18" charset="0"/>
            </a:endParaRPr>
          </a:p>
          <a:p>
            <a:pPr marL="171450" indent="-171450">
              <a:buFont typeface="Arial" panose="020B0604020202020204" pitchFamily="34" charset="0"/>
              <a:buChar char="•"/>
            </a:pPr>
            <a:endParaRPr lang="en-US" sz="1200" dirty="0"/>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58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To meet the workplan objectives, we’ve presented on climate change at international conferences. </a:t>
            </a:r>
          </a:p>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Here are some conferences we’ve presented at with new ones since the last NAPPO annual meeting in bold</a:t>
            </a:r>
          </a:p>
          <a:p>
            <a:pPr marL="285750" marR="0" lvl="0" indent="-285750">
              <a:lnSpc>
                <a:spcPct val="107000"/>
              </a:lnSpc>
              <a:spcBef>
                <a:spcPts val="0"/>
              </a:spcBef>
              <a:spcAft>
                <a:spcPts val="800"/>
              </a:spcAft>
              <a:buFont typeface="Wingdings" panose="05000000000000000000" pitchFamily="2" charset="2"/>
              <a:buChar char="ü"/>
              <a:tabLst>
                <a:tab pos="457200" algn="l"/>
              </a:tabLst>
            </a:pPr>
            <a:r>
              <a:rPr lang="en-US" sz="1800" b="1" i="0" u="none" strike="noStrike" kern="100" baseline="0" dirty="0">
                <a:solidFill>
                  <a:srgbClr val="000000"/>
                </a:solidFill>
                <a:effectLst/>
                <a:latin typeface="Calibri" panose="020F0502020204030204" pitchFamily="34" charset="0"/>
                <a:cs typeface="Times New Roman" panose="02020603050405020304" pitchFamily="18" charset="0"/>
              </a:rPr>
              <a:t>T</a:t>
            </a:r>
            <a:r>
              <a:rPr lang="en-US" sz="1200" b="1" i="0" u="none" strike="noStrike" baseline="0" dirty="0">
                <a:solidFill>
                  <a:srgbClr val="000000"/>
                </a:solidFill>
                <a:latin typeface="Calibri" panose="020F0502020204030204" pitchFamily="34" charset="0"/>
                <a:cs typeface="Calibri" panose="020F0502020204030204" pitchFamily="34" charset="0"/>
              </a:rPr>
              <a:t>hree NAPPO annual meetings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1" i="0" u="none" strike="noStrike" baseline="0" dirty="0">
                <a:solidFill>
                  <a:srgbClr val="000000"/>
                </a:solidFill>
                <a:latin typeface="Calibri" panose="020F0502020204030204" pitchFamily="34" charset="0"/>
                <a:cs typeface="Calibri" panose="020F0502020204030204" pitchFamily="34" charset="0"/>
              </a:rPr>
              <a:t>International Plant Health Conference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1" i="0" dirty="0">
                <a:solidFill>
                  <a:srgbClr val="000000"/>
                </a:solidFill>
                <a:effectLst/>
                <a:latin typeface="WordVisi_MSFontService"/>
              </a:rPr>
              <a:t>83rd Meeting of the EPPO Panel on Global Phytosanitary Affairs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b="0" i="0" dirty="0">
                <a:solidFill>
                  <a:srgbClr val="000000"/>
                </a:solidFill>
                <a:effectLst/>
                <a:latin typeface="WordVisi_MSFontService"/>
              </a:rPr>
              <a:t>Joint meetings of the 16th Caribbean Plant Health Directors Forum and 2023 The International Plant Protection Convention –  </a:t>
            </a:r>
            <a:r>
              <a:rPr lang="en-GB" b="1" i="0" dirty="0">
                <a:solidFill>
                  <a:srgbClr val="000000"/>
                </a:solidFill>
                <a:effectLst/>
                <a:latin typeface="WordVisi_MSFontService"/>
              </a:rPr>
              <a:t>2023 IPPC Regional Workshop for the Caribbean Region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b="1" i="0" u="none" strike="noStrike" baseline="0" dirty="0">
                <a:solidFill>
                  <a:srgbClr val="000000"/>
                </a:solidFill>
                <a:effectLst/>
                <a:latin typeface="WordVisi_MSFontService"/>
              </a:rPr>
              <a:t>The items in bold are updates since the last meeting.</a:t>
            </a:r>
            <a:endParaRPr lang="en-US" sz="1200" b="1" i="0" u="none" strike="noStrike" baseline="0" dirty="0">
              <a:solidFill>
                <a:srgbClr val="000000"/>
              </a:solidFill>
              <a:latin typeface="Times New Roman" panose="02020603050405020304" pitchFamily="18" charset="0"/>
            </a:endParaRPr>
          </a:p>
          <a:p>
            <a:pPr algn="l"/>
            <a:endParaRPr lang="en-US" sz="1800" b="0" i="0" u="none" strike="noStrike" baseline="0" dirty="0">
              <a:solidFill>
                <a:srgbClr val="000000"/>
              </a:solidFill>
              <a:latin typeface="Times New Roman" panose="02020603050405020304" pitchFamily="18" charset="0"/>
            </a:endParaRPr>
          </a:p>
          <a:p>
            <a:endParaRPr lang="en-US" sz="1200" b="0" i="0" u="none" strike="noStrike" baseline="0" dirty="0">
              <a:solidFill>
                <a:srgbClr val="000000"/>
              </a:solidFill>
              <a:latin typeface="Times New Roman" panose="02020603050405020304" pitchFamily="18" charset="0"/>
            </a:endParaRPr>
          </a:p>
          <a:p>
            <a:pPr marL="171450" indent="-171450">
              <a:buFont typeface="Arial" panose="020B0604020202020204" pitchFamily="34" charset="0"/>
              <a:buChar char="•"/>
            </a:pPr>
            <a:endParaRPr lang="en-US" sz="1200" dirty="0"/>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96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There’s also an IPPC web page with Focus Group materials and climate change information sources </a:t>
            </a:r>
          </a:p>
          <a:p>
            <a:pPr marL="742950" marR="0" lvl="1" indent="-285750">
              <a:lnSpc>
                <a:spcPct val="107000"/>
              </a:lnSpc>
              <a:spcBef>
                <a:spcPts val="0"/>
              </a:spcBef>
              <a:spcAft>
                <a:spcPts val="800"/>
              </a:spcAft>
              <a:buFont typeface="Arial" panose="020B0604020202020204" pitchFamily="34" charset="0"/>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For example, the web page has the Focus Group meeting reports. Our meetings typically occur every month.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200" dirty="0"/>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80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171450" indent="-171450">
              <a:buFont typeface="Arial" panose="020B0604020202020204" pitchFamily="34" charset="0"/>
              <a:buChar char="•"/>
            </a:pPr>
            <a:r>
              <a:rPr lang="en-US" sz="1200" b="1" i="0" u="none" strike="noStrike" baseline="0" dirty="0">
                <a:solidFill>
                  <a:srgbClr val="000000"/>
                </a:solidFill>
                <a:latin typeface="Times New Roman" panose="02020603050405020304" pitchFamily="18" charset="0"/>
              </a:rPr>
              <a:t>We’ve also made progress on the IPPC report to assist NPPOs on assessing and managing climate change impacts on plant pests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This report provides practical advice on things like doing climate change pest forecasts, adding climate change to pest risk assessments, pest reporting, pest surveillance, communicating with stakeholders, and case studies on climate change and plant health</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IPPC posted the report for comment by NPPOs and RPPOs and we are updating the report based on the responses.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200" b="1" i="0" u="none" strike="noStrike" baseline="0" dirty="0">
              <a:solidFill>
                <a:srgbClr val="000000"/>
              </a:solidFill>
              <a:latin typeface="Times New Roman" panose="02020603050405020304" pitchFamily="18" charset="0"/>
            </a:endParaRPr>
          </a:p>
          <a:p>
            <a:pPr marL="171450" indent="-171450">
              <a:buFont typeface="Arial" panose="020B0604020202020204" pitchFamily="34" charset="0"/>
              <a:buChar char="•"/>
            </a:pPr>
            <a:endParaRPr lang="en-US" sz="1200" dirty="0"/>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18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b="1" i="0" dirty="0">
                <a:solidFill>
                  <a:srgbClr val="000000"/>
                </a:solidFill>
                <a:effectLst/>
                <a:latin typeface="Calibri" panose="020F0502020204030204" pitchFamily="34" charset="0"/>
              </a:rPr>
              <a:t>1)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We’re planning to hold a global webinar to present the report on assessing and managing climate change impacts on plant pests to raise awareness and promote its use. </a:t>
            </a:r>
            <a:endParaRPr lang="en-US" sz="1800" b="1" i="0" dirty="0">
              <a:solidFill>
                <a:srgbClr val="000000"/>
              </a:solidFill>
              <a:effectLst/>
              <a:latin typeface="Calibri" panose="020F0502020204030204" pitchFamily="34" charset="0"/>
            </a:endParaRPr>
          </a:p>
          <a:p>
            <a:pPr lvl="1"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Here’s an example of a similar webinar for fall army worm on the IPPC website.</a:t>
            </a:r>
          </a:p>
          <a:p>
            <a:pPr lvl="1" algn="l" rtl="0" fontAlgn="base">
              <a:buFont typeface="Arial" panose="020B0604020202020204" pitchFamily="34" charset="0"/>
              <a:buChar char="•"/>
            </a:pPr>
            <a:r>
              <a:rPr lang="en-US" sz="1800" b="1" i="0" dirty="0">
                <a:solidFill>
                  <a:srgbClr val="000000"/>
                </a:solidFill>
                <a:effectLst/>
                <a:latin typeface="Calibri" panose="020F0502020204030204" pitchFamily="34" charset="0"/>
              </a:rPr>
              <a:t>Each Focus Group member could cover different aspects of the report.</a:t>
            </a:r>
          </a:p>
          <a:p>
            <a:pPr algn="l" rtl="0" fontAlgn="base">
              <a:buFont typeface="Arial" panose="020B0604020202020204" pitchFamily="34" charset="0"/>
              <a:buNone/>
            </a:pPr>
            <a:r>
              <a:rPr lang="en-US" sz="1800" b="1" i="0" dirty="0">
                <a:solidFill>
                  <a:srgbClr val="000000"/>
                </a:solidFill>
                <a:effectLst/>
                <a:latin typeface="Calibri" panose="020F0502020204030204" pitchFamily="34" charset="0"/>
              </a:rPr>
              <a:t>2) Collaborate with the Intergovernmental Panel on Climate Change and other global and regional organizations like the </a:t>
            </a:r>
            <a:r>
              <a:rPr lang="en-US" sz="2800" b="1" dirty="0"/>
              <a:t>Centre for Agriculture and Bioscience International (CABI) and the </a:t>
            </a:r>
            <a:r>
              <a:rPr lang="en-US" sz="1800" b="1" i="0" dirty="0">
                <a:solidFill>
                  <a:srgbClr val="000000"/>
                </a:solidFill>
                <a:effectLst/>
                <a:latin typeface="Calibri" panose="020F0502020204030204" pitchFamily="34" charset="0"/>
              </a:rPr>
              <a:t>International Pest Risk Research Group.</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baseline="0" dirty="0">
              <a:solidFill>
                <a:schemeClr val="tx1"/>
              </a:solidFill>
              <a:latin typeface="+mn-lt"/>
            </a:endParaRPr>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75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675" y="4421187"/>
            <a:ext cx="5613400" cy="4189412"/>
          </a:xfrm>
          <a:prstGeom prst="rect">
            <a:avLst/>
          </a:prstGeom>
        </p:spPr>
        <p:txBody>
          <a:bodyPr spcFirstLastPara="1" wrap="square" lIns="93275" tIns="46625" rIns="93275" bIns="466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mn-lt"/>
              </a:rPr>
              <a:t>APHIS produced the APHIS Climate Change Adaptation Plan with input from PPQ that may be of interest to NAPPO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effectLst/>
                <a:latin typeface="+mn-lt"/>
              </a:rPr>
              <a:t>The plan identifies APHIS vulnerabilities due to climate change and proposes ways to address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baseline="0" dirty="0">
                <a:solidFill>
                  <a:schemeClr val="tx1"/>
                </a:solidFill>
                <a:latin typeface="+mn-lt"/>
              </a:rPr>
              <a:t>For example, one vulnerability is decreased Agricultural Productivity due to invasive plant pests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baseline="0" dirty="0">
                <a:solidFill>
                  <a:schemeClr val="tx1"/>
                </a:solidFill>
                <a:latin typeface="+mn-lt"/>
              </a:rPr>
              <a:t>One way to address that vulnerability is to develop </a:t>
            </a:r>
            <a:r>
              <a:rPr lang="en-US" b="1" dirty="0"/>
              <a:t>climate suitability maps that predict the changing suitability of an area for pest or disease occurrence to better inform pest surveys</a:t>
            </a:r>
            <a:endParaRPr lang="en-US" sz="1200" b="1" i="0" u="none" strike="noStrike" baseline="0" dirty="0">
              <a:solidFill>
                <a:schemeClr val="tx1"/>
              </a:solidFill>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Shocks Due to Extreme Climate Events, example response: Enhance capacity to meet the challenges related to food distribution and aid.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The USDA also plans to partner with the USDA Climate Hubs to increase employee climate literacy.</a:t>
            </a:r>
            <a:endParaRPr lang="en-US" sz="1200" b="0" i="0" u="none" strike="noStrike" baseline="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plan is a living document and is updated annually  with the status of actions that have been implemented to address APHIS vulnerabilities.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solidFill>
                  <a:srgbClr val="444444"/>
                </a:solidFill>
                <a:effectLst/>
                <a:latin typeface="Calibri" panose="020F0502020204030204" pitchFamily="34" charset="0"/>
                <a:ea typeface="Calibri" panose="020F0502020204030204" pitchFamily="34" charset="0"/>
              </a:rPr>
              <a:t>For example, I’m responsible for providing updates on PPQ’s collaboration with the International Plant Protection Convention on climate change-related initiatives, which involves reporting on the work of the Focus Group.</a:t>
            </a:r>
            <a:endParaRPr lang="en-US" sz="1200" b="1" i="0" u="none" strike="noStrike" baseline="0" dirty="0">
              <a:solidFill>
                <a:schemeClr val="tx1"/>
              </a:solidFill>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baseline="0" dirty="0">
                <a:solidFill>
                  <a:schemeClr val="tx1"/>
                </a:solidFill>
                <a:effectLst/>
                <a:latin typeface="+mn-lt"/>
              </a:rPr>
              <a:t>You can google APHIS climate change adaptation plan to find the document.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effectLst/>
                <a:latin typeface="+mn-lt"/>
              </a:rPr>
              <a:t>Available at: https://www.aphis.usda.gov/mrpbs/publications/new-employee-onboarding/climate-change-adaptation-plan.pdf</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baseline="0" dirty="0">
              <a:solidFill>
                <a:schemeClr val="tx1"/>
              </a:solidFill>
              <a:latin typeface="+mn-lt"/>
            </a:endParaRPr>
          </a:p>
        </p:txBody>
      </p:sp>
      <p:sp>
        <p:nvSpPr>
          <p:cNvPr id="122" name="Google Shape;122;p5:notes"/>
          <p:cNvSpPr>
            <a:spLocks noGrp="1" noRot="1" noChangeAspect="1"/>
          </p:cNvSpPr>
          <p:nvPr>
            <p:ph type="sldImg" idx="2"/>
          </p:nvPr>
        </p:nvSpPr>
        <p:spPr>
          <a:xfrm>
            <a:off x="406400"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73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8215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16362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355331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dirty="0"/>
          </a:p>
        </p:txBody>
      </p:sp>
      <p:sp>
        <p:nvSpPr>
          <p:cNvPr id="23" name="Google Shape;23;p3"/>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24" name="Google Shape;24;p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25" name="Google Shape;25;p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26" name="Google Shape;26;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900" b="0" i="0" u="none" strike="noStrike" cap="none">
                <a:solidFill>
                  <a:srgbClr val="898989"/>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0906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
        <p:nvSpPr>
          <p:cNvPr id="8" name="Content Placeholder 7"/>
          <p:cNvSpPr>
            <a:spLocks noGrp="1"/>
          </p:cNvSpPr>
          <p:nvPr>
            <p:ph sz="quarter" idx="13"/>
          </p:nvPr>
        </p:nvSpPr>
        <p:spPr>
          <a:xfrm>
            <a:off x="8737600" y="6553200"/>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10668000" y="6553200"/>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59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17430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357032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99156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1301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43007" y="6351096"/>
            <a:ext cx="2844800" cy="365125"/>
          </a:xfrm>
          <a:prstGeom prst="rect">
            <a:avLst/>
          </a:prstGeom>
        </p:spPr>
        <p:txBody>
          <a:bodyPr/>
          <a:lstStyle/>
          <a:p>
            <a:fld id="{C637C728-5218-8E41-BD52-95328715D22E}" type="slidenum">
              <a:rPr lang="en-US" smtClean="0"/>
              <a:t>‹#›</a:t>
            </a:fld>
            <a:endParaRPr lang="en-US" dirty="0"/>
          </a:p>
        </p:txBody>
      </p:sp>
      <p:sp>
        <p:nvSpPr>
          <p:cNvPr id="6" name="Content Placeholder 5"/>
          <p:cNvSpPr>
            <a:spLocks noGrp="1"/>
          </p:cNvSpPr>
          <p:nvPr>
            <p:ph sz="quarter" idx="13"/>
          </p:nvPr>
        </p:nvSpPr>
        <p:spPr>
          <a:xfrm>
            <a:off x="10464800" y="6716713"/>
            <a:ext cx="121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1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145518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AE99E2-D640-CE46-903C-AF6E7F57988D}" type="datetimeFigureOut">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637C728-5218-8E41-BD52-95328715D22E}" type="slidenum">
              <a:rPr lang="en-US" smtClean="0"/>
              <a:t>‹#›</a:t>
            </a:fld>
            <a:endParaRPr lang="en-US" dirty="0"/>
          </a:p>
        </p:txBody>
      </p:sp>
    </p:spTree>
    <p:extLst>
      <p:ext uri="{BB962C8B-B14F-4D97-AF65-F5344CB8AC3E}">
        <p14:creationId xmlns:p14="http://schemas.microsoft.com/office/powerpoint/2010/main" val="285821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E99E2-D640-CE46-903C-AF6E7F57988D}" type="datetimeFigureOut">
              <a:rPr lang="en-US" smtClean="0"/>
              <a:t>11/1/2023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8" name="Straight Connector 7"/>
          <p:cNvCxnSpPr/>
          <p:nvPr/>
        </p:nvCxnSpPr>
        <p:spPr>
          <a:xfrm>
            <a:off x="0" y="706993"/>
            <a:ext cx="12192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728D25D0-4F14-64B4-31F4-DC2A4FE141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96600" y="5684520"/>
            <a:ext cx="1135807" cy="1097280"/>
          </a:xfrm>
          <a:prstGeom prst="rect">
            <a:avLst/>
          </a:prstGeom>
        </p:spPr>
      </p:pic>
    </p:spTree>
    <p:extLst>
      <p:ext uri="{BB962C8B-B14F-4D97-AF65-F5344CB8AC3E}">
        <p14:creationId xmlns:p14="http://schemas.microsoft.com/office/powerpoint/2010/main" val="38123368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www.eea.europa.eu/soer-2015/europe/mitigating-climate-change" TargetMode="External"/><Relationship Id="rId4" Type="http://schemas.openxmlformats.org/officeDocument/2006/relationships/hyperlink" Target="http://www.eea.europa.eu/soer-2015/europe/mitigating-climate-chang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d/3.0/" TargetMode="External"/><Relationship Id="rId4" Type="http://schemas.openxmlformats.org/officeDocument/2006/relationships/hyperlink" Target="https://satisfyingretirement.blogspot.com/2019/05/retirement-is-not-always-easy.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3.0/" TargetMode="External"/><Relationship Id="rId4" Type="http://schemas.openxmlformats.org/officeDocument/2006/relationships/hyperlink" Target="https://freepngimg.com/png/19307-thank-you-free-png-imag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hyperlink" Target="mailto:@glenn.fowler@usda.gov"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hyperlink" Target="https://creativecommons.org/licenses/by-nc-sa/3.0/" TargetMode="External"/><Relationship Id="rId5" Type="http://schemas.openxmlformats.org/officeDocument/2006/relationships/hyperlink" Target="http://www.htxt.co.za/2014/11/12/africas-largest-solar-farm-comes-online-in-kimberley/"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title"/>
          </p:nvPr>
        </p:nvSpPr>
        <p:spPr>
          <a:xfrm>
            <a:off x="3063240" y="847362"/>
            <a:ext cx="5486400" cy="576804"/>
          </a:xfrm>
          <a:prstGeom prst="rect">
            <a:avLst/>
          </a:prstGeom>
          <a:noFill/>
          <a:ln w="9525" cap="flat" cmpd="sng">
            <a:noFill/>
            <a:prstDash val="solid"/>
            <a:miter lim="524288"/>
            <a:headEnd type="none" w="sm" len="sm"/>
            <a:tailEnd type="none" w="sm" len="sm"/>
          </a:ln>
        </p:spPr>
        <p:txBody>
          <a:bodyPr spcFirstLastPara="1" wrap="square" lIns="68569" tIns="34275" rIns="68569" bIns="34275" anchor="ctr" anchorCtr="0">
            <a:noAutofit/>
          </a:bodyPr>
          <a:lstStyle/>
          <a:p>
            <a:r>
              <a:rPr lang="en-US" sz="2800" b="1" dirty="0">
                <a:solidFill>
                  <a:schemeClr val="accent1">
                    <a:lumMod val="75000"/>
                  </a:schemeClr>
                </a:solidFill>
              </a:rPr>
              <a:t>Plant Health and Climate Change</a:t>
            </a:r>
          </a:p>
        </p:txBody>
      </p:sp>
      <p:sp>
        <p:nvSpPr>
          <p:cNvPr id="7" name="Rectangle 6">
            <a:extLst>
              <a:ext uri="{FF2B5EF4-FFF2-40B4-BE49-F238E27FC236}">
                <a16:creationId xmlns:a16="http://schemas.microsoft.com/office/drawing/2014/main" id="{D5F7DFBF-E2F5-438F-89F6-BDE8515EDBA6}"/>
              </a:ext>
            </a:extLst>
          </p:cNvPr>
          <p:cNvSpPr/>
          <p:nvPr/>
        </p:nvSpPr>
        <p:spPr>
          <a:xfrm>
            <a:off x="2286000" y="6073914"/>
            <a:ext cx="6934200" cy="707886"/>
          </a:xfrm>
          <a:prstGeom prst="rect">
            <a:avLst/>
          </a:prstGeom>
        </p:spPr>
        <p:txBody>
          <a:bodyPr wrap="square">
            <a:spAutoFit/>
          </a:bodyPr>
          <a:lstStyle/>
          <a:p>
            <a:pPr algn="ctr"/>
            <a:r>
              <a:rPr lang="en-US" sz="2000" dirty="0">
                <a:latin typeface="Calibri" panose="020F0502020204030204" pitchFamily="34" charset="0"/>
                <a:cs typeface="Calibri" panose="020F0502020204030204" pitchFamily="34" charset="0"/>
              </a:rPr>
              <a:t>Glenn Fowler (USDA-APHIS-PPQ)</a:t>
            </a:r>
          </a:p>
          <a:p>
            <a:pPr algn="ctr"/>
            <a:r>
              <a:rPr lang="en-US" sz="2000" dirty="0">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567B446B-3721-4ACF-B7C8-C06B7B46C1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05000" y="1554480"/>
            <a:ext cx="7802880" cy="4389120"/>
          </a:xfrm>
          <a:prstGeom prst="rect">
            <a:avLst/>
          </a:prstGeom>
        </p:spPr>
      </p:pic>
      <p:sp>
        <p:nvSpPr>
          <p:cNvPr id="9" name="TextBox 8">
            <a:extLst>
              <a:ext uri="{FF2B5EF4-FFF2-40B4-BE49-F238E27FC236}">
                <a16:creationId xmlns:a16="http://schemas.microsoft.com/office/drawing/2014/main" id="{27B1B3F7-84EB-4D7F-8B69-068F6D9884B0}"/>
              </a:ext>
            </a:extLst>
          </p:cNvPr>
          <p:cNvSpPr txBox="1"/>
          <p:nvPr/>
        </p:nvSpPr>
        <p:spPr>
          <a:xfrm>
            <a:off x="1905000" y="5758934"/>
            <a:ext cx="2934759" cy="184666"/>
          </a:xfrm>
          <a:prstGeom prst="rect">
            <a:avLst/>
          </a:prstGeom>
          <a:noFill/>
        </p:spPr>
        <p:txBody>
          <a:bodyPr wrap="square" rtlCol="0">
            <a:spAutoFit/>
          </a:bodyPr>
          <a:lstStyle/>
          <a:p>
            <a:r>
              <a:rPr lang="en-US" sz="600" dirty="0">
                <a:solidFill>
                  <a:schemeClr val="bg1"/>
                </a:solidFill>
                <a:hlinkClick r:id="rId5" tooltip="https://www.eea.europa.eu/soer-2015/europe/mitigating-climate-change">
                  <a:extLst>
                    <a:ext uri="{A12FA001-AC4F-418D-AE19-62706E023703}">
                      <ahyp:hlinkClr xmlns:ahyp="http://schemas.microsoft.com/office/drawing/2018/hyperlinkcolor" val="tx"/>
                    </a:ext>
                  </a:extLst>
                </a:hlinkClick>
              </a:rPr>
              <a:t>This Photo</a:t>
            </a:r>
            <a:r>
              <a:rPr lang="en-US" sz="600" dirty="0">
                <a:solidFill>
                  <a:schemeClr val="bg1"/>
                </a:solidFill>
              </a:rPr>
              <a:t> by Unknown Author is licensed under </a:t>
            </a:r>
            <a:r>
              <a:rPr lang="en-US" sz="600" dirty="0">
                <a:solidFill>
                  <a:schemeClr val="bg1"/>
                </a:solidFill>
                <a:hlinkClick r:id="rId6" tooltip="https://creativecommons.org/licenses/by/3.0/">
                  <a:extLst>
                    <a:ext uri="{A12FA001-AC4F-418D-AE19-62706E023703}">
                      <ahyp:hlinkClr xmlns:ahyp="http://schemas.microsoft.com/office/drawing/2018/hyperlinkcolor" val="tx"/>
                    </a:ext>
                  </a:extLst>
                </a:hlinkClick>
              </a:rPr>
              <a:t>CC BY</a:t>
            </a:r>
            <a:endParaRPr lang="en-US" sz="600" dirty="0">
              <a:solidFill>
                <a:schemeClr val="bg1"/>
              </a:solidFill>
            </a:endParaRPr>
          </a:p>
        </p:txBody>
      </p:sp>
      <p:pic>
        <p:nvPicPr>
          <p:cNvPr id="2" name="Picture 1" descr=" SigLockup Master PwPt.4c-whitebg.png">
            <a:extLst>
              <a:ext uri="{FF2B5EF4-FFF2-40B4-BE49-F238E27FC236}">
                <a16:creationId xmlns:a16="http://schemas.microsoft.com/office/drawing/2014/main" id="{2F04309F-333B-A0CA-A2F0-9A6C97175B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Tree>
    <p:extLst>
      <p:ext uri="{BB962C8B-B14F-4D97-AF65-F5344CB8AC3E}">
        <p14:creationId xmlns:p14="http://schemas.microsoft.com/office/powerpoint/2010/main" val="360702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7" name="Picture 16">
            <a:extLst>
              <a:ext uri="{FF2B5EF4-FFF2-40B4-BE49-F238E27FC236}">
                <a16:creationId xmlns:a16="http://schemas.microsoft.com/office/drawing/2014/main" id="{319F4EB2-DB6D-E702-A102-1200614A6F38}"/>
              </a:ext>
            </a:extLst>
          </p:cNvPr>
          <p:cNvPicPr>
            <a:picLocks noChangeAspect="1"/>
          </p:cNvPicPr>
          <p:nvPr/>
        </p:nvPicPr>
        <p:blipFill>
          <a:blip r:embed="rId3"/>
          <a:stretch>
            <a:fillRect/>
          </a:stretch>
        </p:blipFill>
        <p:spPr>
          <a:xfrm>
            <a:off x="9296400" y="4251960"/>
            <a:ext cx="1943528" cy="1463040"/>
          </a:xfrm>
          <a:prstGeom prst="rect">
            <a:avLst/>
          </a:prstGeom>
        </p:spPr>
      </p:pic>
      <p:sp>
        <p:nvSpPr>
          <p:cNvPr id="10" name="TextBox 9">
            <a:extLst>
              <a:ext uri="{FF2B5EF4-FFF2-40B4-BE49-F238E27FC236}">
                <a16:creationId xmlns:a16="http://schemas.microsoft.com/office/drawing/2014/main" id="{997BF3EB-DC29-4504-F259-2228E43D53F4}"/>
              </a:ext>
            </a:extLst>
          </p:cNvPr>
          <p:cNvSpPr txBox="1"/>
          <p:nvPr/>
        </p:nvSpPr>
        <p:spPr>
          <a:xfrm>
            <a:off x="2133600" y="1146072"/>
            <a:ext cx="1723549" cy="461665"/>
          </a:xfrm>
          <a:prstGeom prst="rect">
            <a:avLst/>
          </a:prstGeom>
          <a:solidFill>
            <a:schemeClr val="bg1"/>
          </a:solidFill>
        </p:spPr>
        <p:txBody>
          <a:bodyPr wrap="none" rtlCol="0">
            <a:spAutoFit/>
          </a:bodyPr>
          <a:lstStyle/>
          <a:p>
            <a:r>
              <a:rPr lang="en-US" dirty="0"/>
              <a:t>1970 – 2000</a:t>
            </a:r>
          </a:p>
        </p:txBody>
      </p:sp>
      <p:sp>
        <p:nvSpPr>
          <p:cNvPr id="125" name="Google Shape;125;p17"/>
          <p:cNvSpPr txBox="1">
            <a:spLocks noGrp="1"/>
          </p:cNvSpPr>
          <p:nvPr>
            <p:ph type="title"/>
          </p:nvPr>
        </p:nvSpPr>
        <p:spPr>
          <a:xfrm>
            <a:off x="228600" y="731520"/>
            <a:ext cx="8153400" cy="576804"/>
          </a:xfrm>
          <a:prstGeom prst="rect">
            <a:avLst/>
          </a:prstGeom>
          <a:noFill/>
          <a:ln w="9525" cap="flat" cmpd="sng">
            <a:noFill/>
            <a:prstDash val="solid"/>
            <a:miter lim="524288"/>
            <a:headEnd type="none" w="sm" len="sm"/>
            <a:tailEnd type="none" w="sm" len="sm"/>
          </a:ln>
        </p:spPr>
        <p:txBody>
          <a:bodyPr spcFirstLastPara="1" wrap="square" lIns="68569" tIns="34275" rIns="68569" bIns="34275" anchor="ctr" anchorCtr="0">
            <a:noAutofit/>
          </a:bodyPr>
          <a:lstStyle/>
          <a:p>
            <a:pPr algn="l">
              <a:buClr>
                <a:schemeClr val="dk1"/>
              </a:buClr>
              <a:buSzPts val="3600"/>
            </a:pPr>
            <a:r>
              <a:rPr lang="en-US" sz="2800" b="1" dirty="0">
                <a:solidFill>
                  <a:schemeClr val="accent1">
                    <a:lumMod val="75000"/>
                  </a:schemeClr>
                </a:solidFill>
              </a:rPr>
              <a:t>Climate Change Pest Forecasts</a:t>
            </a:r>
          </a:p>
        </p:txBody>
      </p:sp>
      <p:pic>
        <p:nvPicPr>
          <p:cNvPr id="2" name="Picture 1" descr=" SigLockup Master PwPt.4c-whitebg.png">
            <a:extLst>
              <a:ext uri="{FF2B5EF4-FFF2-40B4-BE49-F238E27FC236}">
                <a16:creationId xmlns:a16="http://schemas.microsoft.com/office/drawing/2014/main" id="{7DC9E6CD-1B85-3C9A-BD4C-8FB6CD9F1E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11" name="TextBox 10">
            <a:extLst>
              <a:ext uri="{FF2B5EF4-FFF2-40B4-BE49-F238E27FC236}">
                <a16:creationId xmlns:a16="http://schemas.microsoft.com/office/drawing/2014/main" id="{E283BCF8-9FCB-5D09-A0AF-99D5178A7F38}"/>
              </a:ext>
            </a:extLst>
          </p:cNvPr>
          <p:cNvSpPr txBox="1"/>
          <p:nvPr/>
        </p:nvSpPr>
        <p:spPr>
          <a:xfrm>
            <a:off x="8305800" y="1143024"/>
            <a:ext cx="1672253" cy="461665"/>
          </a:xfrm>
          <a:prstGeom prst="rect">
            <a:avLst/>
          </a:prstGeom>
          <a:solidFill>
            <a:schemeClr val="bg1"/>
          </a:solidFill>
        </p:spPr>
        <p:txBody>
          <a:bodyPr wrap="none" rtlCol="0">
            <a:spAutoFit/>
          </a:bodyPr>
          <a:lstStyle/>
          <a:p>
            <a:r>
              <a:rPr lang="en-US" dirty="0"/>
              <a:t>2061 - 2080</a:t>
            </a:r>
          </a:p>
        </p:txBody>
      </p:sp>
      <p:sp>
        <p:nvSpPr>
          <p:cNvPr id="8" name="TextBox 7">
            <a:extLst>
              <a:ext uri="{FF2B5EF4-FFF2-40B4-BE49-F238E27FC236}">
                <a16:creationId xmlns:a16="http://schemas.microsoft.com/office/drawing/2014/main" id="{6F44CA9A-BD25-D355-5BE5-5CECDF068AEC}"/>
              </a:ext>
            </a:extLst>
          </p:cNvPr>
          <p:cNvSpPr txBox="1"/>
          <p:nvPr/>
        </p:nvSpPr>
        <p:spPr>
          <a:xfrm>
            <a:off x="3505201" y="4949952"/>
            <a:ext cx="6064060" cy="1200329"/>
          </a:xfrm>
          <a:prstGeom prst="rect">
            <a:avLst/>
          </a:prstGeom>
          <a:noFill/>
        </p:spPr>
        <p:txBody>
          <a:bodyPr wrap="square" rtlCol="0">
            <a:spAutoFit/>
          </a:bodyPr>
          <a:lstStyle/>
          <a:p>
            <a:r>
              <a:rPr lang="en-US" dirty="0"/>
              <a:t>Climate change forecasts for </a:t>
            </a:r>
            <a:r>
              <a:rPr lang="en-US" i="1" dirty="0"/>
              <a:t>Spodoptera littoralis </a:t>
            </a:r>
            <a:r>
              <a:rPr lang="en-US" dirty="0"/>
              <a:t>habitat suitability under SSP585. Source: Randle (2023)</a:t>
            </a:r>
            <a:endParaRPr lang="en-US" i="1" dirty="0"/>
          </a:p>
        </p:txBody>
      </p:sp>
      <p:pic>
        <p:nvPicPr>
          <p:cNvPr id="13" name="Picture 12" descr="A moth on a white surface&#10;&#10;Description automatically generated">
            <a:extLst>
              <a:ext uri="{FF2B5EF4-FFF2-40B4-BE49-F238E27FC236}">
                <a16:creationId xmlns:a16="http://schemas.microsoft.com/office/drawing/2014/main" id="{A243E2BB-1BA7-0363-3763-0F6334CCD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 y="4858512"/>
            <a:ext cx="2880360" cy="1920240"/>
          </a:xfrm>
          <a:prstGeom prst="rect">
            <a:avLst/>
          </a:prstGeom>
        </p:spPr>
      </p:pic>
      <p:sp>
        <p:nvSpPr>
          <p:cNvPr id="15" name="TextBox 14">
            <a:extLst>
              <a:ext uri="{FF2B5EF4-FFF2-40B4-BE49-F238E27FC236}">
                <a16:creationId xmlns:a16="http://schemas.microsoft.com/office/drawing/2014/main" id="{D910115E-8AE9-DA59-D6CD-15C927F7BB77}"/>
              </a:ext>
            </a:extLst>
          </p:cNvPr>
          <p:cNvSpPr txBox="1"/>
          <p:nvPr/>
        </p:nvSpPr>
        <p:spPr>
          <a:xfrm>
            <a:off x="643065" y="6566356"/>
            <a:ext cx="1642935" cy="215444"/>
          </a:xfrm>
          <a:prstGeom prst="rect">
            <a:avLst/>
          </a:prstGeom>
          <a:noFill/>
        </p:spPr>
        <p:txBody>
          <a:bodyPr wrap="square">
            <a:spAutoFit/>
          </a:bodyPr>
          <a:lstStyle/>
          <a:p>
            <a:r>
              <a:rPr lang="en-US" sz="800" dirty="0"/>
              <a:t>O. Heikinheimo, Bugwood.org</a:t>
            </a:r>
          </a:p>
        </p:txBody>
      </p:sp>
      <p:pic>
        <p:nvPicPr>
          <p:cNvPr id="9" name="Picture 8" descr="Map&#10;&#10;Description automatically generated">
            <a:extLst>
              <a:ext uri="{FF2B5EF4-FFF2-40B4-BE49-F238E27FC236}">
                <a16:creationId xmlns:a16="http://schemas.microsoft.com/office/drawing/2014/main" id="{5BB74605-293A-67D9-8D6B-17CDB5E5EB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24000"/>
            <a:ext cx="6012300" cy="3291840"/>
          </a:xfrm>
          <a:prstGeom prst="rect">
            <a:avLst/>
          </a:prstGeom>
        </p:spPr>
      </p:pic>
      <p:pic>
        <p:nvPicPr>
          <p:cNvPr id="14" name="Picture 13" descr="Map&#10;&#10;Description automatically generated">
            <a:extLst>
              <a:ext uri="{FF2B5EF4-FFF2-40B4-BE49-F238E27FC236}">
                <a16:creationId xmlns:a16="http://schemas.microsoft.com/office/drawing/2014/main" id="{C9B35038-BB04-4CE6-7751-819798826C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1524000"/>
            <a:ext cx="6012299" cy="3291840"/>
          </a:xfrm>
          <a:prstGeom prst="rect">
            <a:avLst/>
          </a:prstGeom>
        </p:spPr>
      </p:pic>
    </p:spTree>
    <p:extLst>
      <p:ext uri="{BB962C8B-B14F-4D97-AF65-F5344CB8AC3E}">
        <p14:creationId xmlns:p14="http://schemas.microsoft.com/office/powerpoint/2010/main" val="278058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title"/>
          </p:nvPr>
        </p:nvSpPr>
        <p:spPr>
          <a:xfrm>
            <a:off x="228600" y="731520"/>
            <a:ext cx="5105400" cy="576804"/>
          </a:xfrm>
          <a:prstGeom prst="rect">
            <a:avLst/>
          </a:prstGeom>
          <a:noFill/>
          <a:ln w="9525" cap="flat" cmpd="sng">
            <a:noFill/>
            <a:prstDash val="solid"/>
            <a:miter lim="524288"/>
            <a:headEnd type="none" w="sm" len="sm"/>
            <a:tailEnd type="none" w="sm" len="sm"/>
          </a:ln>
        </p:spPr>
        <p:txBody>
          <a:bodyPr spcFirstLastPara="1" wrap="square" lIns="68569" tIns="34275" rIns="68569" bIns="34275" anchor="ctr" anchorCtr="0">
            <a:noAutofit/>
          </a:bodyPr>
          <a:lstStyle/>
          <a:p>
            <a:pPr algn="l">
              <a:buClr>
                <a:schemeClr val="dk1"/>
              </a:buClr>
              <a:buSzPts val="3600"/>
            </a:pPr>
            <a:r>
              <a:rPr lang="en-US" sz="2800" b="1" dirty="0">
                <a:solidFill>
                  <a:schemeClr val="accent1">
                    <a:lumMod val="75000"/>
                  </a:schemeClr>
                </a:solidFill>
              </a:rPr>
              <a:t>Summary</a:t>
            </a:r>
            <a:r>
              <a:rPr lang="en-US" sz="2700" b="1" dirty="0">
                <a:solidFill>
                  <a:schemeClr val="accent1">
                    <a:lumMod val="75000"/>
                  </a:schemeClr>
                </a:solidFill>
              </a:rPr>
              <a:t> and Conclusions</a:t>
            </a:r>
            <a:endParaRPr b="1" dirty="0">
              <a:solidFill>
                <a:schemeClr val="accent1">
                  <a:lumMod val="75000"/>
                </a:schemeClr>
              </a:solidFill>
            </a:endParaRPr>
          </a:p>
        </p:txBody>
      </p:sp>
      <p:pic>
        <p:nvPicPr>
          <p:cNvPr id="34" name="Picture 33">
            <a:extLst>
              <a:ext uri="{FF2B5EF4-FFF2-40B4-BE49-F238E27FC236}">
                <a16:creationId xmlns:a16="http://schemas.microsoft.com/office/drawing/2014/main" id="{123DDB8B-1EB6-4459-857A-71130A149C46}"/>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933882" y="1295400"/>
            <a:ext cx="7981895" cy="5303520"/>
          </a:xfrm>
          <a:prstGeom prst="rect">
            <a:avLst/>
          </a:prstGeom>
        </p:spPr>
      </p:pic>
      <p:sp>
        <p:nvSpPr>
          <p:cNvPr id="35" name="TextBox 34">
            <a:extLst>
              <a:ext uri="{FF2B5EF4-FFF2-40B4-BE49-F238E27FC236}">
                <a16:creationId xmlns:a16="http://schemas.microsoft.com/office/drawing/2014/main" id="{310BB0E1-7D8A-42DD-BB6C-9D32FC997BA3}"/>
              </a:ext>
            </a:extLst>
          </p:cNvPr>
          <p:cNvSpPr txBox="1"/>
          <p:nvPr/>
        </p:nvSpPr>
        <p:spPr>
          <a:xfrm>
            <a:off x="1828800" y="6598920"/>
            <a:ext cx="3200402" cy="230832"/>
          </a:xfrm>
          <a:prstGeom prst="rect">
            <a:avLst/>
          </a:prstGeom>
          <a:noFill/>
        </p:spPr>
        <p:txBody>
          <a:bodyPr wrap="square" rtlCol="0">
            <a:spAutoFit/>
          </a:bodyPr>
          <a:lstStyle/>
          <a:p>
            <a:r>
              <a:rPr lang="en-US" sz="900" dirty="0">
                <a:hlinkClick r:id="rId4" tooltip="https://satisfyingretirement.blogspot.com/2019/05/retirement-is-not-always-easy.html"/>
              </a:rPr>
              <a:t>This Photo</a:t>
            </a:r>
            <a:r>
              <a:rPr lang="en-US" sz="900" dirty="0"/>
              <a:t> by Unknown Author is licensed under </a:t>
            </a:r>
            <a:r>
              <a:rPr lang="en-US" sz="900" dirty="0">
                <a:hlinkClick r:id="rId5" tooltip="https://creativecommons.org/licenses/by-nd/3.0/"/>
              </a:rPr>
              <a:t>CC BY-ND</a:t>
            </a:r>
            <a:endParaRPr lang="en-US" sz="900" dirty="0"/>
          </a:p>
        </p:txBody>
      </p:sp>
      <p:pic>
        <p:nvPicPr>
          <p:cNvPr id="2" name="Picture 1" descr=" SigLockup Master PwPt.4c-whitebg.png">
            <a:extLst>
              <a:ext uri="{FF2B5EF4-FFF2-40B4-BE49-F238E27FC236}">
                <a16:creationId xmlns:a16="http://schemas.microsoft.com/office/drawing/2014/main" id="{42D30DA4-CA29-F18F-186E-C01E8239DF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Tree>
    <p:extLst>
      <p:ext uri="{BB962C8B-B14F-4D97-AF65-F5344CB8AC3E}">
        <p14:creationId xmlns:p14="http://schemas.microsoft.com/office/powerpoint/2010/main" val="297632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228600" y="731520"/>
            <a:ext cx="6172200" cy="396695"/>
          </a:xfrm>
          <a:prstGeom prst="rect">
            <a:avLst/>
          </a:prstGeom>
          <a:noFill/>
          <a:ln w="9525" cap="flat" cmpd="sng">
            <a:noFill/>
            <a:prstDash val="solid"/>
            <a:miter lim="524288"/>
            <a:headEnd type="none" w="sm" len="sm"/>
            <a:tailEnd type="none" w="sm" len="sm"/>
          </a:ln>
        </p:spPr>
        <p:txBody>
          <a:bodyPr spcFirstLastPara="1" wrap="square" lIns="68569" tIns="34275" rIns="68569" bIns="34275" anchor="ctr" anchorCtr="0">
            <a:noAutofit/>
          </a:bodyPr>
          <a:lstStyle/>
          <a:p>
            <a:pPr algn="l">
              <a:buClr>
                <a:schemeClr val="dk1"/>
              </a:buClr>
              <a:buSzPts val="3600"/>
            </a:pPr>
            <a:r>
              <a:rPr lang="en-US" sz="2800" b="1" dirty="0">
                <a:solidFill>
                  <a:schemeClr val="tx2"/>
                </a:solidFill>
              </a:rPr>
              <a:t>Acknowledgements</a:t>
            </a:r>
            <a:endParaRPr sz="2800" b="1" dirty="0">
              <a:solidFill>
                <a:schemeClr val="tx2"/>
              </a:solidFill>
            </a:endParaRPr>
          </a:p>
        </p:txBody>
      </p:sp>
      <p:sp>
        <p:nvSpPr>
          <p:cNvPr id="147" name="Google Shape;147;p20"/>
          <p:cNvSpPr txBox="1"/>
          <p:nvPr/>
        </p:nvSpPr>
        <p:spPr>
          <a:xfrm>
            <a:off x="457200" y="1295400"/>
            <a:ext cx="4572000" cy="3355182"/>
          </a:xfrm>
          <a:prstGeom prst="rect">
            <a:avLst/>
          </a:prstGeom>
          <a:noFill/>
          <a:ln>
            <a:noFill/>
          </a:ln>
        </p:spPr>
        <p:txBody>
          <a:bodyPr spcFirstLastPara="1" wrap="square" lIns="68569" tIns="34275" rIns="68569" bIns="34275" anchor="t" anchorCtr="0">
            <a:noAutofit/>
          </a:bodyPr>
          <a:lstStyle/>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John Greifer</a:t>
            </a:r>
          </a:p>
          <a:p>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Christopher Dale</a:t>
            </a:r>
          </a:p>
          <a:p>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Dominic Eyre</a:t>
            </a:r>
          </a:p>
          <a:p>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Chris Randle</a:t>
            </a:r>
          </a:p>
          <a:p>
            <a:pPr marL="342900" indent="-342900">
              <a:buFont typeface="Wingdings" panose="05000000000000000000" pitchFamily="2" charset="2"/>
              <a:buChar char="ü"/>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257175" indent="-104775">
              <a:spcBef>
                <a:spcPts val="480"/>
              </a:spcBef>
              <a:buClr>
                <a:schemeClr val="dk1"/>
              </a:buClr>
              <a:buSzPts val="3200"/>
            </a:pPr>
            <a:endParaRPr lang="en-US" sz="2800" dirty="0">
              <a:solidFill>
                <a:schemeClr val="dk1"/>
              </a:solidFill>
              <a:latin typeface="Times New Roman" panose="02020603050405020304" pitchFamily="18" charset="0"/>
              <a:ea typeface="Calibri"/>
              <a:cs typeface="Times New Roman" panose="02020603050405020304" pitchFamily="18" charset="0"/>
              <a:sym typeface="Calibri"/>
            </a:endParaRPr>
          </a:p>
          <a:p>
            <a:endParaRPr lang="en-US" sz="2800" dirty="0">
              <a:latin typeface="Times New Roman" panose="02020603050405020304" pitchFamily="18" charset="0"/>
              <a:cs typeface="Times New Roman" panose="02020603050405020304" pitchFamily="18" charset="0"/>
            </a:endParaRPr>
          </a:p>
          <a:p>
            <a:pPr marL="257175" indent="-104775">
              <a:spcBef>
                <a:spcPts val="480"/>
              </a:spcBef>
              <a:buClr>
                <a:schemeClr val="dk1"/>
              </a:buClr>
              <a:buSzPts val="3200"/>
            </a:pP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a:p>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 name="Picture 1" descr="Text&#10;&#10;Description automatically generated with low confidence">
            <a:extLst>
              <a:ext uri="{FF2B5EF4-FFF2-40B4-BE49-F238E27FC236}">
                <a16:creationId xmlns:a16="http://schemas.microsoft.com/office/drawing/2014/main" id="{250E307F-AB9E-AFAB-F456-B17C9FE3761B}"/>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48200" y="4114800"/>
            <a:ext cx="5341620" cy="1718371"/>
          </a:xfrm>
          <a:prstGeom prst="rect">
            <a:avLst/>
          </a:prstGeom>
        </p:spPr>
      </p:pic>
      <p:sp>
        <p:nvSpPr>
          <p:cNvPr id="3" name="TextBox 2">
            <a:extLst>
              <a:ext uri="{FF2B5EF4-FFF2-40B4-BE49-F238E27FC236}">
                <a16:creationId xmlns:a16="http://schemas.microsoft.com/office/drawing/2014/main" id="{90447E35-74F1-D1B1-7B73-BEA5AEF721B9}"/>
              </a:ext>
            </a:extLst>
          </p:cNvPr>
          <p:cNvSpPr txBox="1"/>
          <p:nvPr/>
        </p:nvSpPr>
        <p:spPr>
          <a:xfrm>
            <a:off x="4648200" y="5833171"/>
            <a:ext cx="3599695" cy="230832"/>
          </a:xfrm>
          <a:prstGeom prst="rect">
            <a:avLst/>
          </a:prstGeom>
          <a:noFill/>
        </p:spPr>
        <p:txBody>
          <a:bodyPr wrap="square" rtlCol="0">
            <a:spAutoFit/>
          </a:bodyPr>
          <a:lstStyle/>
          <a:p>
            <a:r>
              <a:rPr lang="en-US" sz="900" dirty="0">
                <a:hlinkClick r:id="rId4" tooltip="https://freepngimg.com/png/19307-thank-you-free-png-image"/>
              </a:rPr>
              <a:t>This Photo</a:t>
            </a:r>
            <a:r>
              <a:rPr lang="en-US" sz="900" dirty="0"/>
              <a:t> by Unknown Author is licensed under </a:t>
            </a:r>
            <a:r>
              <a:rPr lang="en-US" sz="900" dirty="0">
                <a:hlinkClick r:id="rId5" tooltip="https://creativecommons.org/licenses/by-nc/3.0/"/>
              </a:rPr>
              <a:t>CC BY-NC</a:t>
            </a:r>
            <a:endParaRPr lang="en-US" sz="900" dirty="0"/>
          </a:p>
        </p:txBody>
      </p:sp>
      <p:pic>
        <p:nvPicPr>
          <p:cNvPr id="4" name="Picture 3" descr=" SigLockup Master PwPt.4c-whitebg.png">
            <a:extLst>
              <a:ext uri="{FF2B5EF4-FFF2-40B4-BE49-F238E27FC236}">
                <a16:creationId xmlns:a16="http://schemas.microsoft.com/office/drawing/2014/main" id="{6052E2D9-765E-40ED-2C1D-3A154BF5D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Tree>
    <p:extLst>
      <p:ext uri="{BB962C8B-B14F-4D97-AF65-F5344CB8AC3E}">
        <p14:creationId xmlns:p14="http://schemas.microsoft.com/office/powerpoint/2010/main" val="124131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731520"/>
            <a:ext cx="4038600" cy="685800"/>
          </a:xfrm>
        </p:spPr>
        <p:txBody>
          <a:bodyPr/>
          <a:lstStyle/>
          <a:p>
            <a:pPr algn="l"/>
            <a:r>
              <a:rPr lang="en-US" sz="2800" b="1" dirty="0">
                <a:solidFill>
                  <a:schemeClr val="accent1">
                    <a:lumMod val="75000"/>
                  </a:schemeClr>
                </a:solidFill>
              </a:rPr>
              <a:t>Thanks! Questions?</a:t>
            </a:r>
          </a:p>
        </p:txBody>
      </p:sp>
      <p:pic>
        <p:nvPicPr>
          <p:cNvPr id="13" name="Picture 12" descr="A picture containing sky, outdoor, distance&#10;&#10;Description automatically generated">
            <a:extLst>
              <a:ext uri="{FF2B5EF4-FFF2-40B4-BE49-F238E27FC236}">
                <a16:creationId xmlns:a16="http://schemas.microsoft.com/office/drawing/2014/main" id="{4B95E5A8-0415-46F9-A963-FBFF3754E4D6}"/>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306345" y="1640326"/>
            <a:ext cx="8232691" cy="4610306"/>
          </a:xfrm>
          <a:prstGeom prst="rect">
            <a:avLst/>
          </a:prstGeom>
        </p:spPr>
      </p:pic>
      <p:sp>
        <p:nvSpPr>
          <p:cNvPr id="14" name="TextBox 13">
            <a:extLst>
              <a:ext uri="{FF2B5EF4-FFF2-40B4-BE49-F238E27FC236}">
                <a16:creationId xmlns:a16="http://schemas.microsoft.com/office/drawing/2014/main" id="{B9A42DD6-484D-478E-868C-96FB9E4FBA2C}"/>
              </a:ext>
            </a:extLst>
          </p:cNvPr>
          <p:cNvSpPr txBox="1"/>
          <p:nvPr/>
        </p:nvSpPr>
        <p:spPr>
          <a:xfrm>
            <a:off x="380999" y="6324600"/>
            <a:ext cx="4327073" cy="230832"/>
          </a:xfrm>
          <a:prstGeom prst="rect">
            <a:avLst/>
          </a:prstGeom>
          <a:noFill/>
        </p:spPr>
        <p:txBody>
          <a:bodyPr wrap="square" rtlCol="0">
            <a:spAutoFit/>
          </a:bodyPr>
          <a:lstStyle/>
          <a:p>
            <a:r>
              <a:rPr lang="en-US" sz="900" dirty="0">
                <a:hlinkClick r:id="rId5" tooltip="http://www.htxt.co.za/2014/11/12/africas-largest-solar-farm-comes-online-in-kimberley/"/>
              </a:rPr>
              <a:t>This Photo</a:t>
            </a:r>
            <a:r>
              <a:rPr lang="en-US" sz="900" dirty="0"/>
              <a:t> by Unknown Author is licensed under </a:t>
            </a:r>
            <a:r>
              <a:rPr lang="en-US" sz="900" dirty="0">
                <a:hlinkClick r:id="rId6" tooltip="https://creativecommons.org/licenses/by-nc-sa/3.0/"/>
              </a:rPr>
              <a:t>CC BY-SA-NC</a:t>
            </a:r>
            <a:endParaRPr lang="en-US" sz="900" dirty="0"/>
          </a:p>
        </p:txBody>
      </p:sp>
      <p:sp>
        <p:nvSpPr>
          <p:cNvPr id="3" name="TextBox 2">
            <a:extLst>
              <a:ext uri="{FF2B5EF4-FFF2-40B4-BE49-F238E27FC236}">
                <a16:creationId xmlns:a16="http://schemas.microsoft.com/office/drawing/2014/main" id="{F0942965-C235-7034-EBA1-80A5E3FB720B}"/>
              </a:ext>
            </a:extLst>
          </p:cNvPr>
          <p:cNvSpPr txBox="1"/>
          <p:nvPr/>
        </p:nvSpPr>
        <p:spPr>
          <a:xfrm>
            <a:off x="8769366" y="2057400"/>
            <a:ext cx="3187668" cy="1200329"/>
          </a:xfrm>
          <a:prstGeom prst="rect">
            <a:avLst/>
          </a:prstGeom>
          <a:noFill/>
        </p:spPr>
        <p:txBody>
          <a:bodyPr wrap="none" rtlCol="0">
            <a:spAutoFit/>
          </a:bodyPr>
          <a:lstStyle/>
          <a:p>
            <a:pPr marL="0" indent="0">
              <a:buNone/>
            </a:pPr>
            <a:r>
              <a:rPr lang="en-US" sz="2400" dirty="0">
                <a:latin typeface="Calibri" panose="020F0502020204030204" pitchFamily="34" charset="0"/>
                <a:cs typeface="Calibri" panose="020F0502020204030204" pitchFamily="34" charset="0"/>
              </a:rPr>
              <a:t>Glenn Fowler</a:t>
            </a:r>
          </a:p>
          <a:p>
            <a:pPr marL="0" indent="0">
              <a:buNone/>
            </a:pPr>
            <a:r>
              <a:rPr lang="en-US" sz="2400" dirty="0">
                <a:latin typeface="Calibri" panose="020F0502020204030204" pitchFamily="34" charset="0"/>
                <a:cs typeface="Calibri" panose="020F0502020204030204" pitchFamily="34" charset="0"/>
              </a:rPr>
              <a:t>USDA APHIS PPQ</a:t>
            </a:r>
          </a:p>
          <a:p>
            <a:pPr marL="0" indent="0">
              <a:buNone/>
            </a:pPr>
            <a:r>
              <a:rPr lang="en-US" sz="2400" dirty="0">
                <a:latin typeface="Calibri" panose="020F0502020204030204" pitchFamily="34" charset="0"/>
                <a:cs typeface="Calibri" panose="020F0502020204030204" pitchFamily="34" charset="0"/>
                <a:hlinkClick r:id="rId7"/>
              </a:rPr>
              <a:t>glenn.fowler@usda.gov</a:t>
            </a:r>
            <a:endParaRPr lang="en-US" sz="2400" dirty="0">
              <a:latin typeface="Calibri" panose="020F0502020204030204" pitchFamily="34" charset="0"/>
              <a:cs typeface="Calibri" panose="020F0502020204030204" pitchFamily="34" charset="0"/>
            </a:endParaRPr>
          </a:p>
        </p:txBody>
      </p:sp>
      <p:pic>
        <p:nvPicPr>
          <p:cNvPr id="4" name="Picture 3" descr=" SigLockup Master PwPt.4c-whitebg.png">
            <a:extLst>
              <a:ext uri="{FF2B5EF4-FFF2-40B4-BE49-F238E27FC236}">
                <a16:creationId xmlns:a16="http://schemas.microsoft.com/office/drawing/2014/main" id="{D684C8C3-3D66-462A-5C3D-918ACE47DA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Tree>
    <p:custDataLst>
      <p:tags r:id="rId1"/>
    </p:custDataLst>
    <p:extLst>
      <p:ext uri="{BB962C8B-B14F-4D97-AF65-F5344CB8AC3E}">
        <p14:creationId xmlns:p14="http://schemas.microsoft.com/office/powerpoint/2010/main" val="198811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p:nvPr/>
        </p:nvSpPr>
        <p:spPr>
          <a:xfrm>
            <a:off x="228600" y="731520"/>
            <a:ext cx="8153400" cy="469755"/>
          </a:xfrm>
          <a:prstGeom prst="rect">
            <a:avLst/>
          </a:prstGeom>
          <a:noFill/>
          <a:ln w="9525" cap="flat" cmpd="sng">
            <a:noFill/>
            <a:prstDash val="solid"/>
            <a:miter lim="800000"/>
            <a:headEnd type="none" w="sm" len="sm"/>
            <a:tailEnd type="none" w="sm" len="sm"/>
          </a:ln>
        </p:spPr>
        <p:txBody>
          <a:bodyPr spcFirstLastPara="1" wrap="square" lIns="68569" tIns="34275" rIns="68569" bIns="34275" anchor="ctr" anchorCtr="0">
            <a:noAutofit/>
          </a:bodyPr>
          <a:lstStyle/>
          <a:p>
            <a:pPr>
              <a:buClr>
                <a:schemeClr val="dk1"/>
              </a:buClr>
              <a:buSzPts val="3600"/>
            </a:pPr>
            <a:r>
              <a:rPr lang="en-US" sz="2800" b="1" dirty="0">
                <a:solidFill>
                  <a:schemeClr val="tx2"/>
                </a:solidFill>
                <a:latin typeface="Calibri"/>
                <a:cs typeface="Calibri"/>
                <a:sym typeface="Calibri"/>
              </a:rPr>
              <a:t>Climate Change Effects on Plant Pests</a:t>
            </a:r>
            <a:endParaRPr sz="2800" b="1" dirty="0">
              <a:solidFill>
                <a:schemeClr val="tx2"/>
              </a:solidFill>
            </a:endParaRPr>
          </a:p>
        </p:txBody>
      </p:sp>
      <p:pic>
        <p:nvPicPr>
          <p:cNvPr id="4" name="Picture 3">
            <a:extLst>
              <a:ext uri="{FF2B5EF4-FFF2-40B4-BE49-F238E27FC236}">
                <a16:creationId xmlns:a16="http://schemas.microsoft.com/office/drawing/2014/main" id="{D8736189-4412-43BE-A9DD-61D0FA0850C1}"/>
              </a:ext>
            </a:extLst>
          </p:cNvPr>
          <p:cNvPicPr>
            <a:picLocks noChangeAspect="1"/>
          </p:cNvPicPr>
          <p:nvPr/>
        </p:nvPicPr>
        <p:blipFill>
          <a:blip r:embed="rId3"/>
          <a:stretch>
            <a:fillRect/>
          </a:stretch>
        </p:blipFill>
        <p:spPr>
          <a:xfrm>
            <a:off x="380998" y="1219200"/>
            <a:ext cx="3921312" cy="5486400"/>
          </a:xfrm>
          <a:prstGeom prst="rect">
            <a:avLst/>
          </a:prstGeom>
        </p:spPr>
      </p:pic>
      <p:pic>
        <p:nvPicPr>
          <p:cNvPr id="3" name="Picture 2" descr="A picture containing tree, outdoor, grass, plant&#10;&#10;Description automatically generated">
            <a:extLst>
              <a:ext uri="{FF2B5EF4-FFF2-40B4-BE49-F238E27FC236}">
                <a16:creationId xmlns:a16="http://schemas.microsoft.com/office/drawing/2014/main" id="{E98227CE-0644-4AF3-B28A-836B75197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709" y="1219200"/>
            <a:ext cx="5760720" cy="3840480"/>
          </a:xfrm>
          <a:prstGeom prst="rect">
            <a:avLst/>
          </a:prstGeom>
        </p:spPr>
      </p:pic>
      <p:sp>
        <p:nvSpPr>
          <p:cNvPr id="11" name="TextBox 10">
            <a:extLst>
              <a:ext uri="{FF2B5EF4-FFF2-40B4-BE49-F238E27FC236}">
                <a16:creationId xmlns:a16="http://schemas.microsoft.com/office/drawing/2014/main" id="{B919A2D9-D14C-46C1-AE24-16BBEDC43BE4}"/>
              </a:ext>
            </a:extLst>
          </p:cNvPr>
          <p:cNvSpPr txBox="1"/>
          <p:nvPr/>
        </p:nvSpPr>
        <p:spPr>
          <a:xfrm>
            <a:off x="4648200" y="4724400"/>
            <a:ext cx="2895600" cy="246221"/>
          </a:xfrm>
          <a:prstGeom prst="rect">
            <a:avLst/>
          </a:prstGeom>
          <a:noFill/>
        </p:spPr>
        <p:txBody>
          <a:bodyPr wrap="square">
            <a:spAutoFit/>
          </a:bodyPr>
          <a:lstStyle/>
          <a:p>
            <a:r>
              <a:rPr lang="en-US" sz="1000" dirty="0">
                <a:solidFill>
                  <a:schemeClr val="bg1"/>
                </a:solidFill>
              </a:rPr>
              <a:t>Kerry Britton, USDA Forest Service, Bugwood.org</a:t>
            </a:r>
          </a:p>
        </p:txBody>
      </p:sp>
      <p:pic>
        <p:nvPicPr>
          <p:cNvPr id="2" name="Picture 1" descr=" SigLockup Master PwPt.4c-whitebg.png">
            <a:extLst>
              <a:ext uri="{FF2B5EF4-FFF2-40B4-BE49-F238E27FC236}">
                <a16:creationId xmlns:a16="http://schemas.microsoft.com/office/drawing/2014/main" id="{7AE67B9E-2B3C-3BD9-F008-48FFC48C95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5" name="TextBox 4">
            <a:extLst>
              <a:ext uri="{FF2B5EF4-FFF2-40B4-BE49-F238E27FC236}">
                <a16:creationId xmlns:a16="http://schemas.microsoft.com/office/drawing/2014/main" id="{6E4C7BBA-9F80-250E-7ADC-139786DF8E6A}"/>
              </a:ext>
            </a:extLst>
          </p:cNvPr>
          <p:cNvSpPr txBox="1"/>
          <p:nvPr/>
        </p:nvSpPr>
        <p:spPr>
          <a:xfrm>
            <a:off x="4876800" y="5257800"/>
            <a:ext cx="4419600" cy="1200329"/>
          </a:xfrm>
          <a:prstGeom prst="rect">
            <a:avLst/>
          </a:prstGeom>
          <a:noFill/>
        </p:spPr>
        <p:txBody>
          <a:bodyPr wrap="square" rtlCol="0">
            <a:spAutoFit/>
          </a:bodyPr>
          <a:lstStyle/>
          <a:p>
            <a:pPr marL="342900" indent="-342900">
              <a:buFont typeface="Wingdings" panose="05000000000000000000" pitchFamily="2" charset="2"/>
              <a:buChar char="Ø"/>
            </a:pPr>
            <a:r>
              <a:rPr lang="en-US" dirty="0"/>
              <a:t>Changes in distribution</a:t>
            </a:r>
          </a:p>
          <a:p>
            <a:pPr marL="342900" indent="-342900">
              <a:buFont typeface="Wingdings" panose="05000000000000000000" pitchFamily="2" charset="2"/>
              <a:buChar char="Ø"/>
            </a:pPr>
            <a:r>
              <a:rPr lang="en-US" dirty="0"/>
              <a:t>Changes in phenology</a:t>
            </a:r>
          </a:p>
          <a:p>
            <a:pPr marL="342900" indent="-342900">
              <a:buFont typeface="Wingdings" panose="05000000000000000000" pitchFamily="2" charset="2"/>
              <a:buChar char="Ø"/>
            </a:pPr>
            <a:r>
              <a:rPr lang="en-US" dirty="0"/>
              <a:t>Increased pest introductions</a:t>
            </a:r>
          </a:p>
        </p:txBody>
      </p:sp>
    </p:spTree>
    <p:extLst>
      <p:ext uri="{BB962C8B-B14F-4D97-AF65-F5344CB8AC3E}">
        <p14:creationId xmlns:p14="http://schemas.microsoft.com/office/powerpoint/2010/main" val="124210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p:nvPr/>
        </p:nvSpPr>
        <p:spPr>
          <a:xfrm>
            <a:off x="228600" y="731520"/>
            <a:ext cx="8153400" cy="469755"/>
          </a:xfrm>
          <a:prstGeom prst="rect">
            <a:avLst/>
          </a:prstGeom>
          <a:noFill/>
          <a:ln w="9525" cap="flat" cmpd="sng">
            <a:noFill/>
            <a:prstDash val="solid"/>
            <a:miter lim="800000"/>
            <a:headEnd type="none" w="sm" len="sm"/>
            <a:tailEnd type="none" w="sm" len="sm"/>
          </a:ln>
        </p:spPr>
        <p:txBody>
          <a:bodyPr spcFirstLastPara="1" wrap="square" lIns="68569" tIns="34275" rIns="68569" bIns="34275" anchor="ctr" anchorCtr="0">
            <a:noAutofit/>
          </a:bodyPr>
          <a:lstStyle/>
          <a:p>
            <a:pPr>
              <a:buClr>
                <a:schemeClr val="dk1"/>
              </a:buClr>
              <a:buSzPts val="3600"/>
            </a:pPr>
            <a:r>
              <a:rPr lang="en-US" sz="2800" b="1" dirty="0">
                <a:solidFill>
                  <a:schemeClr val="tx2"/>
                </a:solidFill>
                <a:latin typeface="Calibri"/>
                <a:cs typeface="Calibri"/>
                <a:sym typeface="Calibri"/>
              </a:rPr>
              <a:t>Addressing Climate Change Effects on Plant Pests</a:t>
            </a:r>
            <a:endParaRPr sz="2800" b="1" dirty="0">
              <a:solidFill>
                <a:schemeClr val="tx2"/>
              </a:solidFill>
            </a:endParaRPr>
          </a:p>
        </p:txBody>
      </p:sp>
      <p:pic>
        <p:nvPicPr>
          <p:cNvPr id="4" name="Picture 3">
            <a:extLst>
              <a:ext uri="{FF2B5EF4-FFF2-40B4-BE49-F238E27FC236}">
                <a16:creationId xmlns:a16="http://schemas.microsoft.com/office/drawing/2014/main" id="{D8736189-4412-43BE-A9DD-61D0FA0850C1}"/>
              </a:ext>
            </a:extLst>
          </p:cNvPr>
          <p:cNvPicPr>
            <a:picLocks noChangeAspect="1"/>
          </p:cNvPicPr>
          <p:nvPr/>
        </p:nvPicPr>
        <p:blipFill>
          <a:blip r:embed="rId3"/>
          <a:stretch>
            <a:fillRect/>
          </a:stretch>
        </p:blipFill>
        <p:spPr>
          <a:xfrm>
            <a:off x="380998" y="1219200"/>
            <a:ext cx="3921312" cy="5486400"/>
          </a:xfrm>
          <a:prstGeom prst="rect">
            <a:avLst/>
          </a:prstGeom>
        </p:spPr>
      </p:pic>
      <p:pic>
        <p:nvPicPr>
          <p:cNvPr id="2" name="Picture 1" descr=" SigLockup Master PwPt.4c-whitebg.png">
            <a:extLst>
              <a:ext uri="{FF2B5EF4-FFF2-40B4-BE49-F238E27FC236}">
                <a16:creationId xmlns:a16="http://schemas.microsoft.com/office/drawing/2014/main" id="{7AE67B9E-2B3C-3BD9-F008-48FFC48C95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5" name="TextBox 4">
            <a:extLst>
              <a:ext uri="{FF2B5EF4-FFF2-40B4-BE49-F238E27FC236}">
                <a16:creationId xmlns:a16="http://schemas.microsoft.com/office/drawing/2014/main" id="{6E4C7BBA-9F80-250E-7ADC-139786DF8E6A}"/>
              </a:ext>
            </a:extLst>
          </p:cNvPr>
          <p:cNvSpPr txBox="1"/>
          <p:nvPr/>
        </p:nvSpPr>
        <p:spPr>
          <a:xfrm>
            <a:off x="4800600" y="1359122"/>
            <a:ext cx="6477000" cy="3416320"/>
          </a:xfrm>
          <a:prstGeom prst="rect">
            <a:avLst/>
          </a:prstGeom>
          <a:noFill/>
        </p:spPr>
        <p:txBody>
          <a:bodyPr wrap="square" rtlCol="0">
            <a:spAutoFit/>
          </a:bodyPr>
          <a:lstStyle/>
          <a:p>
            <a:pPr marL="342900" indent="-342900">
              <a:buFont typeface="Wingdings" panose="05000000000000000000" pitchFamily="2" charset="2"/>
              <a:buChar char="Ø"/>
            </a:pPr>
            <a:r>
              <a:rPr lang="en-US" dirty="0"/>
              <a:t>Incorporate climate change into pest risk analysis</a:t>
            </a:r>
          </a:p>
          <a:p>
            <a:endParaRPr lang="en-US" dirty="0"/>
          </a:p>
          <a:p>
            <a:pPr marL="342900" indent="-342900">
              <a:buFont typeface="Wingdings" panose="05000000000000000000" pitchFamily="2" charset="2"/>
              <a:buChar char="Ø"/>
            </a:pPr>
            <a:r>
              <a:rPr lang="en-US" dirty="0"/>
              <a:t>Increased international pest surveillance</a:t>
            </a:r>
          </a:p>
          <a:p>
            <a:r>
              <a:rPr lang="en-US" dirty="0"/>
              <a:t> </a:t>
            </a:r>
          </a:p>
          <a:p>
            <a:pPr marL="342900" indent="-342900">
              <a:buFont typeface="Wingdings" panose="05000000000000000000" pitchFamily="2" charset="2"/>
              <a:buChar char="Ø"/>
            </a:pPr>
            <a:r>
              <a:rPr lang="en-US" dirty="0"/>
              <a:t>Increased international pest reporting </a:t>
            </a:r>
          </a:p>
          <a:p>
            <a:endParaRPr lang="en-US" dirty="0"/>
          </a:p>
          <a:p>
            <a:pPr marL="342900" indent="-342900">
              <a:buFont typeface="Wingdings" panose="05000000000000000000" pitchFamily="2" charset="2"/>
              <a:buChar char="Ø"/>
            </a:pPr>
            <a:r>
              <a:rPr lang="en-US" dirty="0"/>
              <a:t>Increased international cooperation on research and capacity building </a:t>
            </a:r>
          </a:p>
        </p:txBody>
      </p:sp>
    </p:spTree>
    <p:extLst>
      <p:ext uri="{BB962C8B-B14F-4D97-AF65-F5344CB8AC3E}">
        <p14:creationId xmlns:p14="http://schemas.microsoft.com/office/powerpoint/2010/main" val="297764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F09C8C4-1EF8-4122-B481-604331EF2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295400"/>
            <a:ext cx="6863373" cy="5303520"/>
          </a:xfrm>
          <a:prstGeom prst="rect">
            <a:avLst/>
          </a:prstGeom>
        </p:spPr>
      </p:pic>
      <p:pic>
        <p:nvPicPr>
          <p:cNvPr id="6" name="Picture 2" descr="logo IPPC">
            <a:extLst>
              <a:ext uri="{FF2B5EF4-FFF2-40B4-BE49-F238E27FC236}">
                <a16:creationId xmlns:a16="http://schemas.microsoft.com/office/drawing/2014/main" id="{8F9A0F00-EB35-4DE5-9EEF-C672D4DDF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56360"/>
            <a:ext cx="356235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21E176-91CC-4F1E-94C6-B22AD6D4779F}"/>
              </a:ext>
            </a:extLst>
          </p:cNvPr>
          <p:cNvSpPr txBox="1"/>
          <p:nvPr/>
        </p:nvSpPr>
        <p:spPr>
          <a:xfrm>
            <a:off x="228600" y="731520"/>
            <a:ext cx="10134600" cy="523220"/>
          </a:xfrm>
          <a:prstGeom prst="rect">
            <a:avLst/>
          </a:prstGeom>
          <a:noFill/>
        </p:spPr>
        <p:txBody>
          <a:bodyPr wrap="square">
            <a:spAutoFit/>
          </a:bodyPr>
          <a:lstStyle/>
          <a:p>
            <a:r>
              <a:rPr lang="en-US" sz="2800" b="1" dirty="0">
                <a:solidFill>
                  <a:schemeClr val="tx2"/>
                </a:solidFill>
                <a:latin typeface="Calibri" panose="020F0502020204030204" pitchFamily="34" charset="0"/>
                <a:cs typeface="Calibri" panose="020F0502020204030204" pitchFamily="34" charset="0"/>
              </a:rPr>
              <a:t>IPPC Focus Group on Climate Change and Phytosanitary Issues</a:t>
            </a:r>
            <a:endParaRPr lang="en-US" sz="2800" dirty="0">
              <a:solidFill>
                <a:schemeClr val="tx2"/>
              </a:solidFill>
              <a:latin typeface="Calibri" panose="020F0502020204030204" pitchFamily="34" charset="0"/>
              <a:cs typeface="Calibri" panose="020F0502020204030204" pitchFamily="34" charset="0"/>
            </a:endParaRPr>
          </a:p>
        </p:txBody>
      </p:sp>
      <p:pic>
        <p:nvPicPr>
          <p:cNvPr id="2" name="Picture 1" descr=" SigLockup Master PwPt.4c-whitebg.png">
            <a:extLst>
              <a:ext uri="{FF2B5EF4-FFF2-40B4-BE49-F238E27FC236}">
                <a16:creationId xmlns:a16="http://schemas.microsoft.com/office/drawing/2014/main" id="{A6E5ADE5-003F-CEA1-14A4-562BB53043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4" name="TextBox 3">
            <a:extLst>
              <a:ext uri="{FF2B5EF4-FFF2-40B4-BE49-F238E27FC236}">
                <a16:creationId xmlns:a16="http://schemas.microsoft.com/office/drawing/2014/main" id="{1A148D02-6DDF-7749-4B55-68661357ED23}"/>
              </a:ext>
            </a:extLst>
          </p:cNvPr>
          <p:cNvSpPr txBox="1"/>
          <p:nvPr/>
        </p:nvSpPr>
        <p:spPr>
          <a:xfrm>
            <a:off x="7620000" y="1600200"/>
            <a:ext cx="3810000" cy="3416320"/>
          </a:xfrm>
          <a:prstGeom prst="rect">
            <a:avLst/>
          </a:prstGeom>
          <a:noFill/>
        </p:spPr>
        <p:txBody>
          <a:bodyPr wrap="square" rtlCol="0">
            <a:spAutoFit/>
          </a:bodyPr>
          <a:lstStyle/>
          <a:p>
            <a:r>
              <a:rPr lang="en-US" dirty="0"/>
              <a:t>Focus Group Objectives:</a:t>
            </a:r>
          </a:p>
          <a:p>
            <a:endParaRPr lang="en-US" dirty="0"/>
          </a:p>
          <a:p>
            <a:pPr marL="457200" indent="-457200">
              <a:buFont typeface="+mj-lt"/>
              <a:buAutoNum type="arabicParenR"/>
            </a:pPr>
            <a:r>
              <a:rPr lang="en-US" dirty="0"/>
              <a:t>Raise awareness</a:t>
            </a:r>
          </a:p>
          <a:p>
            <a:pPr marL="457200" indent="-457200">
              <a:buFont typeface="+mj-lt"/>
              <a:buAutoNum type="arabicParenR"/>
            </a:pPr>
            <a:endParaRPr lang="en-US" dirty="0"/>
          </a:p>
          <a:p>
            <a:pPr marL="457200" indent="-457200">
              <a:buFont typeface="+mj-lt"/>
              <a:buAutoNum type="arabicParenR"/>
            </a:pPr>
            <a:r>
              <a:rPr lang="en-US" dirty="0"/>
              <a:t>Enhance evaluation and management of risks</a:t>
            </a:r>
          </a:p>
          <a:p>
            <a:pPr marL="457200" indent="-457200">
              <a:buFont typeface="+mj-lt"/>
              <a:buAutoNum type="arabicParenR"/>
            </a:pPr>
            <a:endParaRPr lang="en-US" dirty="0"/>
          </a:p>
          <a:p>
            <a:pPr marL="457200" indent="-457200">
              <a:buFont typeface="+mj-lt"/>
              <a:buAutoNum type="arabicParenR"/>
            </a:pPr>
            <a:r>
              <a:rPr lang="en-US" dirty="0"/>
              <a:t>Increase recognition of phytosanitary matters </a:t>
            </a:r>
          </a:p>
        </p:txBody>
      </p:sp>
    </p:spTree>
    <p:extLst>
      <p:ext uri="{BB962C8B-B14F-4D97-AF65-F5344CB8AC3E}">
        <p14:creationId xmlns:p14="http://schemas.microsoft.com/office/powerpoint/2010/main" val="130239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9" name="TextBox 8">
            <a:extLst>
              <a:ext uri="{FF2B5EF4-FFF2-40B4-BE49-F238E27FC236}">
                <a16:creationId xmlns:a16="http://schemas.microsoft.com/office/drawing/2014/main" id="{6721E176-91CC-4F1E-94C6-B22AD6D4779F}"/>
              </a:ext>
            </a:extLst>
          </p:cNvPr>
          <p:cNvSpPr txBox="1"/>
          <p:nvPr/>
        </p:nvSpPr>
        <p:spPr>
          <a:xfrm>
            <a:off x="228600" y="731520"/>
            <a:ext cx="10134600" cy="523220"/>
          </a:xfrm>
          <a:prstGeom prst="rect">
            <a:avLst/>
          </a:prstGeom>
          <a:noFill/>
        </p:spPr>
        <p:txBody>
          <a:bodyPr wrap="square">
            <a:spAutoFit/>
          </a:bodyPr>
          <a:lstStyle/>
          <a:p>
            <a:r>
              <a:rPr lang="en-US" sz="2800" b="1" dirty="0">
                <a:solidFill>
                  <a:schemeClr val="tx2"/>
                </a:solidFill>
                <a:latin typeface="Calibri" panose="020F0502020204030204" pitchFamily="34" charset="0"/>
                <a:cs typeface="Calibri" panose="020F0502020204030204" pitchFamily="34" charset="0"/>
              </a:rPr>
              <a:t>Climate Change Presentations at International Conferences</a:t>
            </a:r>
            <a:endParaRPr lang="en-US" sz="2800" dirty="0">
              <a:solidFill>
                <a:schemeClr val="tx2"/>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A9CD7EE-00B1-EFA1-0B05-65D85E592AF7}"/>
              </a:ext>
            </a:extLst>
          </p:cNvPr>
          <p:cNvPicPr>
            <a:picLocks noChangeAspect="1"/>
          </p:cNvPicPr>
          <p:nvPr/>
        </p:nvPicPr>
        <p:blipFill>
          <a:blip r:embed="rId3"/>
          <a:stretch>
            <a:fillRect/>
          </a:stretch>
        </p:blipFill>
        <p:spPr>
          <a:xfrm>
            <a:off x="228601" y="1295400"/>
            <a:ext cx="8242978" cy="3840480"/>
          </a:xfrm>
          <a:prstGeom prst="rect">
            <a:avLst/>
          </a:prstGeom>
        </p:spPr>
      </p:pic>
      <p:sp>
        <p:nvSpPr>
          <p:cNvPr id="5" name="TextBox 4">
            <a:extLst>
              <a:ext uri="{FF2B5EF4-FFF2-40B4-BE49-F238E27FC236}">
                <a16:creationId xmlns:a16="http://schemas.microsoft.com/office/drawing/2014/main" id="{AD158DE5-0E90-F9F4-357B-626EC240E697}"/>
              </a:ext>
            </a:extLst>
          </p:cNvPr>
          <p:cNvSpPr txBox="1"/>
          <p:nvPr/>
        </p:nvSpPr>
        <p:spPr>
          <a:xfrm>
            <a:off x="237933" y="5257800"/>
            <a:ext cx="4419598" cy="265457"/>
          </a:xfrm>
          <a:prstGeom prst="rect">
            <a:avLst/>
          </a:prstGeom>
          <a:noFill/>
        </p:spPr>
        <p:txBody>
          <a:bodyPr wrap="square">
            <a:spAutoFit/>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IPPC Secretariat (2023) https://www.fao.org/3/cc3894en/cc3894en.pdf</a:t>
            </a:r>
          </a:p>
        </p:txBody>
      </p:sp>
      <p:pic>
        <p:nvPicPr>
          <p:cNvPr id="7" name="Picture 6" descr=" SigLockup Master PwPt.4c-whitebg.png">
            <a:extLst>
              <a:ext uri="{FF2B5EF4-FFF2-40B4-BE49-F238E27FC236}">
                <a16:creationId xmlns:a16="http://schemas.microsoft.com/office/drawing/2014/main" id="{88D3B9D3-FE54-635E-457E-B607715D10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2" name="TextBox 1">
            <a:extLst>
              <a:ext uri="{FF2B5EF4-FFF2-40B4-BE49-F238E27FC236}">
                <a16:creationId xmlns:a16="http://schemas.microsoft.com/office/drawing/2014/main" id="{092F3F2C-243C-A5D3-C4EE-9FBFBC77EE7C}"/>
              </a:ext>
            </a:extLst>
          </p:cNvPr>
          <p:cNvSpPr txBox="1"/>
          <p:nvPr/>
        </p:nvSpPr>
        <p:spPr>
          <a:xfrm>
            <a:off x="8763000" y="1450002"/>
            <a:ext cx="3276600" cy="3416320"/>
          </a:xfrm>
          <a:prstGeom prst="rect">
            <a:avLst/>
          </a:prstGeom>
          <a:noFill/>
        </p:spPr>
        <p:txBody>
          <a:bodyPr wrap="square" rtlCol="0">
            <a:spAutoFit/>
          </a:bodyPr>
          <a:lstStyle/>
          <a:p>
            <a:pPr marL="342900" indent="-342900">
              <a:buFont typeface="Wingdings" panose="05000000000000000000" pitchFamily="2" charset="2"/>
              <a:buChar char="ü"/>
            </a:pPr>
            <a:r>
              <a:rPr lang="en-US" b="1" dirty="0"/>
              <a:t>3 NAPPO meetings</a:t>
            </a:r>
          </a:p>
          <a:p>
            <a:endParaRPr lang="en-US" dirty="0"/>
          </a:p>
          <a:p>
            <a:pPr marL="342900" indent="-342900">
              <a:buFont typeface="Wingdings" panose="05000000000000000000" pitchFamily="2" charset="2"/>
              <a:buChar char="ü"/>
            </a:pPr>
            <a:r>
              <a:rPr lang="en-US" b="1" dirty="0"/>
              <a:t>EPPO meeting</a:t>
            </a:r>
          </a:p>
          <a:p>
            <a:endParaRPr lang="en-US" dirty="0"/>
          </a:p>
          <a:p>
            <a:pPr marL="342900" indent="-342900">
              <a:buFont typeface="Wingdings" panose="05000000000000000000" pitchFamily="2" charset="2"/>
              <a:buChar char="ü"/>
            </a:pPr>
            <a:r>
              <a:rPr lang="en-US" dirty="0"/>
              <a:t>International Plant Health Conference</a:t>
            </a:r>
          </a:p>
          <a:p>
            <a:endParaRPr lang="en-US" dirty="0"/>
          </a:p>
          <a:p>
            <a:pPr marL="342900" indent="-342900">
              <a:buFont typeface="Wingdings" panose="05000000000000000000" pitchFamily="2" charset="2"/>
              <a:buChar char="ü"/>
            </a:pPr>
            <a:r>
              <a:rPr lang="en-US" b="1" dirty="0"/>
              <a:t>IPPC Regional Workshop</a:t>
            </a:r>
          </a:p>
        </p:txBody>
      </p:sp>
    </p:spTree>
    <p:extLst>
      <p:ext uri="{BB962C8B-B14F-4D97-AF65-F5344CB8AC3E}">
        <p14:creationId xmlns:p14="http://schemas.microsoft.com/office/powerpoint/2010/main" val="40873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1" name="Picture 10" descr=" SigLockup Master PwPt.4c-whitebg.png">
            <a:extLst>
              <a:ext uri="{FF2B5EF4-FFF2-40B4-BE49-F238E27FC236}">
                <a16:creationId xmlns:a16="http://schemas.microsoft.com/office/drawing/2014/main" id="{D8D6F8B0-4FD3-022E-01B0-8081FA6EB6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pic>
        <p:nvPicPr>
          <p:cNvPr id="4" name="Picture 3">
            <a:extLst>
              <a:ext uri="{FF2B5EF4-FFF2-40B4-BE49-F238E27FC236}">
                <a16:creationId xmlns:a16="http://schemas.microsoft.com/office/drawing/2014/main" id="{38B0143E-ADC8-1AE9-68AE-6B3A9FABDB7C}"/>
              </a:ext>
            </a:extLst>
          </p:cNvPr>
          <p:cNvPicPr>
            <a:picLocks noChangeAspect="1"/>
          </p:cNvPicPr>
          <p:nvPr/>
        </p:nvPicPr>
        <p:blipFill>
          <a:blip r:embed="rId4"/>
          <a:stretch>
            <a:fillRect/>
          </a:stretch>
        </p:blipFill>
        <p:spPr>
          <a:xfrm>
            <a:off x="381000" y="838200"/>
            <a:ext cx="7717639" cy="5577840"/>
          </a:xfrm>
          <a:prstGeom prst="rect">
            <a:avLst/>
          </a:prstGeom>
        </p:spPr>
      </p:pic>
      <p:sp>
        <p:nvSpPr>
          <p:cNvPr id="8" name="TextBox 7">
            <a:extLst>
              <a:ext uri="{FF2B5EF4-FFF2-40B4-BE49-F238E27FC236}">
                <a16:creationId xmlns:a16="http://schemas.microsoft.com/office/drawing/2014/main" id="{3B61153C-14DF-0E43-D011-DF3C47B0A12A}"/>
              </a:ext>
            </a:extLst>
          </p:cNvPr>
          <p:cNvSpPr txBox="1"/>
          <p:nvPr/>
        </p:nvSpPr>
        <p:spPr>
          <a:xfrm>
            <a:off x="609600" y="6480512"/>
            <a:ext cx="8229600" cy="246221"/>
          </a:xfrm>
          <a:prstGeom prst="rect">
            <a:avLst/>
          </a:prstGeom>
          <a:noFill/>
        </p:spPr>
        <p:txBody>
          <a:bodyPr wrap="square">
            <a:spAutoFit/>
          </a:bodyPr>
          <a:lstStyle/>
          <a:p>
            <a:r>
              <a:rPr lang="en-US" sz="1000" dirty="0"/>
              <a:t>https://www.ippc.int/en/core-activities/governance/cpm/cpm-focus-group-reports/climate-change-and-phytosanitary-issues/</a:t>
            </a:r>
          </a:p>
        </p:txBody>
      </p:sp>
    </p:spTree>
    <p:extLst>
      <p:ext uri="{BB962C8B-B14F-4D97-AF65-F5344CB8AC3E}">
        <p14:creationId xmlns:p14="http://schemas.microsoft.com/office/powerpoint/2010/main" val="147698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3" name="Picture 2">
            <a:extLst>
              <a:ext uri="{FF2B5EF4-FFF2-40B4-BE49-F238E27FC236}">
                <a16:creationId xmlns:a16="http://schemas.microsoft.com/office/drawing/2014/main" id="{0A19132E-10B0-CD91-C339-3D60696B5407}"/>
              </a:ext>
            </a:extLst>
          </p:cNvPr>
          <p:cNvPicPr>
            <a:picLocks noChangeAspect="1"/>
          </p:cNvPicPr>
          <p:nvPr/>
        </p:nvPicPr>
        <p:blipFill>
          <a:blip r:embed="rId3"/>
          <a:stretch>
            <a:fillRect/>
          </a:stretch>
        </p:blipFill>
        <p:spPr>
          <a:xfrm>
            <a:off x="457202" y="838200"/>
            <a:ext cx="8274917" cy="5486400"/>
          </a:xfrm>
          <a:prstGeom prst="rect">
            <a:avLst/>
          </a:prstGeom>
        </p:spPr>
      </p:pic>
      <p:sp>
        <p:nvSpPr>
          <p:cNvPr id="10" name="TextBox 9">
            <a:extLst>
              <a:ext uri="{FF2B5EF4-FFF2-40B4-BE49-F238E27FC236}">
                <a16:creationId xmlns:a16="http://schemas.microsoft.com/office/drawing/2014/main" id="{B419EA54-FE07-90CB-19EA-2641B21B3C09}"/>
              </a:ext>
            </a:extLst>
          </p:cNvPr>
          <p:cNvSpPr txBox="1"/>
          <p:nvPr/>
        </p:nvSpPr>
        <p:spPr>
          <a:xfrm>
            <a:off x="330744" y="6477000"/>
            <a:ext cx="8527831" cy="246221"/>
          </a:xfrm>
          <a:prstGeom prst="rect">
            <a:avLst/>
          </a:prstGeom>
          <a:noFill/>
        </p:spPr>
        <p:txBody>
          <a:bodyPr wrap="square">
            <a:spAutoFit/>
          </a:bodyPr>
          <a:lstStyle/>
          <a:p>
            <a:r>
              <a:rPr lang="en-US" sz="1000" dirty="0"/>
              <a:t>https://www.ippc.int/en/news/new-deadline-consultation-on-report-on-the-assessment-and-management-of-climate-change-impacts-on-plant-pests/</a:t>
            </a:r>
          </a:p>
        </p:txBody>
      </p:sp>
      <p:pic>
        <p:nvPicPr>
          <p:cNvPr id="11" name="Picture 10" descr=" SigLockup Master PwPt.4c-whitebg.png">
            <a:extLst>
              <a:ext uri="{FF2B5EF4-FFF2-40B4-BE49-F238E27FC236}">
                <a16:creationId xmlns:a16="http://schemas.microsoft.com/office/drawing/2014/main" id="{D8D6F8B0-4FD3-022E-01B0-8081FA6EB6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2" name="TextBox 1">
            <a:extLst>
              <a:ext uri="{FF2B5EF4-FFF2-40B4-BE49-F238E27FC236}">
                <a16:creationId xmlns:a16="http://schemas.microsoft.com/office/drawing/2014/main" id="{D619BBF2-E15C-F210-E88A-AE1BB71663DE}"/>
              </a:ext>
            </a:extLst>
          </p:cNvPr>
          <p:cNvSpPr txBox="1"/>
          <p:nvPr/>
        </p:nvSpPr>
        <p:spPr>
          <a:xfrm>
            <a:off x="8839200" y="1302127"/>
            <a:ext cx="3211904" cy="4031873"/>
          </a:xfrm>
          <a:prstGeom prst="rect">
            <a:avLst/>
          </a:prstGeom>
          <a:noFill/>
        </p:spPr>
        <p:txBody>
          <a:bodyPr wrap="square" rtlCol="0">
            <a:spAutoFit/>
          </a:bodyPr>
          <a:lstStyle/>
          <a:p>
            <a:pPr marL="342900" indent="-342900">
              <a:buFont typeface="Wingdings" panose="05000000000000000000" pitchFamily="2" charset="2"/>
              <a:buChar char="ü"/>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P</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est forecasts</a:t>
            </a:r>
          </a:p>
          <a:p>
            <a:pPr marL="342900" indent="-342900">
              <a:buFont typeface="Wingdings" panose="05000000000000000000" pitchFamily="2" charset="2"/>
              <a:buChar char="ü"/>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Pest </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risk assessments</a:t>
            </a:r>
          </a:p>
          <a:p>
            <a:pPr marL="342900" indent="-342900">
              <a:buFont typeface="Wingdings" panose="05000000000000000000" pitchFamily="2" charset="2"/>
              <a:buChar char="ü"/>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P</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est reporting</a:t>
            </a:r>
          </a:p>
          <a:p>
            <a:pPr marL="342900" indent="-342900">
              <a:buFont typeface="Wingdings" panose="05000000000000000000" pitchFamily="2" charset="2"/>
              <a:buChar char="ü"/>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P</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est surveillance</a:t>
            </a:r>
          </a:p>
          <a:p>
            <a:pPr marL="342900" indent="-342900">
              <a:buFont typeface="Wingdings" panose="05000000000000000000" pitchFamily="2" charset="2"/>
              <a:buChar char="ü"/>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Communication</a:t>
            </a:r>
          </a:p>
          <a:p>
            <a:pPr marL="342900" indent="-342900">
              <a:buFont typeface="Wingdings" panose="05000000000000000000" pitchFamily="2" charset="2"/>
              <a:buChar char="ü"/>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C</a:t>
            </a: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ase studies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09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title"/>
          </p:nvPr>
        </p:nvSpPr>
        <p:spPr>
          <a:xfrm>
            <a:off x="228600" y="731520"/>
            <a:ext cx="8153400" cy="576804"/>
          </a:xfrm>
          <a:prstGeom prst="rect">
            <a:avLst/>
          </a:prstGeom>
          <a:noFill/>
          <a:ln w="9525" cap="flat" cmpd="sng">
            <a:noFill/>
            <a:prstDash val="solid"/>
            <a:miter lim="524288"/>
            <a:headEnd type="none" w="sm" len="sm"/>
            <a:tailEnd type="none" w="sm" len="sm"/>
          </a:ln>
        </p:spPr>
        <p:txBody>
          <a:bodyPr spcFirstLastPara="1" wrap="square" lIns="68569" tIns="34275" rIns="68569" bIns="34275" anchor="ctr" anchorCtr="0">
            <a:noAutofit/>
          </a:bodyPr>
          <a:lstStyle/>
          <a:p>
            <a:pPr algn="l">
              <a:buClr>
                <a:schemeClr val="dk1"/>
              </a:buClr>
              <a:buSzPts val="3600"/>
            </a:pPr>
            <a:r>
              <a:rPr lang="en-US" sz="2800" b="1" dirty="0">
                <a:solidFill>
                  <a:schemeClr val="accent1">
                    <a:lumMod val="75000"/>
                  </a:schemeClr>
                </a:solidFill>
              </a:rPr>
              <a:t>Future Focus Group Actions</a:t>
            </a:r>
          </a:p>
        </p:txBody>
      </p:sp>
      <p:pic>
        <p:nvPicPr>
          <p:cNvPr id="2" name="Picture 1" descr=" SigLockup Master PwPt.4c-whitebg.png">
            <a:extLst>
              <a:ext uri="{FF2B5EF4-FFF2-40B4-BE49-F238E27FC236}">
                <a16:creationId xmlns:a16="http://schemas.microsoft.com/office/drawing/2014/main" id="{7DC9E6CD-1B85-3C9A-BD4C-8FB6CD9F1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EFDC3242-3934-79C8-32B0-C2EE3D437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371600"/>
            <a:ext cx="6661865" cy="3749040"/>
          </a:xfrm>
          <a:prstGeom prst="rect">
            <a:avLst/>
          </a:prstGeom>
        </p:spPr>
      </p:pic>
      <p:pic>
        <p:nvPicPr>
          <p:cNvPr id="13" name="Picture 12">
            <a:extLst>
              <a:ext uri="{FF2B5EF4-FFF2-40B4-BE49-F238E27FC236}">
                <a16:creationId xmlns:a16="http://schemas.microsoft.com/office/drawing/2014/main" id="{E7509122-6217-1209-A55E-CFCDD90CCC55}"/>
              </a:ext>
            </a:extLst>
          </p:cNvPr>
          <p:cNvPicPr>
            <a:picLocks noChangeAspect="1"/>
          </p:cNvPicPr>
          <p:nvPr/>
        </p:nvPicPr>
        <p:blipFill>
          <a:blip r:embed="rId5"/>
          <a:stretch>
            <a:fillRect/>
          </a:stretch>
        </p:blipFill>
        <p:spPr>
          <a:xfrm>
            <a:off x="76200" y="1440323"/>
            <a:ext cx="5198233" cy="4206240"/>
          </a:xfrm>
          <a:prstGeom prst="rect">
            <a:avLst/>
          </a:prstGeom>
        </p:spPr>
      </p:pic>
      <p:sp>
        <p:nvSpPr>
          <p:cNvPr id="17" name="TextBox 16">
            <a:extLst>
              <a:ext uri="{FF2B5EF4-FFF2-40B4-BE49-F238E27FC236}">
                <a16:creationId xmlns:a16="http://schemas.microsoft.com/office/drawing/2014/main" id="{4129502F-58C9-805E-209B-FE96090384C9}"/>
              </a:ext>
            </a:extLst>
          </p:cNvPr>
          <p:cNvSpPr txBox="1"/>
          <p:nvPr/>
        </p:nvSpPr>
        <p:spPr>
          <a:xfrm>
            <a:off x="237933" y="6266992"/>
            <a:ext cx="8272388" cy="246221"/>
          </a:xfrm>
          <a:prstGeom prst="rect">
            <a:avLst/>
          </a:prstGeom>
          <a:noFill/>
        </p:spPr>
        <p:txBody>
          <a:bodyPr wrap="square">
            <a:spAutoFit/>
          </a:bodyPr>
          <a:lstStyle/>
          <a:p>
            <a:r>
              <a:rPr lang="en-US" sz="1000" dirty="0"/>
              <a:t>https://www.ippc.int/en/news/workshops-events/webinars/fall-armyworm-faw-training-part-1-22-october-part-2-19-november-and-part-3-10-december/</a:t>
            </a:r>
          </a:p>
        </p:txBody>
      </p:sp>
    </p:spTree>
    <p:extLst>
      <p:ext uri="{BB962C8B-B14F-4D97-AF65-F5344CB8AC3E}">
        <p14:creationId xmlns:p14="http://schemas.microsoft.com/office/powerpoint/2010/main" val="61739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title"/>
          </p:nvPr>
        </p:nvSpPr>
        <p:spPr>
          <a:xfrm>
            <a:off x="228600" y="731520"/>
            <a:ext cx="8153400" cy="576804"/>
          </a:xfrm>
          <a:prstGeom prst="rect">
            <a:avLst/>
          </a:prstGeom>
          <a:noFill/>
          <a:ln w="9525" cap="flat" cmpd="sng">
            <a:noFill/>
            <a:prstDash val="solid"/>
            <a:miter lim="524288"/>
            <a:headEnd type="none" w="sm" len="sm"/>
            <a:tailEnd type="none" w="sm" len="sm"/>
          </a:ln>
        </p:spPr>
        <p:txBody>
          <a:bodyPr spcFirstLastPara="1" wrap="square" lIns="68569" tIns="34275" rIns="68569" bIns="34275" anchor="ctr" anchorCtr="0">
            <a:noAutofit/>
          </a:bodyPr>
          <a:lstStyle/>
          <a:p>
            <a:pPr algn="l">
              <a:buClr>
                <a:schemeClr val="dk1"/>
              </a:buClr>
              <a:buSzPts val="3600"/>
            </a:pPr>
            <a:r>
              <a:rPr lang="en-US" sz="2800" b="1" dirty="0">
                <a:solidFill>
                  <a:schemeClr val="accent1">
                    <a:lumMod val="75000"/>
                  </a:schemeClr>
                </a:solidFill>
              </a:rPr>
              <a:t>Communication and Collaboration</a:t>
            </a:r>
          </a:p>
        </p:txBody>
      </p:sp>
      <p:pic>
        <p:nvPicPr>
          <p:cNvPr id="10" name="Picture 9">
            <a:extLst>
              <a:ext uri="{FF2B5EF4-FFF2-40B4-BE49-F238E27FC236}">
                <a16:creationId xmlns:a16="http://schemas.microsoft.com/office/drawing/2014/main" id="{B1C1819A-2F38-4870-BDB8-E911B31930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838200"/>
            <a:ext cx="4581690" cy="5943600"/>
          </a:xfrm>
          <a:prstGeom prst="rect">
            <a:avLst/>
          </a:prstGeom>
          <a:ln>
            <a:solidFill>
              <a:schemeClr val="tx1"/>
            </a:solidFill>
          </a:ln>
        </p:spPr>
      </p:pic>
      <p:pic>
        <p:nvPicPr>
          <p:cNvPr id="2" name="Picture 1" descr=" SigLockup Master PwPt.4c-whitebg.png">
            <a:extLst>
              <a:ext uri="{FF2B5EF4-FFF2-40B4-BE49-F238E27FC236}">
                <a16:creationId xmlns:a16="http://schemas.microsoft.com/office/drawing/2014/main" id="{7DC9E6CD-1B85-3C9A-BD4C-8FB6CD9F1E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933" y="140810"/>
            <a:ext cx="2883429" cy="432863"/>
          </a:xfrm>
          <a:prstGeom prst="rect">
            <a:avLst/>
          </a:prstGeom>
        </p:spPr>
      </p:pic>
      <p:sp>
        <p:nvSpPr>
          <p:cNvPr id="6" name="TextBox 5">
            <a:extLst>
              <a:ext uri="{FF2B5EF4-FFF2-40B4-BE49-F238E27FC236}">
                <a16:creationId xmlns:a16="http://schemas.microsoft.com/office/drawing/2014/main" id="{4F76F791-2A48-05C3-37A0-CBE7E4D39F56}"/>
              </a:ext>
            </a:extLst>
          </p:cNvPr>
          <p:cNvSpPr txBox="1"/>
          <p:nvPr/>
        </p:nvSpPr>
        <p:spPr>
          <a:xfrm>
            <a:off x="228600" y="6182380"/>
            <a:ext cx="4581690" cy="523220"/>
          </a:xfrm>
          <a:prstGeom prst="rect">
            <a:avLst/>
          </a:prstGeom>
          <a:noFill/>
        </p:spPr>
        <p:txBody>
          <a:bodyPr wrap="square">
            <a:spAutoFit/>
          </a:bodyPr>
          <a:lstStyle/>
          <a:p>
            <a:r>
              <a:rPr lang="en-US" sz="1400" dirty="0"/>
              <a:t>https://www.aphis.usda.gov/mrpbs/publications/new-employee-onboarding/climate-change-adaptation-plan.pdf</a:t>
            </a:r>
          </a:p>
        </p:txBody>
      </p:sp>
    </p:spTree>
    <p:extLst>
      <p:ext uri="{BB962C8B-B14F-4D97-AF65-F5344CB8AC3E}">
        <p14:creationId xmlns:p14="http://schemas.microsoft.com/office/powerpoint/2010/main" val="2590034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30.5|12.7|23"/>
</p:tagLst>
</file>

<file path=ppt/theme/theme1.xml><?xml version="1.0" encoding="utf-8"?>
<a:theme xmlns:a="http://schemas.openxmlformats.org/drawingml/2006/main" name="USDA master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Props1.xml><?xml version="1.0" encoding="utf-8"?>
<ds:datastoreItem xmlns:ds="http://schemas.openxmlformats.org/officeDocument/2006/customXml" ds:itemID="{89ED40DD-2CB8-469F-AA41-3785FAD557F3}"/>
</file>

<file path=customXml/itemProps2.xml><?xml version="1.0" encoding="utf-8"?>
<ds:datastoreItem xmlns:ds="http://schemas.openxmlformats.org/officeDocument/2006/customXml" ds:itemID="{0CE56C80-630D-418A-9FD2-A8533386F6CB}"/>
</file>

<file path=customXml/itemProps3.xml><?xml version="1.0" encoding="utf-8"?>
<ds:datastoreItem xmlns:ds="http://schemas.openxmlformats.org/officeDocument/2006/customXml" ds:itemID="{3194D5D5-CD91-4AD3-8544-640F52EC7E4F}"/>
</file>

<file path=docProps/app.xml><?xml version="1.0" encoding="utf-8"?>
<Properties xmlns="http://schemas.openxmlformats.org/officeDocument/2006/extended-properties" xmlns:vt="http://schemas.openxmlformats.org/officeDocument/2006/docPropsVTypes">
  <Template>blank</Template>
  <TotalTime>49229</TotalTime>
  <Words>1897</Words>
  <Application>Microsoft Office PowerPoint</Application>
  <PresentationFormat>Widescreen</PresentationFormat>
  <Paragraphs>164</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Open Sans</vt:lpstr>
      <vt:lpstr>Segoe UI</vt:lpstr>
      <vt:lpstr>Symbol</vt:lpstr>
      <vt:lpstr>Times</vt:lpstr>
      <vt:lpstr>Times New Roman</vt:lpstr>
      <vt:lpstr>Wingdings</vt:lpstr>
      <vt:lpstr>WordVisi_MSFontService</vt:lpstr>
      <vt:lpstr>USDA master template 1</vt:lpstr>
      <vt:lpstr>Plant Health and Climate Change</vt:lpstr>
      <vt:lpstr>PowerPoint Presentation</vt:lpstr>
      <vt:lpstr>PowerPoint Presentation</vt:lpstr>
      <vt:lpstr>PowerPoint Presentation</vt:lpstr>
      <vt:lpstr>PowerPoint Presentation</vt:lpstr>
      <vt:lpstr>PowerPoint Presentation</vt:lpstr>
      <vt:lpstr>PowerPoint Presentation</vt:lpstr>
      <vt:lpstr>Future Focus Group Actions</vt:lpstr>
      <vt:lpstr>Communication and Collaboration</vt:lpstr>
      <vt:lpstr>Climate Change Pest Forecasts</vt:lpstr>
      <vt:lpstr>Summary and Conclusions</vt:lpstr>
      <vt:lpstr>Acknowledgements</vt:lpstr>
      <vt:lpstr>Thanks! Questions?</vt:lpstr>
    </vt:vector>
  </TitlesOfParts>
  <Company>USDA APHIS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USDA-APHIS-PPQ Invasive Forest Pest Activities</dc:title>
  <dc:creator>gfowler</dc:creator>
  <cp:lastModifiedBy>Fowler, Glenn - MRP-APHIS</cp:lastModifiedBy>
  <cp:revision>1197</cp:revision>
  <cp:lastPrinted>2022-08-10T13:02:31Z</cp:lastPrinted>
  <dcterms:created xsi:type="dcterms:W3CDTF">2008-04-01T19:16:02Z</dcterms:created>
  <dcterms:modified xsi:type="dcterms:W3CDTF">2023-11-01T15:11:29Z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ies>
</file>