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FF239-8106-44C2-B583-7B8EE119442B}" v="5" dt="2023-11-28T14:02:06.6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Bloem" userId="120205f8-b7c3-44c8-872f-00fc1f63a223" providerId="ADAL" clId="{385FF239-8106-44C2-B583-7B8EE119442B}"/>
    <pc:docChg chg="custSel addSld modSld sldOrd">
      <pc:chgData name="Stephanie Bloem" userId="120205f8-b7c3-44c8-872f-00fc1f63a223" providerId="ADAL" clId="{385FF239-8106-44C2-B583-7B8EE119442B}" dt="2023-11-28T14:05:52.425" v="122" actId="20577"/>
      <pc:docMkLst>
        <pc:docMk/>
      </pc:docMkLst>
      <pc:sldChg chg="delSp modSp mod">
        <pc:chgData name="Stephanie Bloem" userId="120205f8-b7c3-44c8-872f-00fc1f63a223" providerId="ADAL" clId="{385FF239-8106-44C2-B583-7B8EE119442B}" dt="2023-11-28T14:05:52.425" v="122" actId="20577"/>
        <pc:sldMkLst>
          <pc:docMk/>
          <pc:sldMk cId="3477827001" sldId="257"/>
        </pc:sldMkLst>
        <pc:spChg chg="mod">
          <ac:chgData name="Stephanie Bloem" userId="120205f8-b7c3-44c8-872f-00fc1f63a223" providerId="ADAL" clId="{385FF239-8106-44C2-B583-7B8EE119442B}" dt="2023-11-28T14:02:27.925" v="5" actId="255"/>
          <ac:spMkLst>
            <pc:docMk/>
            <pc:sldMk cId="3477827001" sldId="257"/>
            <ac:spMk id="2" creationId="{71B26CEE-9038-4CB4-9A48-ABB932ECB14D}"/>
          </ac:spMkLst>
        </pc:spChg>
        <pc:spChg chg="mod">
          <ac:chgData name="Stephanie Bloem" userId="120205f8-b7c3-44c8-872f-00fc1f63a223" providerId="ADAL" clId="{385FF239-8106-44C2-B583-7B8EE119442B}" dt="2023-11-28T14:05:52.425" v="122" actId="20577"/>
          <ac:spMkLst>
            <pc:docMk/>
            <pc:sldMk cId="3477827001" sldId="257"/>
            <ac:spMk id="3" creationId="{34DAB9B9-9087-61D4-79EF-6F1300EFF1CB}"/>
          </ac:spMkLst>
        </pc:spChg>
        <pc:picChg chg="del">
          <ac:chgData name="Stephanie Bloem" userId="120205f8-b7c3-44c8-872f-00fc1f63a223" providerId="ADAL" clId="{385FF239-8106-44C2-B583-7B8EE119442B}" dt="2023-11-28T14:01:50.046" v="2"/>
          <ac:picMkLst>
            <pc:docMk/>
            <pc:sldMk cId="3477827001" sldId="257"/>
            <ac:picMk id="6" creationId="{1336F806-1C40-7DCF-E784-7EF3EBD3DDC1}"/>
          </ac:picMkLst>
        </pc:picChg>
        <pc:picChg chg="del">
          <ac:chgData name="Stephanie Bloem" userId="120205f8-b7c3-44c8-872f-00fc1f63a223" providerId="ADAL" clId="{385FF239-8106-44C2-B583-7B8EE119442B}" dt="2023-11-20T17:57:47.939" v="0"/>
          <ac:picMkLst>
            <pc:docMk/>
            <pc:sldMk cId="3477827001" sldId="257"/>
            <ac:picMk id="6" creationId="{CBB4D5C1-9BCD-8AAA-15B6-E0B896B1FE5B}"/>
          </ac:picMkLst>
        </pc:picChg>
      </pc:sldChg>
      <pc:sldChg chg="delSp modSp add mod ord setBg delDesignElem">
        <pc:chgData name="Stephanie Bloem" userId="120205f8-b7c3-44c8-872f-00fc1f63a223" providerId="ADAL" clId="{385FF239-8106-44C2-B583-7B8EE119442B}" dt="2023-11-28T14:03:15.779" v="14" actId="20577"/>
        <pc:sldMkLst>
          <pc:docMk/>
          <pc:sldMk cId="2261720832" sldId="258"/>
        </pc:sldMkLst>
        <pc:spChg chg="mod">
          <ac:chgData name="Stephanie Bloem" userId="120205f8-b7c3-44c8-872f-00fc1f63a223" providerId="ADAL" clId="{385FF239-8106-44C2-B583-7B8EE119442B}" dt="2023-11-28T14:03:15.779" v="14" actId="20577"/>
          <ac:spMkLst>
            <pc:docMk/>
            <pc:sldMk cId="2261720832" sldId="258"/>
            <ac:spMk id="3" creationId="{34DAB9B9-9087-61D4-79EF-6F1300EFF1CB}"/>
          </ac:spMkLst>
        </pc:spChg>
        <pc:spChg chg="del">
          <ac:chgData name="Stephanie Bloem" userId="120205f8-b7c3-44c8-872f-00fc1f63a223" providerId="ADAL" clId="{385FF239-8106-44C2-B583-7B8EE119442B}" dt="2023-11-28T14:02:06.633" v="4"/>
          <ac:spMkLst>
            <pc:docMk/>
            <pc:sldMk cId="2261720832" sldId="258"/>
            <ac:spMk id="1134" creationId="{C2394629-8F96-41DE-9771-A48E7EF3C2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40DEC-8778-4A32-BA51-30735992AA75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32150-5767-43AB-839C-14C49DAE884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63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/>
              <a:t>https://www.cdfa.ca.gov/citrus/pests_diseases/cld.html</a:t>
            </a:r>
          </a:p>
          <a:p>
            <a:r>
              <a:rPr lang="es-CO"/>
              <a:t>GPDD</a:t>
            </a:r>
          </a:p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32150-5767-43AB-839C-14C49DAE8843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7968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/>
              <a:t>https://www.cdfa.ca.gov/citrus/pests_diseases/cld.html</a:t>
            </a:r>
          </a:p>
          <a:p>
            <a:r>
              <a:rPr lang="es-CO"/>
              <a:t>GPDD</a:t>
            </a:r>
          </a:p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32150-5767-43AB-839C-14C49DAE884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796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BD2F-A5B1-764A-0709-D320211EE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C6A4F-01B1-BF9F-AED8-1BAA13151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C893-BD80-D651-51FE-B0A4F93F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BFF10-7167-9E5D-72EB-F29E2D86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790BD-4A21-20AB-2280-97022881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250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1375-8D0B-8727-6A4B-0CB965D0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7709D-F2D8-FA55-58FB-6557EA522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0928F-FE80-807D-EEE6-94D121FD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F50F2-D843-71CA-162B-5015840A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279F-94F5-1E1F-01E5-385FC37E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72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FEDB35-2791-CB15-44BB-8913C97D4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D6072-283C-A96F-9975-423EA242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CA83B-99E1-AD60-539F-3EEC1D7F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157D6-A57B-75FC-D59D-64AE7EB9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7692-9488-499B-6358-95E0D917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322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879F-2D50-2CD1-9C36-EF160F2E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9EA1F-B76E-B66F-5A97-EBF843EB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6AF27-2792-BAEC-CD2A-D37EB6E4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98B8D-34B9-43C2-3785-25119E4A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C2893-E288-47EB-36E2-40440890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83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3293-750C-251E-F308-49E99D10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86040-F7C6-B984-A1AA-18789104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FFEB6-11C5-E182-E8D2-ABA28FC0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DCCD5-1446-0741-E9FB-557FA0E9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FB0E1-51EE-A693-39D2-0C1B3125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43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868EA-7A81-2C37-5B9C-63A6E047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753B2-E7C8-F7C3-7837-9425127BB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4ADBE-6002-9737-D60A-BB1AE1689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4073A-E8B7-E2B8-57EC-C1A3FA94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0FE03-5DAF-7C0D-08F6-BA87F6FA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CAD97-D80C-78CE-2755-62B3F39D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288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BD844-7524-CB91-EEC5-671E30AB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20E56-8073-8C76-D6A5-67F0C6E72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DDAF0-8DCD-7D35-5CC7-CAE094B8D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1ECE9-271C-0361-A034-88DFBB0DE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4609F-788C-F4AF-AB6C-74DBBD3AF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C1248-CDF0-E0E6-1912-EFB261ED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52C8E-F7BB-16BE-532F-74D54651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BED0A-278A-C446-AFA8-9EBE637A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6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ABDE-BC8E-223C-58BA-315CE671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AD37F-A3E7-8205-D2C7-99D1CA01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C02F8-4E93-4990-385C-A5597E72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279D8-1495-4D62-4424-A0E55E15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45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907AF-B260-BD4C-53BC-09BD2DB3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86148-A2B0-C4F5-D684-66E6C629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4F2BB-86D1-229D-5A83-3CE31784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97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E3C6-6738-17C2-9E19-E84E2A23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D8771-55D4-DAF1-4525-113240CA5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9FFC6-C776-00BC-EF72-91F27351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942B6-4D3C-D48C-A535-72F42513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40F72-5279-F5DE-0973-5115116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9CA50-232F-9C7A-7DF0-64B89796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211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A287-377A-C714-DC01-147B6B71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5F2846-7CEC-F970-2EF1-EE05C22A6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9BE26-B5D5-A99D-112F-42040814B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20AD0-9E2A-0DE7-CAC3-AE58368F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16464-E713-1715-2F55-AA65F788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77592-5F5E-7F9D-A2F7-28B51ACB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1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8D91E-EC2F-0E95-FF43-9814436F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89FE0-7FA2-C106-EDD9-ECE54A6B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11D5-A872-0D90-6EBA-887B6D92A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59E6-999E-459E-E1A0-4A4AAA678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2FCA2-F361-20FC-8334-4BBDFEE9E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7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6CEE-9038-4CB4-9A48-ABB932EC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602376"/>
            <a:ext cx="6812280" cy="2213607"/>
          </a:xfrm>
        </p:spPr>
        <p:txBody>
          <a:bodyPr anchor="b">
            <a:normAutofit/>
          </a:bodyPr>
          <a:lstStyle/>
          <a:p>
            <a:pPr algn="ctr"/>
            <a:r>
              <a:rPr lang="en-US" sz="4800" b="1">
                <a:latin typeface="+mn-lt"/>
              </a:rPr>
              <a:t>Citrus leprosis virus (CiLV) </a:t>
            </a:r>
            <a:br>
              <a:rPr lang="en-US" sz="4000" b="1" i="1">
                <a:latin typeface="+mn-lt"/>
                <a:ea typeface="Calibri"/>
                <a:cs typeface="Calibri"/>
              </a:rPr>
            </a:br>
            <a:r>
              <a:rPr lang="en-US" sz="3600" b="1" i="1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</a:rPr>
              <a:t>Cilevirus Citrus leprosi</a:t>
            </a:r>
            <a:endParaRPr lang="es-CO" sz="3600" b="1" i="1">
              <a:solidFill>
                <a:schemeClr val="accent6">
                  <a:lumMod val="75000"/>
                </a:schemeClr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488BC5-FAC2-5096-BED4-933506CA37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02" b="1"/>
          <a:stretch/>
        </p:blipFill>
        <p:spPr>
          <a:xfrm>
            <a:off x="7992957" y="10"/>
            <a:ext cx="4199043" cy="27693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AB9B9-9087-61D4-79EF-6F1300EFF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06" y="1860697"/>
            <a:ext cx="7180385" cy="47628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0">
              <a:buNone/>
              <a:tabLst>
                <a:tab pos="1079500" algn="l"/>
              </a:tabLst>
            </a:pPr>
            <a:r>
              <a:rPr lang="en-US" sz="1800" b="1" dirty="0">
                <a:ea typeface="Calibri"/>
                <a:cs typeface="Calibri"/>
              </a:rPr>
              <a:t>Vectors -</a:t>
            </a:r>
            <a:r>
              <a:rPr lang="en-US" sz="1600" b="1" dirty="0">
                <a:ea typeface="Calibri"/>
                <a:cs typeface="Calibri"/>
              </a:rPr>
              <a:t> </a:t>
            </a:r>
            <a:r>
              <a:rPr lang="en-US" sz="1600" dirty="0"/>
              <a:t>Species of mites in the genus </a:t>
            </a:r>
            <a:r>
              <a:rPr lang="en-US" sz="1600" i="1" dirty="0" err="1"/>
              <a:t>Brevipalpus</a:t>
            </a:r>
            <a:r>
              <a:rPr lang="en-US" sz="1600" dirty="0"/>
              <a:t> </a:t>
            </a:r>
          </a:p>
          <a:p>
            <a:pPr marL="342900" indent="0">
              <a:buNone/>
              <a:tabLst>
                <a:tab pos="1079500" algn="l"/>
              </a:tabLst>
            </a:pPr>
            <a:r>
              <a:rPr lang="es-CO" sz="1800" b="1" dirty="0" err="1">
                <a:ea typeface="Calibri"/>
                <a:cs typeface="Calibri"/>
              </a:rPr>
              <a:t>Distribution</a:t>
            </a:r>
            <a:endParaRPr lang="es-CO" sz="1800" b="1" dirty="0">
              <a:ea typeface="Calibri"/>
              <a:cs typeface="Calibri"/>
            </a:endParaRPr>
          </a:p>
          <a:p>
            <a:pPr marL="685800" indent="-342900">
              <a:tabLst>
                <a:tab pos="1079500" algn="l"/>
              </a:tabLst>
            </a:pPr>
            <a:r>
              <a:rPr lang="en-US" sz="1600" dirty="0">
                <a:ea typeface="Calibri"/>
                <a:cs typeface="Calibri"/>
              </a:rPr>
              <a:t>Widespread in Mexico, Central and South America, and South Africa. </a:t>
            </a:r>
          </a:p>
          <a:p>
            <a:pPr marL="685800" indent="-342900">
              <a:tabLst>
                <a:tab pos="1079500" algn="l"/>
              </a:tabLst>
            </a:pPr>
            <a:r>
              <a:rPr lang="en-US" sz="1600" dirty="0">
                <a:ea typeface="Calibri"/>
                <a:cs typeface="Calibri"/>
              </a:rPr>
              <a:t>Absent from the United States. Reported in FL in the first ½ of the 20th century, declined through tree removal and mite control, and was successfully eradicated. </a:t>
            </a:r>
          </a:p>
          <a:p>
            <a:pPr marL="685800" indent="-342900">
              <a:tabLst>
                <a:tab pos="1079500" algn="l"/>
              </a:tabLst>
            </a:pPr>
            <a:r>
              <a:rPr lang="en-US" sz="1600" dirty="0">
                <a:ea typeface="Calibri"/>
                <a:cs typeface="Calibri"/>
              </a:rPr>
              <a:t>United States conducting ongoing surveys; have a recovery plan in case </a:t>
            </a:r>
            <a:r>
              <a:rPr lang="en-US" sz="1600" dirty="0" err="1">
                <a:ea typeface="Calibri"/>
                <a:cs typeface="Calibri"/>
              </a:rPr>
              <a:t>CiLV</a:t>
            </a:r>
            <a:r>
              <a:rPr lang="en-US" sz="1600" dirty="0">
                <a:ea typeface="Calibri"/>
                <a:cs typeface="Calibri"/>
              </a:rPr>
              <a:t> is reintroduced. </a:t>
            </a:r>
          </a:p>
          <a:p>
            <a:pPr marL="342900" indent="0">
              <a:buNone/>
              <a:tabLst>
                <a:tab pos="1079500" algn="l"/>
              </a:tabLst>
            </a:pPr>
            <a:r>
              <a:rPr lang="es-CO" sz="1800" b="1" dirty="0">
                <a:ea typeface="Calibri"/>
                <a:cs typeface="Calibri"/>
              </a:rPr>
              <a:t>Hosts and </a:t>
            </a:r>
            <a:r>
              <a:rPr lang="es-CO" sz="1800" b="1" dirty="0" err="1">
                <a:ea typeface="Calibri"/>
                <a:cs typeface="Calibri"/>
              </a:rPr>
              <a:t>damage</a:t>
            </a:r>
            <a:endParaRPr lang="es-CO" sz="1800" b="1" dirty="0">
              <a:ea typeface="Calibri"/>
              <a:cs typeface="Calibri"/>
            </a:endParaRPr>
          </a:p>
          <a:p>
            <a:pPr marL="685800" indent="-342900">
              <a:tabLst>
                <a:tab pos="1079500" algn="l"/>
              </a:tabLst>
            </a:pPr>
            <a:r>
              <a:rPr lang="es-CO" sz="1600" dirty="0">
                <a:ea typeface="Calibri"/>
                <a:cs typeface="Calibri"/>
              </a:rPr>
              <a:t>Citrus </a:t>
            </a:r>
            <a:r>
              <a:rPr lang="es-CO" sz="1600" dirty="0" err="1">
                <a:ea typeface="Calibri"/>
                <a:cs typeface="Calibri"/>
              </a:rPr>
              <a:t>species</a:t>
            </a:r>
            <a:r>
              <a:rPr lang="es-CO" sz="1600" dirty="0">
                <a:ea typeface="Calibri"/>
                <a:cs typeface="Calibri"/>
              </a:rPr>
              <a:t>, </a:t>
            </a:r>
            <a:r>
              <a:rPr lang="es-CO" sz="1600" dirty="0" err="1">
                <a:ea typeface="Calibri"/>
                <a:cs typeface="Calibri"/>
              </a:rPr>
              <a:t>especially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sweet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orange</a:t>
            </a:r>
            <a:r>
              <a:rPr lang="es-CO" sz="1600" dirty="0">
                <a:ea typeface="Calibri"/>
                <a:cs typeface="Calibri"/>
              </a:rPr>
              <a:t> (</a:t>
            </a:r>
            <a:r>
              <a:rPr lang="es-CO" sz="1600" i="1" dirty="0">
                <a:ea typeface="Calibri"/>
                <a:cs typeface="Calibri"/>
              </a:rPr>
              <a:t>C. </a:t>
            </a:r>
            <a:r>
              <a:rPr lang="es-CO" sz="1600" i="1" dirty="0" err="1">
                <a:ea typeface="Calibri"/>
                <a:cs typeface="Calibri"/>
              </a:rPr>
              <a:t>sinensis</a:t>
            </a:r>
            <a:r>
              <a:rPr lang="es-CO" sz="1600" dirty="0">
                <a:ea typeface="Calibri"/>
                <a:cs typeface="Calibri"/>
              </a:rPr>
              <a:t>), </a:t>
            </a:r>
            <a:r>
              <a:rPr lang="es-CO" sz="1600" dirty="0" err="1">
                <a:ea typeface="Calibri"/>
                <a:cs typeface="Calibri"/>
              </a:rPr>
              <a:t>lemon</a:t>
            </a:r>
            <a:r>
              <a:rPr lang="es-CO" sz="1600" dirty="0">
                <a:ea typeface="Calibri"/>
                <a:cs typeface="Calibri"/>
              </a:rPr>
              <a:t> (</a:t>
            </a:r>
            <a:r>
              <a:rPr lang="es-CO" sz="1600" i="1" dirty="0">
                <a:ea typeface="Calibri"/>
                <a:cs typeface="Calibri"/>
              </a:rPr>
              <a:t>C. </a:t>
            </a:r>
            <a:r>
              <a:rPr lang="es-CO" sz="1600" i="1" dirty="0" err="1">
                <a:ea typeface="Calibri"/>
                <a:cs typeface="Calibri"/>
              </a:rPr>
              <a:t>limon</a:t>
            </a:r>
            <a:r>
              <a:rPr lang="es-CO" sz="1600" dirty="0">
                <a:ea typeface="Calibri"/>
                <a:cs typeface="Calibri"/>
              </a:rPr>
              <a:t>), </a:t>
            </a:r>
            <a:r>
              <a:rPr lang="es-CO" sz="1600" dirty="0" err="1">
                <a:ea typeface="Calibri"/>
                <a:cs typeface="Calibri"/>
              </a:rPr>
              <a:t>mandarin</a:t>
            </a:r>
            <a:r>
              <a:rPr lang="es-CO" sz="1600" dirty="0">
                <a:ea typeface="Calibri"/>
                <a:cs typeface="Calibri"/>
              </a:rPr>
              <a:t> (</a:t>
            </a:r>
            <a:r>
              <a:rPr lang="es-CO" sz="1600" i="1" dirty="0">
                <a:ea typeface="Calibri"/>
                <a:cs typeface="Calibri"/>
              </a:rPr>
              <a:t>C. </a:t>
            </a:r>
            <a:r>
              <a:rPr lang="es-CO" sz="1600" i="1" dirty="0" err="1">
                <a:ea typeface="Calibri"/>
                <a:cs typeface="Calibri"/>
              </a:rPr>
              <a:t>reticulata</a:t>
            </a:r>
            <a:r>
              <a:rPr lang="es-CO" sz="1600" i="1" dirty="0">
                <a:ea typeface="Calibri"/>
                <a:cs typeface="Calibri"/>
              </a:rPr>
              <a:t>, C. </a:t>
            </a:r>
            <a:r>
              <a:rPr lang="es-CO" sz="1600" i="1" dirty="0" err="1">
                <a:ea typeface="Calibri"/>
                <a:cs typeface="Calibri"/>
              </a:rPr>
              <a:t>reshni</a:t>
            </a:r>
            <a:r>
              <a:rPr lang="es-CO" sz="1600" i="1" dirty="0">
                <a:ea typeface="Calibri"/>
                <a:cs typeface="Calibri"/>
              </a:rPr>
              <a:t>, C. deliciosa</a:t>
            </a:r>
            <a:r>
              <a:rPr lang="es-CO" sz="1600" dirty="0">
                <a:ea typeface="Calibri"/>
                <a:cs typeface="Calibri"/>
              </a:rPr>
              <a:t>), </a:t>
            </a:r>
            <a:r>
              <a:rPr lang="es-CO" sz="1600" dirty="0" err="1">
                <a:ea typeface="Calibri"/>
                <a:cs typeface="Calibri"/>
              </a:rPr>
              <a:t>grapefruit</a:t>
            </a:r>
            <a:r>
              <a:rPr lang="es-CO" sz="1600" dirty="0">
                <a:ea typeface="Calibri"/>
                <a:cs typeface="Calibri"/>
              </a:rPr>
              <a:t> (</a:t>
            </a:r>
            <a:r>
              <a:rPr lang="es-CO" sz="1600" i="1" dirty="0">
                <a:ea typeface="Calibri"/>
                <a:cs typeface="Calibri"/>
              </a:rPr>
              <a:t>C. </a:t>
            </a:r>
            <a:r>
              <a:rPr lang="es-CO" sz="1600" i="1" dirty="0" err="1">
                <a:ea typeface="Calibri"/>
                <a:cs typeface="Calibri"/>
              </a:rPr>
              <a:t>paradisi</a:t>
            </a:r>
            <a:r>
              <a:rPr lang="es-CO" sz="1600" dirty="0">
                <a:ea typeface="Calibri"/>
                <a:cs typeface="Calibri"/>
              </a:rPr>
              <a:t>), plus </a:t>
            </a:r>
            <a:r>
              <a:rPr lang="es-CO" sz="1600" i="1" dirty="0" err="1">
                <a:ea typeface="Calibri"/>
                <a:cs typeface="Calibri"/>
              </a:rPr>
              <a:t>Fortunella</a:t>
            </a:r>
            <a:r>
              <a:rPr lang="es-CO" sz="1600" i="1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sp</a:t>
            </a:r>
            <a:r>
              <a:rPr lang="es-CO" sz="1600" dirty="0">
                <a:ea typeface="Calibri"/>
                <a:cs typeface="Calibri"/>
              </a:rPr>
              <a:t>. and </a:t>
            </a:r>
            <a:r>
              <a:rPr lang="es-CO" sz="1600" dirty="0" err="1">
                <a:ea typeface="Calibri"/>
                <a:cs typeface="Calibri"/>
              </a:rPr>
              <a:t>its</a:t>
            </a:r>
            <a:r>
              <a:rPr lang="es-CO" sz="1600" dirty="0">
                <a:ea typeface="Calibri"/>
                <a:cs typeface="Calibri"/>
              </a:rPr>
              <a:t> </a:t>
            </a:r>
            <a:r>
              <a:rPr lang="es-CO" sz="1600" dirty="0" err="1">
                <a:ea typeface="Calibri"/>
                <a:cs typeface="Calibri"/>
              </a:rPr>
              <a:t>hybrids</a:t>
            </a:r>
            <a:r>
              <a:rPr lang="es-CO" sz="1600" dirty="0">
                <a:ea typeface="Calibri"/>
                <a:cs typeface="Calibri"/>
              </a:rPr>
              <a:t>. </a:t>
            </a:r>
            <a:r>
              <a:rPr lang="es-CO" sz="1600" dirty="0" err="1">
                <a:ea typeface="Calibri"/>
                <a:cs typeface="Calibri"/>
              </a:rPr>
              <a:t>Some</a:t>
            </a:r>
            <a:r>
              <a:rPr lang="es-CO" sz="1600" dirty="0">
                <a:ea typeface="Calibri"/>
                <a:cs typeface="Calibri"/>
              </a:rPr>
              <a:t> citrus relatives </a:t>
            </a:r>
            <a:r>
              <a:rPr lang="es-CO" sz="1600" dirty="0" err="1">
                <a:ea typeface="Calibri"/>
                <a:cs typeface="Calibri"/>
              </a:rPr>
              <a:t>including</a:t>
            </a:r>
            <a:r>
              <a:rPr lang="es-CO" sz="1600" dirty="0">
                <a:ea typeface="Calibri"/>
                <a:cs typeface="Calibri"/>
              </a:rPr>
              <a:t> </a:t>
            </a:r>
            <a:r>
              <a:rPr lang="es-CO" sz="1600" i="1" dirty="0" err="1">
                <a:ea typeface="Calibri"/>
                <a:cs typeface="Calibri"/>
              </a:rPr>
              <a:t>Swinglea</a:t>
            </a:r>
            <a:r>
              <a:rPr lang="es-CO" sz="1600" dirty="0">
                <a:ea typeface="Calibri"/>
                <a:cs typeface="Calibri"/>
              </a:rPr>
              <a:t> </a:t>
            </a:r>
            <a:r>
              <a:rPr lang="es-CO" sz="1600" dirty="0" err="1">
                <a:ea typeface="Calibri"/>
                <a:cs typeface="Calibri"/>
              </a:rPr>
              <a:t>sp</a:t>
            </a:r>
            <a:r>
              <a:rPr lang="es-CO" sz="1600" dirty="0">
                <a:ea typeface="Calibri"/>
                <a:cs typeface="Calibri"/>
              </a:rPr>
              <a:t>. are </a:t>
            </a:r>
            <a:r>
              <a:rPr lang="es-CO" sz="1600" dirty="0" err="1">
                <a:ea typeface="Calibri"/>
                <a:cs typeface="Calibri"/>
              </a:rPr>
              <a:t>also</a:t>
            </a:r>
            <a:r>
              <a:rPr lang="es-CO" sz="1600" dirty="0">
                <a:ea typeface="Calibri"/>
                <a:cs typeface="Calibri"/>
              </a:rPr>
              <a:t> hosts. </a:t>
            </a:r>
          </a:p>
          <a:p>
            <a:pPr marL="685800" indent="-342900">
              <a:tabLst>
                <a:tab pos="1079500" algn="l"/>
              </a:tabLst>
            </a:pPr>
            <a:r>
              <a:rPr lang="es-CO" sz="1600" dirty="0" err="1">
                <a:ea typeface="Calibri"/>
                <a:cs typeface="Calibri"/>
              </a:rPr>
              <a:t>Localized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chlorotic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lesions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on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fruit</a:t>
            </a:r>
            <a:r>
              <a:rPr lang="es-CO" sz="1600" dirty="0">
                <a:ea typeface="Calibri"/>
                <a:cs typeface="Calibri"/>
              </a:rPr>
              <a:t>, </a:t>
            </a:r>
            <a:r>
              <a:rPr lang="es-CO" sz="1600" dirty="0" err="1">
                <a:ea typeface="Calibri"/>
                <a:cs typeface="Calibri"/>
              </a:rPr>
              <a:t>leaves</a:t>
            </a:r>
            <a:r>
              <a:rPr lang="es-CO" sz="1600" dirty="0">
                <a:ea typeface="Calibri"/>
                <a:cs typeface="Calibri"/>
              </a:rPr>
              <a:t> and </a:t>
            </a:r>
            <a:r>
              <a:rPr lang="es-CO" sz="1600" dirty="0" err="1">
                <a:ea typeface="Calibri"/>
                <a:cs typeface="Calibri"/>
              </a:rPr>
              <a:t>twigs</a:t>
            </a:r>
            <a:r>
              <a:rPr lang="es-CO" sz="1600" dirty="0">
                <a:ea typeface="Calibri"/>
                <a:cs typeface="Calibri"/>
              </a:rPr>
              <a:t>, </a:t>
            </a:r>
            <a:r>
              <a:rPr lang="es-CO" sz="1600" dirty="0" err="1">
                <a:ea typeface="Calibri"/>
                <a:cs typeface="Calibri"/>
              </a:rPr>
              <a:t>commonly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with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necrotic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ringspots</a:t>
            </a:r>
            <a:r>
              <a:rPr lang="es-CO" sz="1600" dirty="0">
                <a:ea typeface="Calibri"/>
                <a:cs typeface="Calibri"/>
              </a:rPr>
              <a:t>, </a:t>
            </a:r>
            <a:r>
              <a:rPr lang="es-CO" sz="1600" dirty="0" err="1">
                <a:ea typeface="Calibri"/>
                <a:cs typeface="Calibri"/>
              </a:rPr>
              <a:t>precocious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fall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of</a:t>
            </a:r>
            <a:r>
              <a:rPr lang="es-CO" sz="1600" dirty="0">
                <a:ea typeface="Calibri"/>
                <a:cs typeface="Calibri"/>
              </a:rPr>
              <a:t> </a:t>
            </a:r>
            <a:r>
              <a:rPr lang="es-CO" sz="1600" dirty="0" err="1">
                <a:ea typeface="Calibri"/>
                <a:cs typeface="Calibri"/>
              </a:rPr>
              <a:t>fruits</a:t>
            </a:r>
            <a:r>
              <a:rPr lang="es-CO" sz="1600" dirty="0">
                <a:ea typeface="Calibri"/>
                <a:cs typeface="Calibri"/>
              </a:rPr>
              <a:t>.</a:t>
            </a:r>
            <a:endParaRPr lang="en-US" sz="1600" dirty="0">
              <a:ea typeface="Calibri"/>
              <a:cs typeface="Calibri"/>
            </a:endParaRPr>
          </a:p>
          <a:p>
            <a:pPr marL="342900" indent="0">
              <a:buNone/>
              <a:tabLst>
                <a:tab pos="1079500" algn="l"/>
              </a:tabLst>
            </a:pPr>
            <a:endParaRPr lang="es-CO" sz="1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D3DAA5-F11C-31EE-3606-8A0BDF30E64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0" r="1" b="12286"/>
          <a:stretch/>
        </p:blipFill>
        <p:spPr>
          <a:xfrm>
            <a:off x="7992957" y="2957665"/>
            <a:ext cx="4199043" cy="39003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51589E-A25D-B620-3347-12DF1EAFA402}"/>
              </a:ext>
            </a:extLst>
          </p:cNvPr>
          <p:cNvSpPr txBox="1"/>
          <p:nvPr/>
        </p:nvSpPr>
        <p:spPr>
          <a:xfrm>
            <a:off x="9971766" y="6606267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Photo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credit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: Lydia </a:t>
            </a:r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Rodriguez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, CDFA</a:t>
            </a:r>
            <a:endParaRPr lang="es-CO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72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4" name="Rectangle 1133">
            <a:extLst>
              <a:ext uri="{FF2B5EF4-FFF2-40B4-BE49-F238E27FC236}">
                <a16:creationId xmlns:a16="http://schemas.microsoft.com/office/drawing/2014/main" id="{C2394629-8F96-41DE-9771-A48E7EF3C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B26CEE-9038-4CB4-9A48-ABB932EC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602376"/>
            <a:ext cx="6812280" cy="2213607"/>
          </a:xfrm>
        </p:spPr>
        <p:txBody>
          <a:bodyPr anchor="b"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Virus de la leprosis de </a:t>
            </a:r>
            <a:r>
              <a:rPr lang="en-US" sz="3600" b="1" dirty="0" err="1">
                <a:latin typeface="+mn-lt"/>
              </a:rPr>
              <a:t>los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cítricos</a:t>
            </a:r>
            <a:r>
              <a:rPr lang="en-US" sz="3600" b="1" dirty="0">
                <a:latin typeface="+mn-lt"/>
              </a:rPr>
              <a:t>  </a:t>
            </a:r>
            <a:br>
              <a:rPr lang="en-US" sz="3600" b="1" i="1" dirty="0">
                <a:latin typeface="+mn-lt"/>
                <a:ea typeface="Calibri"/>
                <a:cs typeface="Calibri"/>
              </a:rPr>
            </a:b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</a:rPr>
              <a:t>Cilevirus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</a:rPr>
              <a:t> Citrus 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</a:rPr>
              <a:t>leprosi</a:t>
            </a:r>
            <a:endParaRPr lang="es-CO" sz="3600" b="1" i="1" dirty="0">
              <a:solidFill>
                <a:schemeClr val="accent6">
                  <a:lumMod val="75000"/>
                </a:schemeClr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488BC5-FAC2-5096-BED4-933506CA37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02" b="1"/>
          <a:stretch/>
        </p:blipFill>
        <p:spPr>
          <a:xfrm>
            <a:off x="7992957" y="10"/>
            <a:ext cx="4199043" cy="27693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AB9B9-9087-61D4-79EF-6F1300EFF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06" y="1860697"/>
            <a:ext cx="7180385" cy="47628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0">
              <a:buNone/>
              <a:tabLst>
                <a:tab pos="1079500" algn="l"/>
              </a:tabLst>
            </a:pPr>
            <a:r>
              <a:rPr lang="es-419" sz="1800" b="1" dirty="0">
                <a:ea typeface="Calibri"/>
                <a:cs typeface="Calibri"/>
              </a:rPr>
              <a:t>Vectores –</a:t>
            </a:r>
            <a:r>
              <a:rPr lang="es-419" sz="1600" b="1" dirty="0">
                <a:ea typeface="Calibri"/>
                <a:cs typeface="Calibri"/>
              </a:rPr>
              <a:t> </a:t>
            </a:r>
            <a:r>
              <a:rPr lang="es-419" sz="1600" dirty="0"/>
              <a:t>especies de ácaros del género </a:t>
            </a:r>
            <a:r>
              <a:rPr lang="es-419" sz="1600" i="1" dirty="0" err="1"/>
              <a:t>Brevipalpus</a:t>
            </a:r>
            <a:r>
              <a:rPr lang="es-419" sz="1600" dirty="0"/>
              <a:t> </a:t>
            </a:r>
          </a:p>
          <a:p>
            <a:pPr marL="342900" indent="0">
              <a:buNone/>
              <a:tabLst>
                <a:tab pos="1079500" algn="l"/>
              </a:tabLst>
            </a:pPr>
            <a:r>
              <a:rPr lang="es-419" sz="1800" b="1" dirty="0">
                <a:ea typeface="Calibri"/>
                <a:cs typeface="Calibri"/>
              </a:rPr>
              <a:t>Distribución</a:t>
            </a:r>
          </a:p>
          <a:p>
            <a:pPr marL="685800" indent="-342900">
              <a:tabLst>
                <a:tab pos="1079500" algn="l"/>
              </a:tabLst>
            </a:pPr>
            <a:r>
              <a:rPr lang="es-419" sz="1600" dirty="0">
                <a:ea typeface="Calibri"/>
                <a:cs typeface="Calibri"/>
              </a:rPr>
              <a:t>Ampliamente dispersa en México, Centroamérica y Sudamérica y Sudáfrica. </a:t>
            </a:r>
          </a:p>
          <a:p>
            <a:pPr marL="685800" indent="-342900">
              <a:tabLst>
                <a:tab pos="1079500" algn="l"/>
              </a:tabLst>
            </a:pPr>
            <a:r>
              <a:rPr lang="es-419" sz="1600" dirty="0">
                <a:ea typeface="Calibri"/>
                <a:cs typeface="Calibri"/>
              </a:rPr>
              <a:t>Ausente de Estados Unidos. Reportada en Florida en la primera mitad del siglo XX, controlada a través de eliminación de árboles y control de ácaros resultando en su erradicación. </a:t>
            </a:r>
          </a:p>
          <a:p>
            <a:pPr marL="685800" indent="-342900">
              <a:tabLst>
                <a:tab pos="1079500" algn="l"/>
              </a:tabLst>
            </a:pPr>
            <a:r>
              <a:rPr lang="es-419" sz="1600" dirty="0">
                <a:ea typeface="Calibri"/>
                <a:cs typeface="Calibri"/>
              </a:rPr>
              <a:t>Estados Unidos realiza vigilancia continua y tiene un plan de recuperación en caso de reintroducción de esta plaga. </a:t>
            </a:r>
          </a:p>
          <a:p>
            <a:pPr marL="342900" indent="0">
              <a:buNone/>
              <a:tabLst>
                <a:tab pos="1079500" algn="l"/>
              </a:tabLst>
            </a:pPr>
            <a:r>
              <a:rPr lang="es-419" sz="1800" b="1" dirty="0">
                <a:ea typeface="Calibri"/>
                <a:cs typeface="Calibri"/>
              </a:rPr>
              <a:t>Hospederos y daño</a:t>
            </a:r>
          </a:p>
          <a:p>
            <a:pPr marL="685800" indent="-342900">
              <a:tabLst>
                <a:tab pos="1079500" algn="l"/>
              </a:tabLst>
            </a:pPr>
            <a:r>
              <a:rPr lang="es-419" sz="1600" dirty="0">
                <a:ea typeface="Calibri"/>
                <a:cs typeface="Calibri"/>
              </a:rPr>
              <a:t>Especies de cítricos, especialmente naranja dulce (</a:t>
            </a:r>
            <a:r>
              <a:rPr lang="es-419" sz="1600" i="1" dirty="0">
                <a:ea typeface="Calibri"/>
                <a:cs typeface="Calibri"/>
              </a:rPr>
              <a:t>C. </a:t>
            </a:r>
            <a:r>
              <a:rPr lang="es-419" sz="1600" i="1" dirty="0" err="1">
                <a:ea typeface="Calibri"/>
                <a:cs typeface="Calibri"/>
              </a:rPr>
              <a:t>sinensis</a:t>
            </a:r>
            <a:r>
              <a:rPr lang="es-419" sz="1600" dirty="0">
                <a:ea typeface="Calibri"/>
                <a:cs typeface="Calibri"/>
              </a:rPr>
              <a:t>), limón (</a:t>
            </a:r>
            <a:r>
              <a:rPr lang="es-419" sz="1600" i="1" dirty="0">
                <a:ea typeface="Calibri"/>
                <a:cs typeface="Calibri"/>
              </a:rPr>
              <a:t>C. </a:t>
            </a:r>
            <a:r>
              <a:rPr lang="es-419" sz="1600" i="1" dirty="0" err="1">
                <a:ea typeface="Calibri"/>
                <a:cs typeface="Calibri"/>
              </a:rPr>
              <a:t>limon</a:t>
            </a:r>
            <a:r>
              <a:rPr lang="es-419" sz="1600" dirty="0">
                <a:ea typeface="Calibri"/>
                <a:cs typeface="Calibri"/>
              </a:rPr>
              <a:t>), mandarina (</a:t>
            </a:r>
            <a:r>
              <a:rPr lang="es-419" sz="1600" i="1" dirty="0">
                <a:ea typeface="Calibri"/>
                <a:cs typeface="Calibri"/>
              </a:rPr>
              <a:t>C. </a:t>
            </a:r>
            <a:r>
              <a:rPr lang="es-419" sz="1600" i="1" dirty="0" err="1">
                <a:ea typeface="Calibri"/>
                <a:cs typeface="Calibri"/>
              </a:rPr>
              <a:t>reticulata</a:t>
            </a:r>
            <a:r>
              <a:rPr lang="es-419" sz="1600" i="1" dirty="0">
                <a:ea typeface="Calibri"/>
                <a:cs typeface="Calibri"/>
              </a:rPr>
              <a:t>, C. </a:t>
            </a:r>
            <a:r>
              <a:rPr lang="es-419" sz="1600" i="1" dirty="0" err="1">
                <a:ea typeface="Calibri"/>
                <a:cs typeface="Calibri"/>
              </a:rPr>
              <a:t>reshni</a:t>
            </a:r>
            <a:r>
              <a:rPr lang="es-419" sz="1600" i="1" dirty="0">
                <a:ea typeface="Calibri"/>
                <a:cs typeface="Calibri"/>
              </a:rPr>
              <a:t>, C. deliciosa</a:t>
            </a:r>
            <a:r>
              <a:rPr lang="es-419" sz="1600" dirty="0">
                <a:ea typeface="Calibri"/>
                <a:cs typeface="Calibri"/>
              </a:rPr>
              <a:t>), toronja (</a:t>
            </a:r>
            <a:r>
              <a:rPr lang="es-419" sz="1600" i="1" dirty="0">
                <a:ea typeface="Calibri"/>
                <a:cs typeface="Calibri"/>
              </a:rPr>
              <a:t>C. </a:t>
            </a:r>
            <a:r>
              <a:rPr lang="es-419" sz="1600" i="1" dirty="0" err="1">
                <a:ea typeface="Calibri"/>
                <a:cs typeface="Calibri"/>
              </a:rPr>
              <a:t>paradisi</a:t>
            </a:r>
            <a:r>
              <a:rPr lang="es-419" sz="1600" dirty="0">
                <a:ea typeface="Calibri"/>
                <a:cs typeface="Calibri"/>
              </a:rPr>
              <a:t>), además de </a:t>
            </a:r>
            <a:r>
              <a:rPr lang="es-419" sz="1600" i="1" dirty="0" err="1">
                <a:ea typeface="Calibri"/>
                <a:cs typeface="Calibri"/>
              </a:rPr>
              <a:t>Fortunella</a:t>
            </a:r>
            <a:r>
              <a:rPr lang="es-419" sz="1600" i="1" dirty="0">
                <a:ea typeface="Calibri"/>
                <a:cs typeface="Calibri"/>
              </a:rPr>
              <a:t> </a:t>
            </a:r>
            <a:r>
              <a:rPr lang="es-419" sz="1600" dirty="0" err="1">
                <a:ea typeface="Calibri"/>
                <a:cs typeface="Calibri"/>
              </a:rPr>
              <a:t>sp</a:t>
            </a:r>
            <a:r>
              <a:rPr lang="es-419" sz="1600" dirty="0">
                <a:ea typeface="Calibri"/>
                <a:cs typeface="Calibri"/>
              </a:rPr>
              <a:t>. y sus híbridos. También son hospederos algunos parientes de los cítricos, entre ellos </a:t>
            </a:r>
            <a:r>
              <a:rPr lang="es-419" sz="1600" i="1" dirty="0" err="1">
                <a:ea typeface="Calibri"/>
                <a:cs typeface="Calibri"/>
              </a:rPr>
              <a:t>Swinglea</a:t>
            </a:r>
            <a:r>
              <a:rPr lang="es-419" sz="1600" dirty="0">
                <a:ea typeface="Calibri"/>
                <a:cs typeface="Calibri"/>
              </a:rPr>
              <a:t> </a:t>
            </a:r>
            <a:r>
              <a:rPr lang="es-419" sz="1600" dirty="0" err="1">
                <a:ea typeface="Calibri"/>
                <a:cs typeface="Calibri"/>
              </a:rPr>
              <a:t>sp</a:t>
            </a:r>
            <a:r>
              <a:rPr lang="es-419" sz="1600" dirty="0">
                <a:ea typeface="Calibri"/>
                <a:cs typeface="Calibri"/>
              </a:rPr>
              <a:t>. </a:t>
            </a:r>
          </a:p>
          <a:p>
            <a:pPr marL="685800" indent="-342900">
              <a:tabLst>
                <a:tab pos="1079500" algn="l"/>
              </a:tabLst>
            </a:pPr>
            <a:r>
              <a:rPr lang="es-419" sz="1600" dirty="0">
                <a:ea typeface="Calibri"/>
                <a:cs typeface="Calibri"/>
              </a:rPr>
              <a:t>Lesiones cloróticas en fruta, hojas y ramillas, comúnmente con manchas anulares necróticas, caída precoz de frutas.</a:t>
            </a:r>
          </a:p>
          <a:p>
            <a:pPr marL="342900" indent="0">
              <a:buNone/>
              <a:tabLst>
                <a:tab pos="1079500" algn="l"/>
              </a:tabLst>
            </a:pPr>
            <a:endParaRPr lang="es-419" sz="1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D3DAA5-F11C-31EE-3606-8A0BDF30E64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0" r="1" b="12286"/>
          <a:stretch/>
        </p:blipFill>
        <p:spPr>
          <a:xfrm>
            <a:off x="7992957" y="2957665"/>
            <a:ext cx="4199043" cy="39003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51589E-A25D-B620-3347-12DF1EAFA402}"/>
              </a:ext>
            </a:extLst>
          </p:cNvPr>
          <p:cNvSpPr txBox="1"/>
          <p:nvPr/>
        </p:nvSpPr>
        <p:spPr>
          <a:xfrm>
            <a:off x="9971766" y="6606267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Photo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credit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: Lydia </a:t>
            </a:r>
            <a:r>
              <a:rPr lang="es-CO" sz="1000" b="0" i="0" err="1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Rodriguez</a:t>
            </a:r>
            <a:r>
              <a:rPr lang="es-CO" sz="1000" b="0" i="0">
                <a:solidFill>
                  <a:schemeClr val="bg2"/>
                </a:solidFill>
                <a:effectLst/>
                <a:latin typeface="Source Sans Pro" panose="020B0503030403020204" pitchFamily="34" charset="0"/>
              </a:rPr>
              <a:t>, CDFA</a:t>
            </a:r>
            <a:endParaRPr lang="es-CO" sz="1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2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D942A2-9571-469B-97FB-9228F7418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ED23C6-C544-48A7-86BF-D7BE7427FC95}">
  <ds:schemaRefs>
    <ds:schemaRef ds:uri="http://schemas.microsoft.com/office/2006/metadata/properties"/>
    <ds:schemaRef ds:uri="http://schemas.microsoft.com/office/infopath/2007/PartnerControls"/>
    <ds:schemaRef ds:uri="51d07005-8444-42b2-a841-576e386ff06a"/>
    <ds:schemaRef ds:uri="826fa057-fb92-41d3-a05d-69389c14cff1"/>
  </ds:schemaRefs>
</ds:datastoreItem>
</file>

<file path=customXml/itemProps3.xml><?xml version="1.0" encoding="utf-8"?>
<ds:datastoreItem xmlns:ds="http://schemas.openxmlformats.org/officeDocument/2006/customXml" ds:itemID="{FFB85ACE-153A-4745-BABC-4AF664F54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381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Citrus leprosis virus (CiLV)  Cilevirus Citrus leprosi</vt:lpstr>
      <vt:lpstr>Virus de la leprosis de los cítricos   Cilevirus Citrus leprosi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Citrus leprosis virus (CiLV)</dc:title>
  <dc:creator>Maribel Hurtado</dc:creator>
  <cp:lastModifiedBy>Stephanie Bloem</cp:lastModifiedBy>
  <cp:revision>6</cp:revision>
  <dcterms:created xsi:type="dcterms:W3CDTF">2023-11-03T14:12:05Z</dcterms:created>
  <dcterms:modified xsi:type="dcterms:W3CDTF">2023-11-28T14:06:01Z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MediaServiceImageTags">
    <vt:lpwstr/>
  </property>
</Properties>
</file>