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378" r:id="rId2"/>
    <p:sldId id="377" r:id="rId3"/>
    <p:sldId id="383" r:id="rId4"/>
    <p:sldId id="385" r:id="rId5"/>
    <p:sldId id="384" r:id="rId6"/>
    <p:sldId id="386" r:id="rId7"/>
    <p:sldId id="387" r:id="rId8"/>
    <p:sldId id="388" r:id="rId9"/>
    <p:sldId id="379" r:id="rId10"/>
    <p:sldId id="389" r:id="rId11"/>
    <p:sldId id="381" r:id="rId12"/>
    <p:sldId id="38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921"/>
  </p:normalViewPr>
  <p:slideViewPr>
    <p:cSldViewPr snapToGrid="0">
      <p:cViewPr varScale="1">
        <p:scale>
          <a:sx n="90" d="100"/>
          <a:sy n="90" d="100"/>
        </p:scale>
        <p:origin x="232"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1" y="3895072"/>
            <a:ext cx="8355361" cy="1752600"/>
          </a:xfrm>
        </p:spPr>
        <p:txBody>
          <a:bodyPr>
            <a:normAutofit/>
          </a:bodyPr>
          <a:lstStyle>
            <a:lvl1pPr marL="0" indent="0" algn="l">
              <a:buNone/>
              <a:defRPr sz="3733">
                <a:solidFill>
                  <a:srgbClr val="58585B"/>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90B268B2-E9D3-3748-8AF6-B53D5100B26A}" type="datetime1">
              <a:rPr lang="en-US" smtClean="0"/>
              <a:pPr/>
              <a:t>11/28/23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E2D3695-B6CC-174F-931D-5AD486FD33AC}" type="slidenum">
              <a:rPr lang="en-US" smtClean="0"/>
              <a:pPr/>
              <a:t>‹#›</a:t>
            </a:fld>
            <a:endParaRPr lang="en-US" dirty="0"/>
          </a:p>
        </p:txBody>
      </p:sp>
      <p:sp>
        <p:nvSpPr>
          <p:cNvPr id="7" name="Title 1"/>
          <p:cNvSpPr>
            <a:spLocks noGrp="1"/>
          </p:cNvSpPr>
          <p:nvPr>
            <p:ph type="ctrTitle"/>
          </p:nvPr>
        </p:nvSpPr>
        <p:spPr>
          <a:xfrm>
            <a:off x="609599" y="2390314"/>
            <a:ext cx="8837183" cy="1470025"/>
          </a:xfrm>
        </p:spPr>
        <p:txBody>
          <a:bodyPr anchor="b" anchorCtr="0">
            <a:noAutofit/>
          </a:bodyPr>
          <a:lstStyle>
            <a:lvl1pPr algn="l">
              <a:defRPr sz="5333"/>
            </a:lvl1pPr>
          </a:lstStyle>
          <a:p>
            <a:r>
              <a:rPr lang="en-US" dirty="0"/>
              <a:t>Click to edit Master title style</a:t>
            </a:r>
          </a:p>
        </p:txBody>
      </p:sp>
    </p:spTree>
    <p:extLst>
      <p:ext uri="{BB962C8B-B14F-4D97-AF65-F5344CB8AC3E}">
        <p14:creationId xmlns:p14="http://schemas.microsoft.com/office/powerpoint/2010/main" val="209822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lvl1pPr algn="l">
              <a:defRPr sz="3200"/>
            </a:lvl1pPr>
            <a:lvl2pPr algn="l">
              <a:defRPr sz="3200"/>
            </a:lvl2pPr>
            <a:lvl3pPr algn="l">
              <a:defRPr sz="3200"/>
            </a:lvl3pPr>
            <a:lvl4pPr algn="l">
              <a:defRPr sz="3200"/>
            </a:lvl4pPr>
            <a:lvl5pPr algn="l">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657D7-76B7-9B4B-9686-6D708E3F371E}" type="datetime1">
              <a:rPr lang="en-US" smtClean="0"/>
              <a:t>11/28/23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D3695-B6CC-174F-931D-5AD486FD33AC}" type="slidenum">
              <a:rPr lang="en-US" smtClean="0"/>
              <a:t>‹#›</a:t>
            </a:fld>
            <a:endParaRPr lang="en-US"/>
          </a:p>
        </p:txBody>
      </p:sp>
    </p:spTree>
    <p:extLst>
      <p:ext uri="{BB962C8B-B14F-4D97-AF65-F5344CB8AC3E}">
        <p14:creationId xmlns:p14="http://schemas.microsoft.com/office/powerpoint/2010/main" val="6209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3277599"/>
            <a:ext cx="10363200" cy="1362075"/>
          </a:xfrm>
        </p:spPr>
        <p:txBody>
          <a:bodyPr anchor="t"/>
          <a:lstStyle>
            <a:lvl1pPr algn="l">
              <a:defRPr sz="5333" b="1" cap="all"/>
            </a:lvl1pPr>
          </a:lstStyle>
          <a:p>
            <a:r>
              <a:rPr lang="en-US"/>
              <a:t>Click to edit Master title style</a:t>
            </a:r>
            <a:endParaRPr lang="en-US" dirty="0"/>
          </a:p>
        </p:txBody>
      </p:sp>
      <p:sp>
        <p:nvSpPr>
          <p:cNvPr id="3" name="Text Placeholder 2"/>
          <p:cNvSpPr>
            <a:spLocks noGrp="1"/>
          </p:cNvSpPr>
          <p:nvPr>
            <p:ph type="body" idx="1"/>
          </p:nvPr>
        </p:nvSpPr>
        <p:spPr>
          <a:xfrm>
            <a:off x="609600" y="1777411"/>
            <a:ext cx="10363200" cy="1500187"/>
          </a:xfrm>
        </p:spPr>
        <p:txBody>
          <a:bodyPr anchor="b"/>
          <a:lstStyle>
            <a:lvl1pPr marL="0" indent="0">
              <a:buNone/>
              <a:defRPr sz="2667">
                <a:solidFill>
                  <a:schemeClr val="accent5"/>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4F602F0-8A3F-254D-BD88-3373208B84AA}" type="datetime1">
              <a:rPr lang="en-US" smtClean="0"/>
              <a:t>11/28/23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D3695-B6CC-174F-931D-5AD486FD33AC}" type="slidenum">
              <a:rPr lang="en-US" smtClean="0"/>
              <a:t>‹#›</a:t>
            </a:fld>
            <a:endParaRPr lang="en-US"/>
          </a:p>
        </p:txBody>
      </p:sp>
    </p:spTree>
    <p:extLst>
      <p:ext uri="{BB962C8B-B14F-4D97-AF65-F5344CB8AC3E}">
        <p14:creationId xmlns:p14="http://schemas.microsoft.com/office/powerpoint/2010/main" val="3763618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250272" y="2408713"/>
            <a:ext cx="4697856" cy="639763"/>
          </a:xfrm>
        </p:spPr>
        <p:txBody>
          <a:bodyPr anchor="b">
            <a:noAutofit/>
          </a:bodyPr>
          <a:lstStyle>
            <a:lvl1pPr marL="0" indent="0">
              <a:buNone/>
              <a:defRPr sz="2133" b="1">
                <a:solidFill>
                  <a:schemeClr val="accent5"/>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250272" y="3048475"/>
            <a:ext cx="4697856" cy="3316325"/>
          </a:xfrm>
        </p:spPr>
        <p:txBody>
          <a:bodyPr/>
          <a:lstStyle>
            <a:lvl1pPr>
              <a:defRPr sz="2133"/>
            </a:lvl1pPr>
            <a:lvl2pPr>
              <a:defRPr sz="2133"/>
            </a:lvl2pPr>
            <a:lvl3pPr>
              <a:defRPr sz="2133"/>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C38802-8626-BD41-A532-284A36D5D9E3}" type="datetime1">
              <a:rPr lang="en-US" smtClean="0"/>
              <a:t>11/28/23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2D3695-B6CC-174F-931D-5AD486FD33AC}" type="slidenum">
              <a:rPr lang="en-US" smtClean="0"/>
              <a:t>‹#›</a:t>
            </a:fld>
            <a:endParaRPr lang="en-US"/>
          </a:p>
        </p:txBody>
      </p:sp>
      <p:sp>
        <p:nvSpPr>
          <p:cNvPr id="10" name="Text Placeholder 2"/>
          <p:cNvSpPr>
            <a:spLocks noGrp="1"/>
          </p:cNvSpPr>
          <p:nvPr>
            <p:ph type="body" idx="13"/>
          </p:nvPr>
        </p:nvSpPr>
        <p:spPr>
          <a:xfrm>
            <a:off x="5026944" y="2408713"/>
            <a:ext cx="4697856" cy="639763"/>
          </a:xfrm>
        </p:spPr>
        <p:txBody>
          <a:bodyPr anchor="b">
            <a:noAutofit/>
          </a:bodyPr>
          <a:lstStyle>
            <a:lvl1pPr marL="0" indent="0">
              <a:buNone/>
              <a:defRPr sz="2133" b="1">
                <a:solidFill>
                  <a:schemeClr val="accent5"/>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1" name="Content Placeholder 3"/>
          <p:cNvSpPr>
            <a:spLocks noGrp="1"/>
          </p:cNvSpPr>
          <p:nvPr>
            <p:ph sz="half" idx="14"/>
          </p:nvPr>
        </p:nvSpPr>
        <p:spPr>
          <a:xfrm>
            <a:off x="5026944" y="3048475"/>
            <a:ext cx="4697856" cy="3316325"/>
          </a:xfrm>
        </p:spPr>
        <p:txBody>
          <a:bodyPr/>
          <a:lstStyle>
            <a:lvl1pPr>
              <a:defRPr sz="2133"/>
            </a:lvl1pPr>
            <a:lvl2pPr>
              <a:defRPr sz="2133"/>
            </a:lvl2pPr>
            <a:lvl3pPr>
              <a:defRPr sz="2133"/>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419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5600" y="3169200"/>
            <a:ext cx="10972800" cy="1143000"/>
          </a:xfrm>
        </p:spPr>
        <p:txBody>
          <a:bodyPr/>
          <a:lstStyle>
            <a:lvl1pPr algn="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DA0197-B9D3-624A-A20D-BCAF30727959}" type="datetime1">
              <a:rPr lang="en-US" smtClean="0"/>
              <a:t>11/28/23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2D3695-B6CC-174F-931D-5AD486FD33AC}" type="slidenum">
              <a:rPr lang="en-US" smtClean="0"/>
              <a:t>‹#›</a:t>
            </a:fld>
            <a:endParaRPr lang="en-US"/>
          </a:p>
        </p:txBody>
      </p:sp>
    </p:spTree>
    <p:extLst>
      <p:ext uri="{BB962C8B-B14F-4D97-AF65-F5344CB8AC3E}">
        <p14:creationId xmlns:p14="http://schemas.microsoft.com/office/powerpoint/2010/main" val="525335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2A378-4CC3-9D42-976E-B0CBC3DD18D7}" type="datetime1">
              <a:rPr lang="en-US" smtClean="0"/>
              <a:t>11/28/23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2D3695-B6CC-174F-931D-5AD486FD33AC}" type="slidenum">
              <a:rPr lang="en-US" smtClean="0"/>
              <a:t>‹#›</a:t>
            </a:fld>
            <a:endParaRPr lang="en-US"/>
          </a:p>
        </p:txBody>
      </p:sp>
    </p:spTree>
    <p:extLst>
      <p:ext uri="{BB962C8B-B14F-4D97-AF65-F5344CB8AC3E}">
        <p14:creationId xmlns:p14="http://schemas.microsoft.com/office/powerpoint/2010/main" val="136822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81325"/>
            <a:ext cx="7315200" cy="566739"/>
          </a:xfrm>
        </p:spPr>
        <p:txBody>
          <a:bodyPr anchor="b"/>
          <a:lstStyle>
            <a:lvl1pPr algn="l">
              <a:defRPr sz="2667" b="1"/>
            </a:lvl1pPr>
          </a:lstStyle>
          <a:p>
            <a:r>
              <a:rPr lang="en-US" dirty="0"/>
              <a:t>Click to edit Master title style</a:t>
            </a:r>
          </a:p>
        </p:txBody>
      </p:sp>
      <p:sp>
        <p:nvSpPr>
          <p:cNvPr id="3" name="Picture Placeholder 2"/>
          <p:cNvSpPr>
            <a:spLocks noGrp="1"/>
          </p:cNvSpPr>
          <p:nvPr>
            <p:ph type="pic" idx="1"/>
          </p:nvPr>
        </p:nvSpPr>
        <p:spPr>
          <a:xfrm>
            <a:off x="609600" y="1399975"/>
            <a:ext cx="7315200" cy="3073853"/>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609600" y="5148063"/>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EEE2BCF-62F5-A24F-BE8D-81925242F11B}" type="datetime1">
              <a:rPr lang="en-US" smtClean="0"/>
              <a:t>11/28/23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D3695-B6CC-174F-931D-5AD486FD33AC}" type="slidenum">
              <a:rPr lang="en-US" smtClean="0"/>
              <a:t>‹#›</a:t>
            </a:fld>
            <a:endParaRPr lang="en-US"/>
          </a:p>
        </p:txBody>
      </p:sp>
    </p:spTree>
    <p:extLst>
      <p:ext uri="{BB962C8B-B14F-4D97-AF65-F5344CB8AC3E}">
        <p14:creationId xmlns:p14="http://schemas.microsoft.com/office/powerpoint/2010/main" val="174431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 y="288779"/>
            <a:ext cx="11760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30400" y="1549992"/>
            <a:ext cx="11760000" cy="47956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30400" y="6456060"/>
            <a:ext cx="1404800" cy="365125"/>
          </a:xfrm>
          <a:prstGeom prst="rect">
            <a:avLst/>
          </a:prstGeom>
        </p:spPr>
        <p:txBody>
          <a:bodyPr vert="horz" lIns="91440" tIns="45720" rIns="91440" bIns="45720" rtlCol="0" anchor="ctr"/>
          <a:lstStyle>
            <a:lvl1pPr algn="l">
              <a:defRPr sz="1600">
                <a:solidFill>
                  <a:schemeClr val="bg1"/>
                </a:solidFill>
              </a:defRPr>
            </a:lvl1pPr>
          </a:lstStyle>
          <a:p>
            <a:fld id="{E90ECF31-FAFA-D34A-94F9-95BD8BFB7CA4}" type="datetime1">
              <a:rPr lang="en-US" smtClean="0"/>
              <a:pPr/>
              <a:t>11/28/23</a:t>
            </a:fld>
            <a:endParaRPr lang="en-US" dirty="0"/>
          </a:p>
        </p:txBody>
      </p:sp>
      <p:sp>
        <p:nvSpPr>
          <p:cNvPr id="5" name="Footer Placeholder 4"/>
          <p:cNvSpPr>
            <a:spLocks noGrp="1"/>
          </p:cNvSpPr>
          <p:nvPr>
            <p:ph type="ftr" sz="quarter" idx="3"/>
          </p:nvPr>
        </p:nvSpPr>
        <p:spPr>
          <a:xfrm>
            <a:off x="2491200" y="6456060"/>
            <a:ext cx="5011200" cy="365125"/>
          </a:xfrm>
          <a:prstGeom prst="rect">
            <a:avLst/>
          </a:prstGeom>
        </p:spPr>
        <p:txBody>
          <a:bodyPr vert="horz" lIns="91440" tIns="45720" rIns="91440" bIns="45720" rtlCol="0" anchor="ctr"/>
          <a:lstStyle>
            <a:lvl1pPr algn="ctr">
              <a:defRPr sz="1600">
                <a:solidFill>
                  <a:schemeClr val="bg1"/>
                </a:solidFill>
              </a:defRPr>
            </a:lvl1pPr>
          </a:lstStyle>
          <a:p>
            <a:endParaRPr lang="en-US" dirty="0"/>
          </a:p>
        </p:txBody>
      </p:sp>
      <p:sp>
        <p:nvSpPr>
          <p:cNvPr id="6" name="Slide Number Placeholder 5"/>
          <p:cNvSpPr>
            <a:spLocks noGrp="1"/>
          </p:cNvSpPr>
          <p:nvPr>
            <p:ph type="sldNum" sz="quarter" idx="4"/>
          </p:nvPr>
        </p:nvSpPr>
        <p:spPr>
          <a:xfrm>
            <a:off x="8358400" y="6456060"/>
            <a:ext cx="1404800" cy="365125"/>
          </a:xfrm>
          <a:prstGeom prst="rect">
            <a:avLst/>
          </a:prstGeom>
        </p:spPr>
        <p:txBody>
          <a:bodyPr vert="horz" lIns="91440" tIns="45720" rIns="91440" bIns="45720" rtlCol="0" anchor="ctr"/>
          <a:lstStyle>
            <a:lvl1pPr algn="r">
              <a:defRPr sz="1600">
                <a:solidFill>
                  <a:schemeClr val="bg1"/>
                </a:solidFill>
              </a:defRPr>
            </a:lvl1pPr>
          </a:lstStyle>
          <a:p>
            <a:fld id="{FE2D3695-B6CC-174F-931D-5AD486FD33AC}" type="slidenum">
              <a:rPr lang="en-US" smtClean="0"/>
              <a:pPr/>
              <a:t>‹#›</a:t>
            </a:fld>
            <a:endParaRPr lang="en-US" dirty="0"/>
          </a:p>
        </p:txBody>
      </p:sp>
    </p:spTree>
    <p:extLst>
      <p:ext uri="{BB962C8B-B14F-4D97-AF65-F5344CB8AC3E}">
        <p14:creationId xmlns:p14="http://schemas.microsoft.com/office/powerpoint/2010/main" val="2813466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lvl1pPr algn="l" defTabSz="609585" rtl="0" eaLnBrk="1" latinLnBrk="0" hangingPunct="1">
        <a:spcBef>
          <a:spcPct val="0"/>
        </a:spcBef>
        <a:buNone/>
        <a:defRPr lang="en-US" sz="4800" kern="1200" dirty="0">
          <a:solidFill>
            <a:srgbClr val="003046"/>
          </a:solidFill>
          <a:latin typeface="Arial Black" panose="020B0A04020102020204" pitchFamily="34" charset="0"/>
          <a:ea typeface="+mj-ea"/>
          <a:cs typeface="Arial"/>
        </a:defRPr>
      </a:lvl1pPr>
    </p:titleStyle>
    <p:bodyStyle>
      <a:lvl1pPr marL="457189" indent="-457189" algn="l" defTabSz="609585" rtl="0" eaLnBrk="1" latinLnBrk="0" hangingPunct="1">
        <a:spcBef>
          <a:spcPct val="20000"/>
        </a:spcBef>
        <a:buFont typeface="Arial"/>
        <a:buChar char="•"/>
        <a:defRPr lang="en-US" sz="4267" kern="1200" dirty="0">
          <a:solidFill>
            <a:srgbClr val="58585B"/>
          </a:solidFill>
          <a:latin typeface="Arial" panose="020B0604020202020204" pitchFamily="34" charset="0"/>
          <a:ea typeface="+mn-ea"/>
          <a:cs typeface="Arial" panose="020B0604020202020204" pitchFamily="34" charset="0"/>
        </a:defRPr>
      </a:lvl1pPr>
      <a:lvl2pPr marL="990575" indent="-380990" algn="l" defTabSz="609585" rtl="0" eaLnBrk="1" latinLnBrk="0" hangingPunct="1">
        <a:spcBef>
          <a:spcPct val="20000"/>
        </a:spcBef>
        <a:buFont typeface="Arial"/>
        <a:buChar char="–"/>
        <a:defRPr lang="en-US" sz="3733" kern="1200" dirty="0">
          <a:solidFill>
            <a:srgbClr val="58585B"/>
          </a:solidFill>
          <a:latin typeface="Arial" panose="020B0604020202020204" pitchFamily="34" charset="0"/>
          <a:ea typeface="+mn-ea"/>
          <a:cs typeface="Arial" panose="020B0604020202020204" pitchFamily="34" charset="0"/>
        </a:defRPr>
      </a:lvl2pPr>
      <a:lvl3pPr marL="1523962" indent="-304792" algn="l" defTabSz="609585" rtl="0" eaLnBrk="1" latinLnBrk="0" hangingPunct="1">
        <a:spcBef>
          <a:spcPct val="20000"/>
        </a:spcBef>
        <a:buFont typeface="Arial"/>
        <a:buChar char="•"/>
        <a:defRPr lang="en-US" sz="3200" kern="1200" dirty="0">
          <a:solidFill>
            <a:srgbClr val="58585B"/>
          </a:solidFill>
          <a:latin typeface="Arial" panose="020B0604020202020204" pitchFamily="34" charset="0"/>
          <a:ea typeface="+mn-ea"/>
          <a:cs typeface="Arial" panose="020B0604020202020204" pitchFamily="34" charset="0"/>
        </a:defRPr>
      </a:lvl3pPr>
      <a:lvl4pPr marL="2133547" indent="-304792" algn="l" defTabSz="609585" rtl="0" eaLnBrk="1" latinLnBrk="0" hangingPunct="1">
        <a:spcBef>
          <a:spcPct val="20000"/>
        </a:spcBef>
        <a:buFont typeface="Arial"/>
        <a:buChar char="–"/>
        <a:defRPr lang="en-US" sz="2667" kern="1200" dirty="0">
          <a:solidFill>
            <a:srgbClr val="58585B"/>
          </a:solidFill>
          <a:latin typeface="Arial" panose="020B0604020202020204" pitchFamily="34" charset="0"/>
          <a:ea typeface="+mn-ea"/>
          <a:cs typeface="Arial" panose="020B0604020202020204" pitchFamily="34" charset="0"/>
        </a:defRPr>
      </a:lvl4pPr>
      <a:lvl5pPr marL="2743131" indent="-304792" algn="l" defTabSz="609585" rtl="0" eaLnBrk="1" latinLnBrk="0" hangingPunct="1">
        <a:spcBef>
          <a:spcPct val="20000"/>
        </a:spcBef>
        <a:buFont typeface="Arial"/>
        <a:buChar char="»"/>
        <a:defRPr lang="en-US" sz="2667" kern="1200" dirty="0">
          <a:solidFill>
            <a:srgbClr val="58585B"/>
          </a:solidFill>
          <a:latin typeface="Arial" panose="020B0604020202020204" pitchFamily="34" charset="0"/>
          <a:ea typeface="+mn-ea"/>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CB3EF07-C954-9287-8C1A-A471FF8B924B}"/>
              </a:ext>
            </a:extLst>
          </p:cNvPr>
          <p:cNvSpPr>
            <a:spLocks noGrp="1"/>
          </p:cNvSpPr>
          <p:nvPr>
            <p:ph type="subTitle" idx="1"/>
          </p:nvPr>
        </p:nvSpPr>
        <p:spPr>
          <a:xfrm>
            <a:off x="609602" y="3895072"/>
            <a:ext cx="7999140" cy="1752600"/>
          </a:xfrm>
        </p:spPr>
        <p:txBody>
          <a:bodyPr/>
          <a:lstStyle/>
          <a:p>
            <a:r>
              <a:rPr lang="en-US" dirty="0"/>
              <a:t>Craig </a:t>
            </a:r>
            <a:r>
              <a:rPr lang="en-US" dirty="0" err="1"/>
              <a:t>Regelbrugge</a:t>
            </a:r>
            <a:r>
              <a:rPr lang="en-US" dirty="0"/>
              <a:t>, EVP-Advocacy</a:t>
            </a:r>
          </a:p>
          <a:p>
            <a:r>
              <a:rPr lang="en-US" dirty="0"/>
              <a:t>AmericanHort</a:t>
            </a:r>
          </a:p>
        </p:txBody>
      </p:sp>
      <p:sp>
        <p:nvSpPr>
          <p:cNvPr id="4" name="Title 3">
            <a:extLst>
              <a:ext uri="{FF2B5EF4-FFF2-40B4-BE49-F238E27FC236}">
                <a16:creationId xmlns:a16="http://schemas.microsoft.com/office/drawing/2014/main" id="{29619113-AAD8-EC16-91D1-7599E06B4BA4}"/>
              </a:ext>
            </a:extLst>
          </p:cNvPr>
          <p:cNvSpPr>
            <a:spLocks noGrp="1"/>
          </p:cNvSpPr>
          <p:nvPr>
            <p:ph type="ctrTitle"/>
          </p:nvPr>
        </p:nvSpPr>
        <p:spPr/>
        <p:txBody>
          <a:bodyPr/>
          <a:lstStyle/>
          <a:p>
            <a:r>
              <a:rPr lang="en-US" dirty="0"/>
              <a:t>USA Industry Report</a:t>
            </a:r>
          </a:p>
        </p:txBody>
      </p:sp>
      <p:sp>
        <p:nvSpPr>
          <p:cNvPr id="6" name="TextBox 5">
            <a:extLst>
              <a:ext uri="{FF2B5EF4-FFF2-40B4-BE49-F238E27FC236}">
                <a16:creationId xmlns:a16="http://schemas.microsoft.com/office/drawing/2014/main" id="{4BD24C91-D01A-19C6-5D78-9B8455B2B99B}"/>
              </a:ext>
            </a:extLst>
          </p:cNvPr>
          <p:cNvSpPr txBox="1"/>
          <p:nvPr/>
        </p:nvSpPr>
        <p:spPr>
          <a:xfrm>
            <a:off x="8491537" y="624540"/>
            <a:ext cx="3700463" cy="585788"/>
          </a:xfrm>
          <a:prstGeom prst="rect">
            <a:avLst/>
          </a:prstGeom>
          <a:solidFill>
            <a:schemeClr val="bg1"/>
          </a:solidFill>
        </p:spPr>
        <p:txBody>
          <a:bodyPr wrap="square" rtlCol="0">
            <a:spAutoFit/>
          </a:bodyPr>
          <a:lstStyle/>
          <a:p>
            <a:endParaRPr lang="en-US" dirty="0"/>
          </a:p>
        </p:txBody>
      </p:sp>
      <p:pic>
        <p:nvPicPr>
          <p:cNvPr id="8" name="Picture 7">
            <a:extLst>
              <a:ext uri="{FF2B5EF4-FFF2-40B4-BE49-F238E27FC236}">
                <a16:creationId xmlns:a16="http://schemas.microsoft.com/office/drawing/2014/main" id="{44E94D0D-DDCC-080C-634F-BB08C5C992F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2671" t="14634" r="11285" b="27480"/>
          <a:stretch/>
        </p:blipFill>
        <p:spPr>
          <a:xfrm>
            <a:off x="8743878" y="1048215"/>
            <a:ext cx="3745488" cy="3643152"/>
          </a:xfrm>
          <a:prstGeom prst="rect">
            <a:avLst/>
          </a:prstGeom>
        </p:spPr>
      </p:pic>
    </p:spTree>
    <p:extLst>
      <p:ext uri="{BB962C8B-B14F-4D97-AF65-F5344CB8AC3E}">
        <p14:creationId xmlns:p14="http://schemas.microsoft.com/office/powerpoint/2010/main" val="3132377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B4B39-5D28-3C0A-123E-2A9AE4F7BFB3}"/>
              </a:ext>
            </a:extLst>
          </p:cNvPr>
          <p:cNvSpPr>
            <a:spLocks noGrp="1"/>
          </p:cNvSpPr>
          <p:nvPr>
            <p:ph type="title"/>
          </p:nvPr>
        </p:nvSpPr>
        <p:spPr>
          <a:xfrm>
            <a:off x="216000" y="288779"/>
            <a:ext cx="11760000" cy="714831"/>
          </a:xfrm>
        </p:spPr>
        <p:txBody>
          <a:bodyPr/>
          <a:lstStyle/>
          <a:p>
            <a:r>
              <a:rPr lang="en-US" dirty="0"/>
              <a:t>Horticulture</a:t>
            </a:r>
          </a:p>
        </p:txBody>
      </p:sp>
      <p:sp>
        <p:nvSpPr>
          <p:cNvPr id="3" name="Content Placeholder 2">
            <a:extLst>
              <a:ext uri="{FF2B5EF4-FFF2-40B4-BE49-F238E27FC236}">
                <a16:creationId xmlns:a16="http://schemas.microsoft.com/office/drawing/2014/main" id="{19F6596F-0523-9C1F-D949-555F150F15B7}"/>
              </a:ext>
            </a:extLst>
          </p:cNvPr>
          <p:cNvSpPr>
            <a:spLocks noGrp="1"/>
          </p:cNvSpPr>
          <p:nvPr>
            <p:ph idx="1"/>
          </p:nvPr>
        </p:nvSpPr>
        <p:spPr>
          <a:xfrm>
            <a:off x="230400" y="1079811"/>
            <a:ext cx="11760000" cy="3179956"/>
          </a:xfrm>
        </p:spPr>
        <p:txBody>
          <a:bodyPr/>
          <a:lstStyle/>
          <a:p>
            <a:r>
              <a:rPr lang="en-US" dirty="0"/>
              <a:t>Pelargonium (geranium) / </a:t>
            </a:r>
            <a:r>
              <a:rPr lang="en-US" dirty="0" err="1"/>
              <a:t>Ralstonia</a:t>
            </a:r>
            <a:endParaRPr lang="en-US" dirty="0"/>
          </a:p>
          <a:p>
            <a:pPr lvl="1"/>
            <a:r>
              <a:rPr lang="en-US" dirty="0"/>
              <a:t>US/Canada additional declarations- opportunity for harmonization?</a:t>
            </a:r>
          </a:p>
          <a:p>
            <a:pPr lvl="1"/>
            <a:r>
              <a:rPr lang="en-US" dirty="0"/>
              <a:t>Farm certification, diagnostic testing</a:t>
            </a:r>
          </a:p>
          <a:p>
            <a:endParaRPr lang="en-US" dirty="0"/>
          </a:p>
        </p:txBody>
      </p:sp>
      <p:pic>
        <p:nvPicPr>
          <p:cNvPr id="4" name="Picture 3">
            <a:extLst>
              <a:ext uri="{FF2B5EF4-FFF2-40B4-BE49-F238E27FC236}">
                <a16:creationId xmlns:a16="http://schemas.microsoft.com/office/drawing/2014/main" id="{585B3FEB-7DAF-4021-26FE-574F3863E67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570919" y="3429000"/>
            <a:ext cx="7078961" cy="3179956"/>
          </a:xfrm>
          <a:prstGeom prst="rect">
            <a:avLst/>
          </a:prstGeom>
        </p:spPr>
      </p:pic>
    </p:spTree>
    <p:extLst>
      <p:ext uri="{BB962C8B-B14F-4D97-AF65-F5344CB8AC3E}">
        <p14:creationId xmlns:p14="http://schemas.microsoft.com/office/powerpoint/2010/main" val="2658085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7B133-EE36-AEDE-A686-81581947ADFF}"/>
              </a:ext>
            </a:extLst>
          </p:cNvPr>
          <p:cNvSpPr>
            <a:spLocks noGrp="1"/>
          </p:cNvSpPr>
          <p:nvPr>
            <p:ph type="title"/>
          </p:nvPr>
        </p:nvSpPr>
        <p:spPr/>
        <p:txBody>
          <a:bodyPr/>
          <a:lstStyle/>
          <a:p>
            <a:r>
              <a:rPr lang="en-US" dirty="0"/>
              <a:t>Ch-</a:t>
            </a:r>
            <a:r>
              <a:rPr lang="en-US" dirty="0" err="1"/>
              <a:t>ch</a:t>
            </a:r>
            <a:r>
              <a:rPr lang="en-US" dirty="0"/>
              <a:t>-</a:t>
            </a:r>
            <a:r>
              <a:rPr lang="en-US" dirty="0" err="1"/>
              <a:t>ch</a:t>
            </a:r>
            <a:r>
              <a:rPr lang="en-US" dirty="0"/>
              <a:t>-</a:t>
            </a:r>
            <a:r>
              <a:rPr lang="en-US" dirty="0" err="1"/>
              <a:t>ch</a:t>
            </a:r>
            <a:r>
              <a:rPr lang="en-US" dirty="0"/>
              <a:t>-Changes…</a:t>
            </a:r>
          </a:p>
        </p:txBody>
      </p:sp>
      <p:sp>
        <p:nvSpPr>
          <p:cNvPr id="3" name="Content Placeholder 2">
            <a:extLst>
              <a:ext uri="{FF2B5EF4-FFF2-40B4-BE49-F238E27FC236}">
                <a16:creationId xmlns:a16="http://schemas.microsoft.com/office/drawing/2014/main" id="{BF65AEBB-F468-6D4C-7603-D54D2033BD0B}"/>
              </a:ext>
            </a:extLst>
          </p:cNvPr>
          <p:cNvSpPr>
            <a:spLocks noGrp="1"/>
          </p:cNvSpPr>
          <p:nvPr>
            <p:ph idx="1"/>
          </p:nvPr>
        </p:nvSpPr>
        <p:spPr>
          <a:xfrm>
            <a:off x="557561" y="1527717"/>
            <a:ext cx="8455463" cy="4527686"/>
          </a:xfrm>
        </p:spPr>
        <p:txBody>
          <a:bodyPr>
            <a:normAutofit/>
          </a:bodyPr>
          <a:lstStyle/>
          <a:p>
            <a:pPr>
              <a:spcAft>
                <a:spcPts val="1200"/>
              </a:spcAft>
            </a:pPr>
            <a:r>
              <a:rPr lang="en-US" sz="2800" dirty="0"/>
              <a:t>I succeeded the late Paul Engler (CA Citrus Quality Council) as US IAG Chair, have served in that capacity for a quarter of a century(!!)</a:t>
            </a:r>
          </a:p>
          <a:p>
            <a:pPr>
              <a:spcAft>
                <a:spcPts val="1200"/>
              </a:spcAft>
            </a:pPr>
            <a:r>
              <a:rPr lang="en-US" sz="2800" dirty="0"/>
              <a:t>Time to transition out of that role</a:t>
            </a:r>
          </a:p>
          <a:p>
            <a:pPr>
              <a:spcAft>
                <a:spcPts val="1200"/>
              </a:spcAft>
            </a:pPr>
            <a:r>
              <a:rPr lang="en-US" sz="2800" dirty="0"/>
              <a:t>Brad </a:t>
            </a:r>
            <a:r>
              <a:rPr lang="en-US" sz="2800" dirty="0" err="1"/>
              <a:t>Gething</a:t>
            </a:r>
            <a:r>
              <a:rPr lang="en-US" sz="2800" dirty="0"/>
              <a:t>, PhD, VP of Science and Technology at </a:t>
            </a:r>
            <a:r>
              <a:rPr lang="en-US" sz="2800" dirty="0" err="1"/>
              <a:t>Nat’l</a:t>
            </a:r>
            <a:r>
              <a:rPr lang="en-US" sz="2800" dirty="0"/>
              <a:t> Wooden Pallet and Container Association, will assume the US IAG chair role as of end of this meeting</a:t>
            </a:r>
          </a:p>
        </p:txBody>
      </p:sp>
      <p:pic>
        <p:nvPicPr>
          <p:cNvPr id="4" name="Picture 3">
            <a:extLst>
              <a:ext uri="{FF2B5EF4-FFF2-40B4-BE49-F238E27FC236}">
                <a16:creationId xmlns:a16="http://schemas.microsoft.com/office/drawing/2014/main" id="{7BFBAA7E-E728-17BA-E459-744616B13B6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545034" y="2235819"/>
            <a:ext cx="2430966" cy="2386362"/>
          </a:xfrm>
          <a:prstGeom prst="rect">
            <a:avLst/>
          </a:prstGeom>
        </p:spPr>
      </p:pic>
    </p:spTree>
    <p:extLst>
      <p:ext uri="{BB962C8B-B14F-4D97-AF65-F5344CB8AC3E}">
        <p14:creationId xmlns:p14="http://schemas.microsoft.com/office/powerpoint/2010/main" val="3841970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tree with red and orange leaves&#10;&#10;Description automatically generated">
            <a:extLst>
              <a:ext uri="{FF2B5EF4-FFF2-40B4-BE49-F238E27FC236}">
                <a16:creationId xmlns:a16="http://schemas.microsoft.com/office/drawing/2014/main" id="{75881DEE-2BAE-41AC-5A3D-EBFA3BCEFA1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972300"/>
          </a:xfrm>
          <a:prstGeom prst="rect">
            <a:avLst/>
          </a:prstGeom>
        </p:spPr>
      </p:pic>
      <p:sp>
        <p:nvSpPr>
          <p:cNvPr id="4" name="Title 3">
            <a:extLst>
              <a:ext uri="{FF2B5EF4-FFF2-40B4-BE49-F238E27FC236}">
                <a16:creationId xmlns:a16="http://schemas.microsoft.com/office/drawing/2014/main" id="{7ABEE024-4394-224D-4115-C27978E61FF8}"/>
              </a:ext>
            </a:extLst>
          </p:cNvPr>
          <p:cNvSpPr>
            <a:spLocks noGrp="1"/>
          </p:cNvSpPr>
          <p:nvPr>
            <p:ph type="title"/>
          </p:nvPr>
        </p:nvSpPr>
        <p:spPr>
          <a:xfrm>
            <a:off x="3729038" y="2914650"/>
            <a:ext cx="4452937" cy="1143000"/>
          </a:xfrm>
        </p:spPr>
        <p:txBody>
          <a:bodyPr/>
          <a:lstStyle/>
          <a:p>
            <a:r>
              <a:rPr lang="en-US" sz="5400" dirty="0">
                <a:solidFill>
                  <a:schemeClr val="bg1"/>
                </a:solidFill>
              </a:rPr>
              <a:t>Thank you!</a:t>
            </a:r>
          </a:p>
        </p:txBody>
      </p:sp>
    </p:spTree>
    <p:extLst>
      <p:ext uri="{BB962C8B-B14F-4D97-AF65-F5344CB8AC3E}">
        <p14:creationId xmlns:p14="http://schemas.microsoft.com/office/powerpoint/2010/main" val="1966429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CD2B8-A9D4-5763-2308-9F739878B5F1}"/>
              </a:ext>
            </a:extLst>
          </p:cNvPr>
          <p:cNvSpPr>
            <a:spLocks noGrp="1"/>
          </p:cNvSpPr>
          <p:nvPr>
            <p:ph type="title"/>
          </p:nvPr>
        </p:nvSpPr>
        <p:spPr/>
        <p:txBody>
          <a:bodyPr/>
          <a:lstStyle/>
          <a:p>
            <a:r>
              <a:rPr lang="en-US" sz="4000" dirty="0"/>
              <a:t>“You Shall Live in Interesting Times…”</a:t>
            </a:r>
          </a:p>
        </p:txBody>
      </p:sp>
      <p:sp>
        <p:nvSpPr>
          <p:cNvPr id="3" name="Content Placeholder 2">
            <a:extLst>
              <a:ext uri="{FF2B5EF4-FFF2-40B4-BE49-F238E27FC236}">
                <a16:creationId xmlns:a16="http://schemas.microsoft.com/office/drawing/2014/main" id="{880FCFA6-D53B-B385-DFF0-4BEF7D5D0360}"/>
              </a:ext>
            </a:extLst>
          </p:cNvPr>
          <p:cNvSpPr>
            <a:spLocks noGrp="1"/>
          </p:cNvSpPr>
          <p:nvPr>
            <p:ph idx="1"/>
          </p:nvPr>
        </p:nvSpPr>
        <p:spPr>
          <a:xfrm>
            <a:off x="230400" y="1549992"/>
            <a:ext cx="9326195" cy="4795609"/>
          </a:xfrm>
        </p:spPr>
        <p:txBody>
          <a:bodyPr>
            <a:normAutofit fontScale="92500" lnSpcReduction="10000"/>
          </a:bodyPr>
          <a:lstStyle/>
          <a:p>
            <a:pPr>
              <a:lnSpc>
                <a:spcPct val="120000"/>
              </a:lnSpc>
              <a:spcBef>
                <a:spcPts val="0"/>
              </a:spcBef>
            </a:pPr>
            <a:r>
              <a:rPr lang="en-US" dirty="0"/>
              <a:t>Despite global turbulence, US economy has continued to be surprisingly resilient (contrary to general public’s pessimism)</a:t>
            </a:r>
          </a:p>
          <a:p>
            <a:pPr>
              <a:lnSpc>
                <a:spcPct val="120000"/>
              </a:lnSpc>
              <a:spcBef>
                <a:spcPts val="0"/>
              </a:spcBef>
            </a:pPr>
            <a:r>
              <a:rPr lang="en-US" dirty="0"/>
              <a:t>Supply chain disruptions have mostly eased</a:t>
            </a:r>
          </a:p>
          <a:p>
            <a:pPr>
              <a:lnSpc>
                <a:spcPct val="120000"/>
              </a:lnSpc>
              <a:spcBef>
                <a:spcPts val="0"/>
              </a:spcBef>
            </a:pPr>
            <a:r>
              <a:rPr lang="en-US" dirty="0"/>
              <a:t>Inflation still a concern, though ebbing</a:t>
            </a:r>
          </a:p>
          <a:p>
            <a:pPr>
              <a:lnSpc>
                <a:spcPct val="120000"/>
              </a:lnSpc>
              <a:spcBef>
                <a:spcPts val="0"/>
              </a:spcBef>
            </a:pPr>
            <a:r>
              <a:rPr lang="en-US" dirty="0"/>
              <a:t>Congress struggling to fulfill most basic functions</a:t>
            </a:r>
          </a:p>
          <a:p>
            <a:pPr lvl="1">
              <a:lnSpc>
                <a:spcPct val="120000"/>
              </a:lnSpc>
              <a:spcBef>
                <a:spcPts val="0"/>
              </a:spcBef>
            </a:pPr>
            <a:r>
              <a:rPr lang="en-US" sz="3000" dirty="0"/>
              <a:t>Passing 12 bills to fund federal gov’t</a:t>
            </a:r>
          </a:p>
          <a:p>
            <a:pPr lvl="1">
              <a:lnSpc>
                <a:spcPct val="120000"/>
              </a:lnSpc>
              <a:spcBef>
                <a:spcPts val="0"/>
              </a:spcBef>
            </a:pPr>
            <a:r>
              <a:rPr lang="en-US" sz="3000" dirty="0"/>
              <a:t>Reauthorizing key legislation such as Farm Bill</a:t>
            </a:r>
          </a:p>
          <a:p>
            <a:pPr>
              <a:lnSpc>
                <a:spcPct val="120000"/>
              </a:lnSpc>
              <a:spcBef>
                <a:spcPts val="0"/>
              </a:spcBef>
            </a:pPr>
            <a:r>
              <a:rPr lang="en-US" dirty="0"/>
              <a:t>National elections Nov. 2024	</a:t>
            </a:r>
            <a:r>
              <a:rPr lang="en-US" dirty="0">
                <a:sym typeface="Wingdings" pitchFamily="2" charset="2"/>
              </a:rPr>
              <a:t></a:t>
            </a:r>
            <a:endParaRPr lang="en-US" sz="95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pPr>
            <a:endParaRPr lang="en-US" dirty="0"/>
          </a:p>
        </p:txBody>
      </p:sp>
      <p:pic>
        <p:nvPicPr>
          <p:cNvPr id="5" name="Picture 4" descr="A fortune cookie with a couple of fortune cookies&#10;&#10;Description automatically generated">
            <a:extLst>
              <a:ext uri="{FF2B5EF4-FFF2-40B4-BE49-F238E27FC236}">
                <a16:creationId xmlns:a16="http://schemas.microsoft.com/office/drawing/2014/main" id="{A5BC2205-020A-0DA4-6BDF-1A425D71D27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96340" y="2051825"/>
            <a:ext cx="2407640" cy="2082800"/>
          </a:xfrm>
          <a:prstGeom prst="rect">
            <a:avLst/>
          </a:prstGeom>
        </p:spPr>
      </p:pic>
    </p:spTree>
    <p:extLst>
      <p:ext uri="{BB962C8B-B14F-4D97-AF65-F5344CB8AC3E}">
        <p14:creationId xmlns:p14="http://schemas.microsoft.com/office/powerpoint/2010/main" val="3311892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B08B1-58BA-B248-411C-C3208BD8AD17}"/>
              </a:ext>
            </a:extLst>
          </p:cNvPr>
          <p:cNvSpPr>
            <a:spLocks noGrp="1"/>
          </p:cNvSpPr>
          <p:nvPr>
            <p:ph type="title"/>
          </p:nvPr>
        </p:nvSpPr>
        <p:spPr/>
        <p:txBody>
          <a:bodyPr/>
          <a:lstStyle/>
          <a:p>
            <a:r>
              <a:rPr lang="en-US" sz="4000" dirty="0"/>
              <a:t>Commodity Comments – Citrus (CA)</a:t>
            </a:r>
          </a:p>
        </p:txBody>
      </p:sp>
      <p:sp>
        <p:nvSpPr>
          <p:cNvPr id="3" name="Content Placeholder 2">
            <a:extLst>
              <a:ext uri="{FF2B5EF4-FFF2-40B4-BE49-F238E27FC236}">
                <a16:creationId xmlns:a16="http://schemas.microsoft.com/office/drawing/2014/main" id="{C38DEF0E-A8CE-897C-38AF-BE226518C53C}"/>
              </a:ext>
            </a:extLst>
          </p:cNvPr>
          <p:cNvSpPr>
            <a:spLocks noGrp="1"/>
          </p:cNvSpPr>
          <p:nvPr>
            <p:ph idx="1"/>
          </p:nvPr>
        </p:nvSpPr>
        <p:spPr/>
        <p:txBody>
          <a:bodyPr/>
          <a:lstStyle/>
          <a:p>
            <a:r>
              <a:rPr lang="en-US" dirty="0"/>
              <a:t>No major trilateral issues to report</a:t>
            </a:r>
          </a:p>
          <a:p>
            <a:r>
              <a:rPr lang="en-US" dirty="0"/>
              <a:t>Rising production costs (substantially driven by H-2A structure and state regulations) and low-cost competitors are challenging producers</a:t>
            </a:r>
          </a:p>
          <a:p>
            <a:r>
              <a:rPr lang="en-US" dirty="0"/>
              <a:t>Exotic fruit flies have become major point of concern – scope of species, and range.  While not in production areas, some quarantine areas are close.  Coordinated response effort urgently needed</a:t>
            </a:r>
          </a:p>
        </p:txBody>
      </p:sp>
    </p:spTree>
    <p:extLst>
      <p:ext uri="{BB962C8B-B14F-4D97-AF65-F5344CB8AC3E}">
        <p14:creationId xmlns:p14="http://schemas.microsoft.com/office/powerpoint/2010/main" val="2716793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BFE16-D27B-3317-3310-F94E1C656788}"/>
              </a:ext>
            </a:extLst>
          </p:cNvPr>
          <p:cNvSpPr>
            <a:spLocks noGrp="1"/>
          </p:cNvSpPr>
          <p:nvPr>
            <p:ph type="title"/>
          </p:nvPr>
        </p:nvSpPr>
        <p:spPr/>
        <p:txBody>
          <a:bodyPr/>
          <a:lstStyle/>
          <a:p>
            <a:r>
              <a:rPr lang="en-US" dirty="0"/>
              <a:t>Temperate Tree Fruit</a:t>
            </a:r>
          </a:p>
        </p:txBody>
      </p:sp>
      <p:sp>
        <p:nvSpPr>
          <p:cNvPr id="3" name="Content Placeholder 2">
            <a:extLst>
              <a:ext uri="{FF2B5EF4-FFF2-40B4-BE49-F238E27FC236}">
                <a16:creationId xmlns:a16="http://schemas.microsoft.com/office/drawing/2014/main" id="{0FB115FC-4036-D93A-DF2E-571D70263630}"/>
              </a:ext>
            </a:extLst>
          </p:cNvPr>
          <p:cNvSpPr>
            <a:spLocks noGrp="1"/>
          </p:cNvSpPr>
          <p:nvPr>
            <p:ph idx="1"/>
          </p:nvPr>
        </p:nvSpPr>
        <p:spPr/>
        <p:txBody>
          <a:bodyPr>
            <a:normAutofit/>
          </a:bodyPr>
          <a:lstStyle/>
          <a:p>
            <a:pPr marL="74930" marR="0" algn="l">
              <a:spcBef>
                <a:spcPts val="0"/>
              </a:spcBef>
              <a:spcAft>
                <a:spcPts val="0"/>
              </a:spcAft>
              <a:buFont typeface="Arial" panose="020B0604020202020204" pitchFamily="34" charset="0"/>
              <a:buChar char="•"/>
            </a:pPr>
            <a:r>
              <a:rPr lang="en-US" dirty="0"/>
              <a:t>In NAPPO region, </a:t>
            </a:r>
            <a:r>
              <a:rPr lang="en-US" dirty="0">
                <a:solidFill>
                  <a:srgbClr val="000000"/>
                </a:solidFill>
              </a:rPr>
              <a:t>p</a:t>
            </a:r>
            <a:r>
              <a:rPr lang="en-US" sz="3200" b="0" i="0" u="none" strike="noStrike" dirty="0">
                <a:solidFill>
                  <a:srgbClr val="000000"/>
                </a:solidFill>
                <a:effectLst/>
                <a:latin typeface="Arial" panose="020B0604020202020204" pitchFamily="34" charset="0"/>
              </a:rPr>
              <a:t>hytosanitary measures are well 	established and understood, functional, and appropriately 	protective, which contributes to the continued positive trading 	relationship</a:t>
            </a:r>
            <a:endParaRPr lang="en-US" sz="3200" b="0" i="0" u="none" strike="noStrike" dirty="0">
              <a:solidFill>
                <a:srgbClr val="000000"/>
              </a:solidFill>
              <a:effectLst/>
              <a:latin typeface="Calibri" panose="020F0502020204030204" pitchFamily="34" charset="0"/>
            </a:endParaRPr>
          </a:p>
          <a:p>
            <a:pPr marL="74930" marR="0" algn="l">
              <a:spcBef>
                <a:spcPts val="0"/>
              </a:spcBef>
              <a:spcAft>
                <a:spcPts val="0"/>
              </a:spcAft>
              <a:buFont typeface="Arial" panose="020B0604020202020204" pitchFamily="34" charset="0"/>
              <a:buChar char="•"/>
            </a:pPr>
            <a:r>
              <a:rPr lang="en-US" dirty="0"/>
              <a:t> </a:t>
            </a:r>
            <a:r>
              <a:rPr lang="en-US" dirty="0">
                <a:solidFill>
                  <a:srgbClr val="000000"/>
                </a:solidFill>
              </a:rPr>
              <a:t>The trading relationship with both Canada and Mexico for 	apples, cherries, and pears remains positive and active</a:t>
            </a:r>
          </a:p>
          <a:p>
            <a:pPr marL="742950" marR="0" lvl="1" indent="-285750" algn="l">
              <a:spcBef>
                <a:spcPts val="0"/>
              </a:spcBef>
              <a:spcAft>
                <a:spcPts val="0"/>
              </a:spcAft>
              <a:buFont typeface="Courier New" panose="02070309020205020404" pitchFamily="49" charset="0"/>
              <a:buChar char="o"/>
            </a:pPr>
            <a:r>
              <a:rPr lang="en-US" dirty="0"/>
              <a:t> </a:t>
            </a:r>
            <a:r>
              <a:rPr lang="en-US" sz="2400" dirty="0">
                <a:solidFill>
                  <a:schemeClr val="tx1"/>
                </a:solidFill>
              </a:rPr>
              <a:t>Mexico and Canada are US tree fruit industry’s top two trading partners</a:t>
            </a:r>
          </a:p>
          <a:p>
            <a:pPr marL="742950" marR="0" lvl="1" indent="-285750" algn="l">
              <a:spcBef>
                <a:spcPts val="0"/>
              </a:spcBef>
              <a:spcAft>
                <a:spcPts val="0"/>
              </a:spcAft>
              <a:buFont typeface="Courier New" panose="02070309020205020404" pitchFamily="49" charset="0"/>
              <a:buChar char="o"/>
            </a:pPr>
            <a:r>
              <a:rPr lang="en-US" sz="2800" dirty="0">
                <a:solidFill>
                  <a:schemeClr val="tx1"/>
                </a:solidFill>
              </a:rPr>
              <a:t> </a:t>
            </a:r>
            <a:r>
              <a:rPr lang="en-US" sz="2400" dirty="0">
                <a:solidFill>
                  <a:schemeClr val="tx1"/>
                </a:solidFill>
              </a:rPr>
              <a:t>Annual sales to Canada and Mexico of apples, pears, and cherries exceeds $600 million</a:t>
            </a:r>
          </a:p>
          <a:p>
            <a:pPr marL="532130" marR="0" algn="l">
              <a:spcBef>
                <a:spcPts val="0"/>
              </a:spcBef>
              <a:spcAft>
                <a:spcPts val="0"/>
              </a:spcAft>
            </a:pPr>
            <a:endParaRPr lang="en-US" sz="3200" b="0" i="0" u="none" strike="noStrike" dirty="0">
              <a:solidFill>
                <a:srgbClr val="000000"/>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97410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77C9-8709-F2E1-D37E-1A91D264BC80}"/>
              </a:ext>
            </a:extLst>
          </p:cNvPr>
          <p:cNvSpPr>
            <a:spLocks noGrp="1"/>
          </p:cNvSpPr>
          <p:nvPr>
            <p:ph type="title"/>
          </p:nvPr>
        </p:nvSpPr>
        <p:spPr/>
        <p:txBody>
          <a:bodyPr/>
          <a:lstStyle/>
          <a:p>
            <a:r>
              <a:rPr lang="en-US" dirty="0"/>
              <a:t>Wood Packaging</a:t>
            </a:r>
          </a:p>
        </p:txBody>
      </p:sp>
      <p:sp>
        <p:nvSpPr>
          <p:cNvPr id="3" name="Content Placeholder 2">
            <a:extLst>
              <a:ext uri="{FF2B5EF4-FFF2-40B4-BE49-F238E27FC236}">
                <a16:creationId xmlns:a16="http://schemas.microsoft.com/office/drawing/2014/main" id="{911BFBE4-F915-2E5E-BBD7-26A823C0D561}"/>
              </a:ext>
            </a:extLst>
          </p:cNvPr>
          <p:cNvSpPr>
            <a:spLocks noGrp="1"/>
          </p:cNvSpPr>
          <p:nvPr>
            <p:ph idx="1"/>
          </p:nvPr>
        </p:nvSpPr>
        <p:spPr/>
        <p:txBody>
          <a:bodyPr/>
          <a:lstStyle/>
          <a:p>
            <a:pPr marR="0">
              <a:spcAft>
                <a:spcPts val="0"/>
              </a:spcAft>
            </a:pPr>
            <a:r>
              <a:rPr lang="en-US" sz="2800" dirty="0">
                <a:solidFill>
                  <a:srgbClr val="000000"/>
                </a:solidFill>
                <a:latin typeface="Calibri" panose="020F0502020204030204" pitchFamily="34" charset="0"/>
              </a:rPr>
              <a:t>The wood pallet industry continues to collaborate with APHIS to ensure that ISPM 15 is implemented as effectively as possible</a:t>
            </a:r>
          </a:p>
          <a:p>
            <a:pPr marR="0">
              <a:spcAft>
                <a:spcPts val="0"/>
              </a:spcAft>
            </a:pPr>
            <a:r>
              <a:rPr lang="en-US" sz="2800" dirty="0">
                <a:solidFill>
                  <a:srgbClr val="000000"/>
                </a:solidFill>
                <a:latin typeface="Calibri" panose="020F0502020204030204" pitchFamily="34" charset="0"/>
              </a:rPr>
              <a:t>Also engaging with NAPPO and IPPC working groups to improve the program, including the release of the new IPPC guidance document on ISPM 15</a:t>
            </a:r>
          </a:p>
          <a:p>
            <a:pPr marR="0">
              <a:spcAft>
                <a:spcPts val="0"/>
              </a:spcAft>
            </a:pPr>
            <a:r>
              <a:rPr lang="en-US" sz="2800" dirty="0">
                <a:solidFill>
                  <a:srgbClr val="000000"/>
                </a:solidFill>
                <a:latin typeface="Calibri" panose="020F0502020204030204" pitchFamily="34" charset="0"/>
              </a:rPr>
              <a:t>Market-wise, industry is facing headwinds based on the overall slowdown of economy and surplus of pallets left over from the pandemic</a:t>
            </a:r>
          </a:p>
          <a:p>
            <a:pPr marR="0">
              <a:spcAft>
                <a:spcPts val="0"/>
              </a:spcAft>
            </a:pPr>
            <a:r>
              <a:rPr lang="en-US" sz="2800" dirty="0">
                <a:solidFill>
                  <a:srgbClr val="000000"/>
                </a:solidFill>
                <a:latin typeface="Calibri" panose="020F0502020204030204" pitchFamily="34" charset="0"/>
              </a:rPr>
              <a:t>Carbon accounting is becoming a very important issue and pallet users want data related to pallet impacts</a:t>
            </a:r>
          </a:p>
        </p:txBody>
      </p:sp>
    </p:spTree>
    <p:extLst>
      <p:ext uri="{BB962C8B-B14F-4D97-AF65-F5344CB8AC3E}">
        <p14:creationId xmlns:p14="http://schemas.microsoft.com/office/powerpoint/2010/main" val="883606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F93F3-28E0-3794-C918-CB59A92D0152}"/>
              </a:ext>
            </a:extLst>
          </p:cNvPr>
          <p:cNvSpPr>
            <a:spLocks noGrp="1"/>
          </p:cNvSpPr>
          <p:nvPr>
            <p:ph type="title"/>
          </p:nvPr>
        </p:nvSpPr>
        <p:spPr/>
        <p:txBody>
          <a:bodyPr/>
          <a:lstStyle/>
          <a:p>
            <a:r>
              <a:rPr lang="en-US" dirty="0"/>
              <a:t>Grains</a:t>
            </a:r>
          </a:p>
        </p:txBody>
      </p:sp>
      <p:sp>
        <p:nvSpPr>
          <p:cNvPr id="3" name="Content Placeholder 2">
            <a:extLst>
              <a:ext uri="{FF2B5EF4-FFF2-40B4-BE49-F238E27FC236}">
                <a16:creationId xmlns:a16="http://schemas.microsoft.com/office/drawing/2014/main" id="{476A9165-05F3-0291-AC18-64810C062525}"/>
              </a:ext>
            </a:extLst>
          </p:cNvPr>
          <p:cNvSpPr>
            <a:spLocks noGrp="1"/>
          </p:cNvSpPr>
          <p:nvPr>
            <p:ph idx="1"/>
          </p:nvPr>
        </p:nvSpPr>
        <p:spPr>
          <a:xfrm>
            <a:off x="230400" y="1271240"/>
            <a:ext cx="11760000" cy="5074362"/>
          </a:xfrm>
        </p:spPr>
        <p:txBody>
          <a:bodyPr>
            <a:normAutofit lnSpcReduction="10000"/>
          </a:bodyPr>
          <a:lstStyle/>
          <a:p>
            <a:r>
              <a:rPr lang="en-US" sz="2600" b="0" i="0" u="none" strike="noStrike" dirty="0">
                <a:solidFill>
                  <a:srgbClr val="000000"/>
                </a:solidFill>
                <a:effectLst/>
                <a:latin typeface="Calibri" panose="020F0502020204030204" pitchFamily="34" charset="0"/>
              </a:rPr>
              <a:t>E-</a:t>
            </a:r>
            <a:r>
              <a:rPr lang="en-US" sz="2600" b="0" i="0" u="none" strike="noStrike" dirty="0" err="1">
                <a:solidFill>
                  <a:srgbClr val="000000"/>
                </a:solidFill>
                <a:effectLst/>
                <a:latin typeface="Calibri" panose="020F0502020204030204" pitchFamily="34" charset="0"/>
              </a:rPr>
              <a:t>phyto</a:t>
            </a:r>
            <a:r>
              <a:rPr lang="en-US" sz="2600" b="0" i="0" u="none" strike="noStrike" dirty="0">
                <a:solidFill>
                  <a:srgbClr val="000000"/>
                </a:solidFill>
                <a:effectLst/>
                <a:latin typeface="Calibri" panose="020F0502020204030204" pitchFamily="34" charset="0"/>
              </a:rPr>
              <a:t> – great to see Canada finally making a little progress, Mexico seems in good position and the US continues its effective leadership with people like Christian </a:t>
            </a:r>
            <a:r>
              <a:rPr lang="en-US" sz="2600" b="0" i="0" u="none" strike="noStrike" dirty="0" err="1">
                <a:solidFill>
                  <a:srgbClr val="000000"/>
                </a:solidFill>
                <a:effectLst/>
                <a:latin typeface="Calibri" panose="020F0502020204030204" pitchFamily="34" charset="0"/>
              </a:rPr>
              <a:t>Dellis</a:t>
            </a:r>
            <a:endParaRPr lang="en-US" sz="2600" b="0" i="0" u="none" strike="noStrike" dirty="0">
              <a:solidFill>
                <a:srgbClr val="000000"/>
              </a:solidFill>
              <a:effectLst/>
              <a:latin typeface="Calibri" panose="020F0502020204030204" pitchFamily="34" charset="0"/>
            </a:endParaRPr>
          </a:p>
          <a:p>
            <a:r>
              <a:rPr lang="en-US" sz="2600" dirty="0">
                <a:solidFill>
                  <a:srgbClr val="000000"/>
                </a:solidFill>
                <a:latin typeface="Calibri" panose="020F0502020204030204" pitchFamily="34" charset="0"/>
              </a:rPr>
              <a:t>Transparency and harmonization of Phyto measures to accommodate shipment of US </a:t>
            </a:r>
            <a:r>
              <a:rPr lang="en-US" sz="2600" dirty="0" err="1">
                <a:solidFill>
                  <a:srgbClr val="000000"/>
                </a:solidFill>
                <a:latin typeface="Calibri" panose="020F0502020204030204" pitchFamily="34" charset="0"/>
              </a:rPr>
              <a:t>agri</a:t>
            </a:r>
            <a:r>
              <a:rPr lang="en-US" sz="2600" dirty="0">
                <a:solidFill>
                  <a:srgbClr val="000000"/>
                </a:solidFill>
                <a:latin typeface="Calibri" panose="020F0502020204030204" pitchFamily="34" charset="0"/>
              </a:rPr>
              <a:t>-bulk commodities (grain, oilseeds, pulses </a:t>
            </a:r>
            <a:r>
              <a:rPr lang="en-US" sz="2600" dirty="0" err="1">
                <a:solidFill>
                  <a:srgbClr val="000000"/>
                </a:solidFill>
                <a:latin typeface="Calibri" panose="020F0502020204030204" pitchFamily="34" charset="0"/>
              </a:rPr>
              <a:t>etc</a:t>
            </a:r>
            <a:r>
              <a:rPr lang="en-US" sz="2600" dirty="0">
                <a:solidFill>
                  <a:srgbClr val="000000"/>
                </a:solidFill>
                <a:latin typeface="Calibri" panose="020F0502020204030204" pitchFamily="34" charset="0"/>
              </a:rPr>
              <a:t>) via Canada and vice versa</a:t>
            </a:r>
          </a:p>
          <a:p>
            <a:r>
              <a:rPr lang="en-US" sz="2600" dirty="0">
                <a:solidFill>
                  <a:srgbClr val="000000"/>
                </a:solidFill>
                <a:latin typeface="Calibri" panose="020F0502020204030204" pitchFamily="34" charset="0"/>
              </a:rPr>
              <a:t>Alternatives to Methyl Bromide</a:t>
            </a:r>
          </a:p>
          <a:p>
            <a:r>
              <a:rPr lang="en-US" sz="2600" dirty="0">
                <a:solidFill>
                  <a:srgbClr val="000000"/>
                </a:solidFill>
                <a:latin typeface="Calibri" panose="020F0502020204030204" pitchFamily="34" charset="0"/>
              </a:rPr>
              <a:t>Insuring that Phyto measures are science based and risk proportionate while not conflicting with commercial matters like quality and price of product. Need to avoid historic tendency to err in trying to manage quality of product as well as </a:t>
            </a:r>
            <a:r>
              <a:rPr lang="en-US" sz="2600" dirty="0" err="1">
                <a:solidFill>
                  <a:srgbClr val="000000"/>
                </a:solidFill>
                <a:latin typeface="Calibri" panose="020F0502020204030204" pitchFamily="34" charset="0"/>
              </a:rPr>
              <a:t>phyto</a:t>
            </a:r>
            <a:r>
              <a:rPr lang="en-US" sz="2600" dirty="0">
                <a:solidFill>
                  <a:srgbClr val="000000"/>
                </a:solidFill>
                <a:latin typeface="Calibri" panose="020F0502020204030204" pitchFamily="34" charset="0"/>
              </a:rPr>
              <a:t> risk</a:t>
            </a:r>
          </a:p>
          <a:p>
            <a:r>
              <a:rPr lang="en-US" sz="2600" dirty="0">
                <a:solidFill>
                  <a:srgbClr val="000000"/>
                </a:solidFill>
                <a:latin typeface="Calibri" panose="020F0502020204030204" pitchFamily="34" charset="0"/>
              </a:rPr>
              <a:t>Desire to know more about collaboration opportunities with the Interamerican Coordinating Group in Plant Health (GICSV)</a:t>
            </a:r>
          </a:p>
        </p:txBody>
      </p:sp>
    </p:spTree>
    <p:extLst>
      <p:ext uri="{BB962C8B-B14F-4D97-AF65-F5344CB8AC3E}">
        <p14:creationId xmlns:p14="http://schemas.microsoft.com/office/powerpoint/2010/main" val="639076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04A3-5E37-5938-3F2E-11EF3579988C}"/>
              </a:ext>
            </a:extLst>
          </p:cNvPr>
          <p:cNvSpPr>
            <a:spLocks noGrp="1"/>
          </p:cNvSpPr>
          <p:nvPr>
            <p:ph type="title"/>
          </p:nvPr>
        </p:nvSpPr>
        <p:spPr/>
        <p:txBody>
          <a:bodyPr/>
          <a:lstStyle/>
          <a:p>
            <a:r>
              <a:rPr lang="en-US" dirty="0"/>
              <a:t>Seed</a:t>
            </a:r>
          </a:p>
        </p:txBody>
      </p:sp>
      <p:sp>
        <p:nvSpPr>
          <p:cNvPr id="3" name="Content Placeholder 2">
            <a:extLst>
              <a:ext uri="{FF2B5EF4-FFF2-40B4-BE49-F238E27FC236}">
                <a16:creationId xmlns:a16="http://schemas.microsoft.com/office/drawing/2014/main" id="{DB8451BE-1A7D-FB7C-0FD8-26931DED19A6}"/>
              </a:ext>
            </a:extLst>
          </p:cNvPr>
          <p:cNvSpPr>
            <a:spLocks noGrp="1"/>
          </p:cNvSpPr>
          <p:nvPr>
            <p:ph idx="1"/>
          </p:nvPr>
        </p:nvSpPr>
        <p:spPr/>
        <p:txBody>
          <a:bodyPr>
            <a:normAutofit fontScale="85000" lnSpcReduction="20000"/>
          </a:bodyPr>
          <a:lstStyle/>
          <a:p>
            <a:r>
              <a:rPr lang="en-US" b="0" i="0" u="none" strike="noStrike" dirty="0">
                <a:solidFill>
                  <a:srgbClr val="000000"/>
                </a:solidFill>
                <a:effectLst/>
                <a:latin typeface="Calibri" panose="020F0502020204030204" pitchFamily="34" charset="0"/>
              </a:rPr>
              <a:t>New Chile corn seed import regulation:  complex and dynamic issue since detection of high plains virus (HPV) in several corn seed production fields in Chile in 2022. Although HPV can be seed transmitted albeit at low levels, distribution is primarily via its vector, wheat curl mite. Chile recently acknowledge HPV is established, moving to deregulate. </a:t>
            </a:r>
            <a:r>
              <a:rPr lang="en-US" dirty="0">
                <a:solidFill>
                  <a:srgbClr val="000000"/>
                </a:solidFill>
                <a:latin typeface="Calibri" panose="020F0502020204030204" pitchFamily="34" charset="0"/>
              </a:rPr>
              <a:t>Chile important to US for corn breeding, countercyclical production</a:t>
            </a:r>
          </a:p>
          <a:p>
            <a:r>
              <a:rPr lang="en-US" dirty="0" err="1">
                <a:solidFill>
                  <a:srgbClr val="000000"/>
                </a:solidFill>
                <a:latin typeface="Calibri" panose="020F0502020204030204" pitchFamily="34" charset="0"/>
              </a:rPr>
              <a:t>ToBRFV</a:t>
            </a:r>
            <a:r>
              <a:rPr lang="en-US" dirty="0">
                <a:solidFill>
                  <a:srgbClr val="000000"/>
                </a:solidFill>
                <a:latin typeface="Calibri" panose="020F0502020204030204" pitchFamily="34" charset="0"/>
              </a:rPr>
              <a:t> – major issue to the NAPPO region and one where harmonized approaches makes sense. APHIS considering regulatory options for fruit, plants for planting.  ASTA sees value in categorizing as Regulated Non-quarantine Pest and focusing on seed as focal point for safeguarding.  </a:t>
            </a:r>
            <a:r>
              <a:rPr lang="en-US" b="0" i="0" u="none" strike="noStrike" dirty="0">
                <a:solidFill>
                  <a:srgbClr val="000000"/>
                </a:solidFill>
                <a:effectLst/>
                <a:latin typeface="Calibri" panose="020F0502020204030204" pitchFamily="34" charset="0"/>
              </a:rPr>
              <a:t>Industry needs an option to conduct on-shore testing because seed disinfection and conditioning procedures which occur in processing facilities are known to remove most of the </a:t>
            </a:r>
            <a:r>
              <a:rPr lang="en-US" b="0" i="0" u="none" strike="noStrike" dirty="0" err="1">
                <a:solidFill>
                  <a:srgbClr val="000000"/>
                </a:solidFill>
                <a:effectLst/>
                <a:latin typeface="Calibri" panose="020F0502020204030204" pitchFamily="34" charset="0"/>
              </a:rPr>
              <a:t>ToBRFV</a:t>
            </a:r>
            <a:r>
              <a:rPr lang="en-US" b="0" i="0" u="none" strike="noStrike" dirty="0">
                <a:solidFill>
                  <a:srgbClr val="000000"/>
                </a:solidFill>
                <a:effectLst/>
                <a:latin typeface="Calibri" panose="020F0502020204030204" pitchFamily="34" charset="0"/>
              </a:rPr>
              <a:t> which may be present on seed.</a:t>
            </a:r>
            <a:endParaRPr lang="en-US" dirty="0"/>
          </a:p>
        </p:txBody>
      </p:sp>
    </p:spTree>
    <p:extLst>
      <p:ext uri="{BB962C8B-B14F-4D97-AF65-F5344CB8AC3E}">
        <p14:creationId xmlns:p14="http://schemas.microsoft.com/office/powerpoint/2010/main" val="3797367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3EE19-AB2E-16F2-8CF7-89C925E3EF30}"/>
              </a:ext>
            </a:extLst>
          </p:cNvPr>
          <p:cNvSpPr>
            <a:spLocks noGrp="1"/>
          </p:cNvSpPr>
          <p:nvPr>
            <p:ph type="title"/>
          </p:nvPr>
        </p:nvSpPr>
        <p:spPr/>
        <p:txBody>
          <a:bodyPr/>
          <a:lstStyle/>
          <a:p>
            <a:r>
              <a:rPr lang="en-US" dirty="0"/>
              <a:t>Seed…</a:t>
            </a:r>
          </a:p>
        </p:txBody>
      </p:sp>
      <p:sp>
        <p:nvSpPr>
          <p:cNvPr id="3" name="Content Placeholder 2">
            <a:extLst>
              <a:ext uri="{FF2B5EF4-FFF2-40B4-BE49-F238E27FC236}">
                <a16:creationId xmlns:a16="http://schemas.microsoft.com/office/drawing/2014/main" id="{6366A0C2-A7D6-77C4-1F2A-014C2B04F9F6}"/>
              </a:ext>
            </a:extLst>
          </p:cNvPr>
          <p:cNvSpPr>
            <a:spLocks noGrp="1"/>
          </p:cNvSpPr>
          <p:nvPr>
            <p:ph idx="1"/>
          </p:nvPr>
        </p:nvSpPr>
        <p:spPr/>
        <p:txBody>
          <a:bodyPr/>
          <a:lstStyle/>
          <a:p>
            <a:r>
              <a:rPr lang="en-US" b="0" i="0" u="none" strike="noStrike" dirty="0">
                <a:solidFill>
                  <a:srgbClr val="000000"/>
                </a:solidFill>
                <a:effectLst/>
                <a:latin typeface="Calibri" panose="020F0502020204030204" pitchFamily="34" charset="0"/>
              </a:rPr>
              <a:t>Systems Approach (APHIS </a:t>
            </a:r>
            <a:r>
              <a:rPr lang="en-US" b="0" i="0" u="none" strike="noStrike" dirty="0" err="1">
                <a:solidFill>
                  <a:srgbClr val="000000"/>
                </a:solidFill>
                <a:effectLst/>
                <a:latin typeface="Calibri" panose="020F0502020204030204" pitchFamily="34" charset="0"/>
              </a:rPr>
              <a:t>ReFreSH</a:t>
            </a:r>
            <a:r>
              <a:rPr lang="en-US" b="0" i="0" u="none" strike="noStrike" dirty="0">
                <a:solidFill>
                  <a:srgbClr val="000000"/>
                </a:solidFill>
                <a:effectLst/>
                <a:latin typeface="Calibri" panose="020F0502020204030204" pitchFamily="34" charset="0"/>
              </a:rPr>
              <a:t> initiative):  APHIS continues to work with ASTA and the seed industry to develop </a:t>
            </a:r>
            <a:r>
              <a:rPr lang="en-US" b="0" i="0" u="none" strike="noStrike" dirty="0" err="1">
                <a:solidFill>
                  <a:srgbClr val="000000"/>
                </a:solidFill>
                <a:effectLst/>
                <a:latin typeface="Calibri" panose="020F0502020204030204" pitchFamily="34" charset="0"/>
              </a:rPr>
              <a:t>ReFreSH</a:t>
            </a:r>
            <a:r>
              <a:rPr lang="en-US" b="0" i="0" u="none" strike="noStrike" dirty="0">
                <a:solidFill>
                  <a:srgbClr val="000000"/>
                </a:solidFill>
                <a:effectLst/>
                <a:latin typeface="Calibri" panose="020F0502020204030204" pitchFamily="34" charset="0"/>
              </a:rPr>
              <a:t> for export certification/international movement of seed based on an accreditation/audit system as an option/alternative to the current system of consignment-by-consignment phytosanitary certification</a:t>
            </a:r>
          </a:p>
          <a:p>
            <a:r>
              <a:rPr lang="en-US" dirty="0">
                <a:solidFill>
                  <a:srgbClr val="000000"/>
                </a:solidFill>
                <a:latin typeface="Calibri" panose="020F0502020204030204" pitchFamily="34" charset="0"/>
              </a:rPr>
              <a:t>Ric </a:t>
            </a:r>
            <a:r>
              <a:rPr lang="en-US" dirty="0" err="1">
                <a:solidFill>
                  <a:srgbClr val="000000"/>
                </a:solidFill>
                <a:latin typeface="Calibri" panose="020F0502020204030204" pitchFamily="34" charset="0"/>
              </a:rPr>
              <a:t>Dunkle</a:t>
            </a:r>
            <a:r>
              <a:rPr lang="en-US" dirty="0">
                <a:solidFill>
                  <a:srgbClr val="000000"/>
                </a:solidFill>
                <a:latin typeface="Calibri" panose="020F0502020204030204" pitchFamily="34" charset="0"/>
              </a:rPr>
              <a:t> retiring as consultant.  Dr. Martha </a:t>
            </a:r>
            <a:r>
              <a:rPr lang="en-US" dirty="0" err="1">
                <a:solidFill>
                  <a:srgbClr val="000000"/>
                </a:solidFill>
                <a:latin typeface="Calibri" panose="020F0502020204030204" pitchFamily="34" charset="0"/>
              </a:rPr>
              <a:t>Malapi</a:t>
            </a:r>
            <a:r>
              <a:rPr lang="en-US" dirty="0">
                <a:solidFill>
                  <a:srgbClr val="000000"/>
                </a:solidFill>
                <a:latin typeface="Calibri" panose="020F0502020204030204" pitchFamily="34" charset="0"/>
              </a:rPr>
              <a:t> has joined staff team as Director, Seed Health &amp; Trade</a:t>
            </a:r>
            <a:endParaRPr lang="en-US" dirty="0"/>
          </a:p>
        </p:txBody>
      </p:sp>
    </p:spTree>
    <p:extLst>
      <p:ext uri="{BB962C8B-B14F-4D97-AF65-F5344CB8AC3E}">
        <p14:creationId xmlns:p14="http://schemas.microsoft.com/office/powerpoint/2010/main" val="1150632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83936-832A-434D-B0B2-209776F96B58}"/>
              </a:ext>
            </a:extLst>
          </p:cNvPr>
          <p:cNvSpPr>
            <a:spLocks noGrp="1"/>
          </p:cNvSpPr>
          <p:nvPr>
            <p:ph type="title"/>
          </p:nvPr>
        </p:nvSpPr>
        <p:spPr>
          <a:xfrm>
            <a:off x="216000" y="0"/>
            <a:ext cx="6708907" cy="1143000"/>
          </a:xfrm>
        </p:spPr>
        <p:txBody>
          <a:bodyPr/>
          <a:lstStyle/>
          <a:p>
            <a:r>
              <a:rPr lang="en-US" dirty="0"/>
              <a:t>Horticulture/P4P</a:t>
            </a:r>
          </a:p>
        </p:txBody>
      </p:sp>
      <p:sp>
        <p:nvSpPr>
          <p:cNvPr id="3" name="Content Placeholder 2">
            <a:extLst>
              <a:ext uri="{FF2B5EF4-FFF2-40B4-BE49-F238E27FC236}">
                <a16:creationId xmlns:a16="http://schemas.microsoft.com/office/drawing/2014/main" id="{C5043909-1B0B-CA49-8EF7-D728EC263834}"/>
              </a:ext>
            </a:extLst>
          </p:cNvPr>
          <p:cNvSpPr>
            <a:spLocks noGrp="1"/>
          </p:cNvSpPr>
          <p:nvPr>
            <p:ph idx="1"/>
          </p:nvPr>
        </p:nvSpPr>
        <p:spPr>
          <a:xfrm>
            <a:off x="210786" y="1393902"/>
            <a:ext cx="7840393" cy="4694663"/>
          </a:xfrm>
        </p:spPr>
        <p:txBody>
          <a:bodyPr>
            <a:normAutofit/>
          </a:bodyPr>
          <a:lstStyle/>
          <a:p>
            <a:r>
              <a:rPr lang="en-US" dirty="0"/>
              <a:t>Boxwood tree moth, </a:t>
            </a:r>
          </a:p>
          <a:p>
            <a:r>
              <a:rPr lang="en-US" dirty="0"/>
              <a:t>Systems approaches to certification</a:t>
            </a:r>
          </a:p>
          <a:p>
            <a:pPr lvl="1"/>
            <a:r>
              <a:rPr lang="en-US" sz="2800" dirty="0"/>
              <a:t>Systems Approach to Nursery Certification-SANC</a:t>
            </a:r>
          </a:p>
          <a:p>
            <a:pPr lvl="1"/>
            <a:r>
              <a:rPr lang="en-US" sz="2800" dirty="0"/>
              <a:t>Offshore Greenhouse Certification Program-OGCP</a:t>
            </a:r>
          </a:p>
          <a:p>
            <a:r>
              <a:rPr lang="en-US" dirty="0" err="1"/>
              <a:t>Tobamoviruses</a:t>
            </a:r>
            <a:endParaRPr lang="en-US" dirty="0"/>
          </a:p>
        </p:txBody>
      </p:sp>
      <p:pic>
        <p:nvPicPr>
          <p:cNvPr id="4" name="Picture 3" descr="A moth on a plant&#10;&#10;Description automatically generated">
            <a:extLst>
              <a:ext uri="{FF2B5EF4-FFF2-40B4-BE49-F238E27FC236}">
                <a16:creationId xmlns:a16="http://schemas.microsoft.com/office/drawing/2014/main" id="{0316857A-9794-277C-9A87-03705C90348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448497" y="2794076"/>
            <a:ext cx="3532716" cy="2765503"/>
          </a:xfrm>
          <a:prstGeom prst="rect">
            <a:avLst/>
          </a:prstGeom>
        </p:spPr>
      </p:pic>
      <p:pic>
        <p:nvPicPr>
          <p:cNvPr id="6" name="Picture 5" descr="A caterpillars on a plant&#10;&#10;Description automatically generated">
            <a:extLst>
              <a:ext uri="{FF2B5EF4-FFF2-40B4-BE49-F238E27FC236}">
                <a16:creationId xmlns:a16="http://schemas.microsoft.com/office/drawing/2014/main" id="{D0771051-1D46-BBC8-BD68-11285F63366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448497" y="182384"/>
            <a:ext cx="3527503" cy="2498789"/>
          </a:xfrm>
          <a:prstGeom prst="rect">
            <a:avLst/>
          </a:prstGeom>
        </p:spPr>
      </p:pic>
    </p:spTree>
    <p:extLst>
      <p:ext uri="{BB962C8B-B14F-4D97-AF65-F5344CB8AC3E}">
        <p14:creationId xmlns:p14="http://schemas.microsoft.com/office/powerpoint/2010/main" val="403737991"/>
      </p:ext>
    </p:extLst>
  </p:cSld>
  <p:clrMapOvr>
    <a:masterClrMapping/>
  </p:clrMapOvr>
</p:sld>
</file>

<file path=ppt/theme/theme1.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H_C20_Virtual_MasterTitleSlide_Blank_FA[1]  -  Read-Only" id="{ECBDD4BC-4DE0-3C42-BA79-A68ED8AE915A}" vid="{703487EA-6598-124A-A253-6F8C1E9423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DFBDAA08241146B46D0B1640CC890F" ma:contentTypeVersion="17" ma:contentTypeDescription="Create a new document." ma:contentTypeScope="" ma:versionID="2cf014eec87e321491f6db0268c355a0">
  <xsd:schema xmlns:xsd="http://www.w3.org/2001/XMLSchema" xmlns:xs="http://www.w3.org/2001/XMLSchema" xmlns:p="http://schemas.microsoft.com/office/2006/metadata/properties" xmlns:ns2="51d07005-8444-42b2-a841-576e386ff06a" xmlns:ns3="826fa057-fb92-41d3-a05d-69389c14cff1" targetNamespace="http://schemas.microsoft.com/office/2006/metadata/properties" ma:root="true" ma:fieldsID="9f62aef419bee5a4ccecbcaa16c224e0" ns2:_="" ns3:_="">
    <xsd:import namespace="51d07005-8444-42b2-a841-576e386ff06a"/>
    <xsd:import namespace="826fa057-fb92-41d3-a05d-69389c14cf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d07005-8444-42b2-a841-576e386ff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39854ef-6beb-4fd7-bc9b-c96434c7cf1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6fa057-fb92-41d3-a05d-69389c14cff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99ac99f-5bc7-4e9e-b205-96276ba9976a}" ma:internalName="TaxCatchAll" ma:showField="CatchAllData" ma:web="826fa057-fb92-41d3-a05d-69389c14cff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8FAD7E-C801-4C8A-96B9-08E6C04278EF}"/>
</file>

<file path=customXml/itemProps2.xml><?xml version="1.0" encoding="utf-8"?>
<ds:datastoreItem xmlns:ds="http://schemas.openxmlformats.org/officeDocument/2006/customXml" ds:itemID="{3CFD7BC3-E377-4AA1-90C9-A7D5B6589F40}"/>
</file>

<file path=docProps/app.xml><?xml version="1.0" encoding="utf-8"?>
<Properties xmlns="http://schemas.openxmlformats.org/officeDocument/2006/extended-properties" xmlns:vt="http://schemas.openxmlformats.org/officeDocument/2006/docPropsVTypes">
  <TotalTime>3019</TotalTime>
  <Words>772</Words>
  <Application>Microsoft Macintosh PowerPoint</Application>
  <PresentationFormat>Widescreen</PresentationFormat>
  <Paragraphs>52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Black</vt:lpstr>
      <vt:lpstr>Calibri</vt:lpstr>
      <vt:lpstr>Courier New</vt:lpstr>
      <vt:lpstr>1_Office Theme</vt:lpstr>
      <vt:lpstr>USA Industry Report</vt:lpstr>
      <vt:lpstr>“You Shall Live in Interesting Times…”</vt:lpstr>
      <vt:lpstr>Commodity Comments – Citrus (CA)</vt:lpstr>
      <vt:lpstr>Temperate Tree Fruit</vt:lpstr>
      <vt:lpstr>Wood Packaging</vt:lpstr>
      <vt:lpstr>Grains</vt:lpstr>
      <vt:lpstr>Seed</vt:lpstr>
      <vt:lpstr>Seed…</vt:lpstr>
      <vt:lpstr>Horticulture/P4P</vt:lpstr>
      <vt:lpstr>Horticulture</vt:lpstr>
      <vt:lpstr>Ch-ch-ch-ch-Changes…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Craig Regelbrugge</dc:creator>
  <cp:keywords/>
  <dc:description/>
  <cp:lastModifiedBy>Craig Regelbrugge</cp:lastModifiedBy>
  <cp:revision>30</cp:revision>
  <dcterms:created xsi:type="dcterms:W3CDTF">2023-11-28T14:30:29Z</dcterms:created>
  <dcterms:modified xsi:type="dcterms:W3CDTF">2023-11-30T16:49:39Z</dcterms:modified>
  <cp:category/>
</cp:coreProperties>
</file>