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89" r:id="rId2"/>
    <p:sldId id="293" r:id="rId3"/>
    <p:sldId id="259" r:id="rId4"/>
    <p:sldId id="365" r:id="rId5"/>
    <p:sldId id="388" r:id="rId6"/>
    <p:sldId id="367" r:id="rId7"/>
    <p:sldId id="368" r:id="rId8"/>
    <p:sldId id="390" r:id="rId9"/>
    <p:sldId id="370" r:id="rId10"/>
    <p:sldId id="371" r:id="rId11"/>
    <p:sldId id="273" r:id="rId12"/>
    <p:sldId id="270" r:id="rId13"/>
    <p:sldId id="372" r:id="rId14"/>
    <p:sldId id="361" r:id="rId15"/>
    <p:sldId id="362" r:id="rId16"/>
    <p:sldId id="384" r:id="rId17"/>
    <p:sldId id="363" r:id="rId18"/>
    <p:sldId id="364" r:id="rId19"/>
    <p:sldId id="403" r:id="rId20"/>
    <p:sldId id="394" r:id="rId21"/>
    <p:sldId id="385" r:id="rId22"/>
    <p:sldId id="3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F60CF70-2D7F-46F2-BF59-C3C18A31631A}">
          <p14:sldIdLst>
            <p14:sldId id="389"/>
            <p14:sldId id="293"/>
            <p14:sldId id="259"/>
          </p14:sldIdLst>
        </p14:section>
        <p14:section name="Vacuum Steam Logs" id="{74002769-55C7-45FC-B49D-A5B2E9B3A761}">
          <p14:sldIdLst>
            <p14:sldId id="365"/>
            <p14:sldId id="388"/>
            <p14:sldId id="367"/>
            <p14:sldId id="368"/>
          </p14:sldIdLst>
        </p14:section>
        <p14:section name="Ethyl Formate on Grapes" id="{01D6CD69-A471-44B6-8C83-8922959F15FD}">
          <p14:sldIdLst>
            <p14:sldId id="390"/>
            <p14:sldId id="370"/>
            <p14:sldId id="371"/>
            <p14:sldId id="273"/>
            <p14:sldId id="270"/>
            <p14:sldId id="372"/>
          </p14:sldIdLst>
        </p14:section>
        <p14:section name="Generic Doses" id="{C762AFC5-B0E4-46FC-A6DF-B3F4A3FEB2C4}">
          <p14:sldIdLst>
            <p14:sldId id="361"/>
            <p14:sldId id="362"/>
            <p14:sldId id="384"/>
            <p14:sldId id="363"/>
            <p14:sldId id="364"/>
          </p14:sldIdLst>
        </p14:section>
        <p14:section name="Work in Progress" id="{9A255D5C-E063-4F6F-B265-7920B1B06B72}">
          <p14:sldIdLst>
            <p14:sldId id="403"/>
            <p14:sldId id="394"/>
          </p14:sldIdLst>
        </p14:section>
        <p14:section name="Conclusion" id="{14243663-1FE4-43B6-8BF0-B11AB903CF7E}">
          <p14:sldIdLst>
            <p14:sldId id="385"/>
            <p14:sldId id="3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B096D-7D35-4443-A14E-B66C51937817}" v="15" dt="2024-10-23T04:17:41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31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ca, Cory - MRP-APHIS" userId="14db37e9-58ff-436c-9440-2764b87885ab" providerId="ADAL" clId="{41AB096D-7D35-4443-A14E-B66C51937817}"/>
    <pc:docChg chg="undo custSel delSld modSld sldOrd addSection delSection modSection">
      <pc:chgData name="Penca, Cory - MRP-APHIS" userId="14db37e9-58ff-436c-9440-2764b87885ab" providerId="ADAL" clId="{41AB096D-7D35-4443-A14E-B66C51937817}" dt="2024-10-23T04:46:21.611" v="247" actId="20577"/>
      <pc:docMkLst>
        <pc:docMk/>
      </pc:docMkLst>
      <pc:sldChg chg="modSp mod">
        <pc:chgData name="Penca, Cory - MRP-APHIS" userId="14db37e9-58ff-436c-9440-2764b87885ab" providerId="ADAL" clId="{41AB096D-7D35-4443-A14E-B66C51937817}" dt="2024-10-23T04:01:22.694" v="53" actId="20577"/>
        <pc:sldMkLst>
          <pc:docMk/>
          <pc:sldMk cId="3861213286" sldId="259"/>
        </pc:sldMkLst>
        <pc:spChg chg="mod">
          <ac:chgData name="Penca, Cory - MRP-APHIS" userId="14db37e9-58ff-436c-9440-2764b87885ab" providerId="ADAL" clId="{41AB096D-7D35-4443-A14E-B66C51937817}" dt="2024-10-23T04:01:22.694" v="53" actId="20577"/>
          <ac:spMkLst>
            <pc:docMk/>
            <pc:sldMk cId="3861213286" sldId="259"/>
            <ac:spMk id="3" creationId="{D7C76DF7-1EFA-7ECC-30D6-365051C56E1E}"/>
          </ac:spMkLst>
        </pc:spChg>
      </pc:sldChg>
      <pc:sldChg chg="modSp mod">
        <pc:chgData name="Penca, Cory - MRP-APHIS" userId="14db37e9-58ff-436c-9440-2764b87885ab" providerId="ADAL" clId="{41AB096D-7D35-4443-A14E-B66C51937817}" dt="2024-10-23T04:17:46.248" v="97" actId="255"/>
        <pc:sldMkLst>
          <pc:docMk/>
          <pc:sldMk cId="2526396273" sldId="270"/>
        </pc:sldMkLst>
        <pc:spChg chg="mod">
          <ac:chgData name="Penca, Cory - MRP-APHIS" userId="14db37e9-58ff-436c-9440-2764b87885ab" providerId="ADAL" clId="{41AB096D-7D35-4443-A14E-B66C51937817}" dt="2024-10-23T04:17:46.248" v="97" actId="255"/>
          <ac:spMkLst>
            <pc:docMk/>
            <pc:sldMk cId="2526396273" sldId="270"/>
            <ac:spMk id="3" creationId="{278AFCD3-2805-0946-D63D-D021B7CB7FAE}"/>
          </ac:spMkLst>
        </pc:spChg>
        <pc:spChg chg="mod">
          <ac:chgData name="Penca, Cory - MRP-APHIS" userId="14db37e9-58ff-436c-9440-2764b87885ab" providerId="ADAL" clId="{41AB096D-7D35-4443-A14E-B66C51937817}" dt="2024-10-23T04:14:54.887" v="77" actId="20577"/>
          <ac:spMkLst>
            <pc:docMk/>
            <pc:sldMk cId="2526396273" sldId="270"/>
            <ac:spMk id="5" creationId="{1DA6014F-2054-274D-78EB-E16259240311}"/>
          </ac:spMkLst>
        </pc:spChg>
        <pc:graphicFrameChg chg="mod">
          <ac:chgData name="Penca, Cory - MRP-APHIS" userId="14db37e9-58ff-436c-9440-2764b87885ab" providerId="ADAL" clId="{41AB096D-7D35-4443-A14E-B66C51937817}" dt="2024-10-23T04:17:27.037" v="94" actId="14100"/>
          <ac:graphicFrameMkLst>
            <pc:docMk/>
            <pc:sldMk cId="2526396273" sldId="270"/>
            <ac:graphicFrameMk id="2" creationId="{3125716A-FB80-90C7-D69C-771DCFC896EF}"/>
          </ac:graphicFrameMkLst>
        </pc:graphicFrameChg>
        <pc:graphicFrameChg chg="mod">
          <ac:chgData name="Penca, Cory - MRP-APHIS" userId="14db37e9-58ff-436c-9440-2764b87885ab" providerId="ADAL" clId="{41AB096D-7D35-4443-A14E-B66C51937817}" dt="2024-10-23T04:17:41.430" v="96" actId="255"/>
          <ac:graphicFrameMkLst>
            <pc:docMk/>
            <pc:sldMk cId="2526396273" sldId="270"/>
            <ac:graphicFrameMk id="8" creationId="{1595B1A4-8BDC-4928-D8D5-6240C74E6B46}"/>
          </ac:graphicFrameMkLst>
        </pc:graphicFrameChg>
      </pc:sldChg>
      <pc:sldChg chg="addSp delSp modSp mod">
        <pc:chgData name="Penca, Cory - MRP-APHIS" userId="14db37e9-58ff-436c-9440-2764b87885ab" providerId="ADAL" clId="{41AB096D-7D35-4443-A14E-B66C51937817}" dt="2024-10-23T04:17:56.817" v="99" actId="27309"/>
        <pc:sldMkLst>
          <pc:docMk/>
          <pc:sldMk cId="1488370169" sldId="273"/>
        </pc:sldMkLst>
        <pc:spChg chg="mod">
          <ac:chgData name="Penca, Cory - MRP-APHIS" userId="14db37e9-58ff-436c-9440-2764b87885ab" providerId="ADAL" clId="{41AB096D-7D35-4443-A14E-B66C51937817}" dt="2024-10-23T04:15:48.938" v="89" actId="14100"/>
          <ac:spMkLst>
            <pc:docMk/>
            <pc:sldMk cId="1488370169" sldId="273"/>
            <ac:spMk id="6" creationId="{8437CC3A-F7EF-4F41-C50F-0E10ED3D3928}"/>
          </ac:spMkLst>
        </pc:spChg>
        <pc:spChg chg="add del">
          <ac:chgData name="Penca, Cory - MRP-APHIS" userId="14db37e9-58ff-436c-9440-2764b87885ab" providerId="ADAL" clId="{41AB096D-7D35-4443-A14E-B66C51937817}" dt="2024-10-23T04:14:55.453" v="78" actId="478"/>
          <ac:spMkLst>
            <pc:docMk/>
            <pc:sldMk cId="1488370169" sldId="273"/>
            <ac:spMk id="16" creationId="{AC4A67BD-FD51-58E9-839E-E8D4DBFB9BE8}"/>
          </ac:spMkLst>
        </pc:spChg>
        <pc:graphicFrameChg chg="mod modGraphic">
          <ac:chgData name="Penca, Cory - MRP-APHIS" userId="14db37e9-58ff-436c-9440-2764b87885ab" providerId="ADAL" clId="{41AB096D-7D35-4443-A14E-B66C51937817}" dt="2024-10-23T04:15:44.965" v="88" actId="14100"/>
          <ac:graphicFrameMkLst>
            <pc:docMk/>
            <pc:sldMk cId="1488370169" sldId="273"/>
            <ac:graphicFrameMk id="2" creationId="{5DE5B55A-5D3C-9ED8-80E1-8A88F4420CAC}"/>
          </ac:graphicFrameMkLst>
        </pc:graphicFrameChg>
        <pc:graphicFrameChg chg="add del modGraphic">
          <ac:chgData name="Penca, Cory - MRP-APHIS" userId="14db37e9-58ff-436c-9440-2764b87885ab" providerId="ADAL" clId="{41AB096D-7D35-4443-A14E-B66C51937817}" dt="2024-10-23T04:17:56.817" v="99" actId="27309"/>
          <ac:graphicFrameMkLst>
            <pc:docMk/>
            <pc:sldMk cId="1488370169" sldId="273"/>
            <ac:graphicFrameMk id="7" creationId="{0E880078-D750-9D4B-B732-CC0627719311}"/>
          </ac:graphicFrameMkLst>
        </pc:graphicFrameChg>
        <pc:picChg chg="del">
          <ac:chgData name="Penca, Cory - MRP-APHIS" userId="14db37e9-58ff-436c-9440-2764b87885ab" providerId="ADAL" clId="{41AB096D-7D35-4443-A14E-B66C51937817}" dt="2024-10-22T19:42:55.574" v="38" actId="478"/>
          <ac:picMkLst>
            <pc:docMk/>
            <pc:sldMk cId="1488370169" sldId="273"/>
            <ac:picMk id="3" creationId="{1DCAF545-EA1E-469B-E72F-39912648BA1B}"/>
          </ac:picMkLst>
        </pc:picChg>
        <pc:picChg chg="add mod">
          <ac:chgData name="Penca, Cory - MRP-APHIS" userId="14db37e9-58ff-436c-9440-2764b87885ab" providerId="ADAL" clId="{41AB096D-7D35-4443-A14E-B66C51937817}" dt="2024-10-23T04:15:52.200" v="90" actId="1076"/>
          <ac:picMkLst>
            <pc:docMk/>
            <pc:sldMk cId="1488370169" sldId="273"/>
            <ac:picMk id="4" creationId="{2A03A042-08CB-8E03-3B71-6E89826E183E}"/>
          </ac:picMkLst>
        </pc:picChg>
      </pc:sldChg>
      <pc:sldChg chg="addSp delSp modSp mod modNotesTx">
        <pc:chgData name="Penca, Cory - MRP-APHIS" userId="14db37e9-58ff-436c-9440-2764b87885ab" providerId="ADAL" clId="{41AB096D-7D35-4443-A14E-B66C51937817}" dt="2024-10-23T04:37:19.300" v="104" actId="20577"/>
        <pc:sldMkLst>
          <pc:docMk/>
          <pc:sldMk cId="3634789545" sldId="362"/>
        </pc:sldMkLst>
        <pc:spChg chg="mod">
          <ac:chgData name="Penca, Cory - MRP-APHIS" userId="14db37e9-58ff-436c-9440-2764b87885ab" providerId="ADAL" clId="{41AB096D-7D35-4443-A14E-B66C51937817}" dt="2024-10-23T04:19:04.102" v="103" actId="115"/>
          <ac:spMkLst>
            <pc:docMk/>
            <pc:sldMk cId="3634789545" sldId="362"/>
            <ac:spMk id="3" creationId="{80EF148D-B505-D54A-51D9-54D8385B2FD6}"/>
          </ac:spMkLst>
        </pc:spChg>
        <pc:spChg chg="add mod">
          <ac:chgData name="Penca, Cory - MRP-APHIS" userId="14db37e9-58ff-436c-9440-2764b87885ab" providerId="ADAL" clId="{41AB096D-7D35-4443-A14E-B66C51937817}" dt="2024-10-23T04:10:04.725" v="64" actId="1076"/>
          <ac:spMkLst>
            <pc:docMk/>
            <pc:sldMk cId="3634789545" sldId="362"/>
            <ac:spMk id="6" creationId="{F0BF9809-0979-E797-11FC-EDEEC8F107A9}"/>
          </ac:spMkLst>
        </pc:spChg>
        <pc:spChg chg="add mod">
          <ac:chgData name="Penca, Cory - MRP-APHIS" userId="14db37e9-58ff-436c-9440-2764b87885ab" providerId="ADAL" clId="{41AB096D-7D35-4443-A14E-B66C51937817}" dt="2024-10-23T04:10:04.725" v="64" actId="1076"/>
          <ac:spMkLst>
            <pc:docMk/>
            <pc:sldMk cId="3634789545" sldId="362"/>
            <ac:spMk id="7" creationId="{0219E087-0DBD-01EE-1A1F-105B80E1772E}"/>
          </ac:spMkLst>
        </pc:spChg>
        <pc:spChg chg="add mod">
          <ac:chgData name="Penca, Cory - MRP-APHIS" userId="14db37e9-58ff-436c-9440-2764b87885ab" providerId="ADAL" clId="{41AB096D-7D35-4443-A14E-B66C51937817}" dt="2024-10-23T04:10:04.725" v="64" actId="1076"/>
          <ac:spMkLst>
            <pc:docMk/>
            <pc:sldMk cId="3634789545" sldId="362"/>
            <ac:spMk id="8" creationId="{0E39F736-EC93-72D1-82E3-53613E4FC369}"/>
          </ac:spMkLst>
        </pc:spChg>
        <pc:picChg chg="add del mod">
          <ac:chgData name="Penca, Cory - MRP-APHIS" userId="14db37e9-58ff-436c-9440-2764b87885ab" providerId="ADAL" clId="{41AB096D-7D35-4443-A14E-B66C51937817}" dt="2024-10-23T04:09:59.380" v="62" actId="478"/>
          <ac:picMkLst>
            <pc:docMk/>
            <pc:sldMk cId="3634789545" sldId="362"/>
            <ac:picMk id="4" creationId="{580A5753-C596-470E-6FB6-EDBF634F42F6}"/>
          </ac:picMkLst>
        </pc:picChg>
        <pc:picChg chg="add mod">
          <ac:chgData name="Penca, Cory - MRP-APHIS" userId="14db37e9-58ff-436c-9440-2764b87885ab" providerId="ADAL" clId="{41AB096D-7D35-4443-A14E-B66C51937817}" dt="2024-10-23T04:10:04.725" v="64" actId="1076"/>
          <ac:picMkLst>
            <pc:docMk/>
            <pc:sldMk cId="3634789545" sldId="362"/>
            <ac:picMk id="5" creationId="{ED0006D2-65F3-8583-6DC4-62CB9C310BB1}"/>
          </ac:picMkLst>
        </pc:picChg>
      </pc:sldChg>
      <pc:sldChg chg="modNotesTx">
        <pc:chgData name="Penca, Cory - MRP-APHIS" userId="14db37e9-58ff-436c-9440-2764b87885ab" providerId="ADAL" clId="{41AB096D-7D35-4443-A14E-B66C51937817}" dt="2024-10-23T04:46:21.611" v="247" actId="20577"/>
        <pc:sldMkLst>
          <pc:docMk/>
          <pc:sldMk cId="1931906292" sldId="364"/>
        </pc:sldMkLst>
      </pc:sldChg>
      <pc:sldChg chg="ord">
        <pc:chgData name="Penca, Cory - MRP-APHIS" userId="14db37e9-58ff-436c-9440-2764b87885ab" providerId="ADAL" clId="{41AB096D-7D35-4443-A14E-B66C51937817}" dt="2024-10-22T19:41:10.497" v="2"/>
        <pc:sldMkLst>
          <pc:docMk/>
          <pc:sldMk cId="1282736382" sldId="365"/>
        </pc:sldMkLst>
      </pc:sldChg>
      <pc:sldChg chg="ord">
        <pc:chgData name="Penca, Cory - MRP-APHIS" userId="14db37e9-58ff-436c-9440-2764b87885ab" providerId="ADAL" clId="{41AB096D-7D35-4443-A14E-B66C51937817}" dt="2024-10-22T19:41:10.497" v="2"/>
        <pc:sldMkLst>
          <pc:docMk/>
          <pc:sldMk cId="1242211701" sldId="367"/>
        </pc:sldMkLst>
      </pc:sldChg>
      <pc:sldChg chg="ord">
        <pc:chgData name="Penca, Cory - MRP-APHIS" userId="14db37e9-58ff-436c-9440-2764b87885ab" providerId="ADAL" clId="{41AB096D-7D35-4443-A14E-B66C51937817}" dt="2024-10-22T19:41:10.497" v="2"/>
        <pc:sldMkLst>
          <pc:docMk/>
          <pc:sldMk cId="1920830443" sldId="368"/>
        </pc:sldMkLst>
      </pc:sldChg>
      <pc:sldChg chg="modSp mod">
        <pc:chgData name="Penca, Cory - MRP-APHIS" userId="14db37e9-58ff-436c-9440-2764b87885ab" providerId="ADAL" clId="{41AB096D-7D35-4443-A14E-B66C51937817}" dt="2024-10-23T04:18:10.057" v="101" actId="27636"/>
        <pc:sldMkLst>
          <pc:docMk/>
          <pc:sldMk cId="3069950026" sldId="370"/>
        </pc:sldMkLst>
        <pc:spChg chg="mod">
          <ac:chgData name="Penca, Cory - MRP-APHIS" userId="14db37e9-58ff-436c-9440-2764b87885ab" providerId="ADAL" clId="{41AB096D-7D35-4443-A14E-B66C51937817}" dt="2024-10-23T04:18:10.057" v="101" actId="27636"/>
          <ac:spMkLst>
            <pc:docMk/>
            <pc:sldMk cId="3069950026" sldId="370"/>
            <ac:spMk id="3" creationId="{80EF148D-B505-D54A-51D9-54D8385B2FD6}"/>
          </ac:spMkLst>
        </pc:spChg>
        <pc:graphicFrameChg chg="mod">
          <ac:chgData name="Penca, Cory - MRP-APHIS" userId="14db37e9-58ff-436c-9440-2764b87885ab" providerId="ADAL" clId="{41AB096D-7D35-4443-A14E-B66C51937817}" dt="2024-10-22T19:44:01.941" v="41"/>
          <ac:graphicFrameMkLst>
            <pc:docMk/>
            <pc:sldMk cId="3069950026" sldId="370"/>
            <ac:graphicFrameMk id="4" creationId="{CEB400AD-448B-161A-7502-996F7939D240}"/>
          </ac:graphicFrameMkLst>
        </pc:graphicFrameChg>
      </pc:sldChg>
      <pc:sldChg chg="addSp modSp">
        <pc:chgData name="Penca, Cory - MRP-APHIS" userId="14db37e9-58ff-436c-9440-2764b87885ab" providerId="ADAL" clId="{41AB096D-7D35-4443-A14E-B66C51937817}" dt="2024-10-23T04:16:57.377" v="92" actId="1076"/>
        <pc:sldMkLst>
          <pc:docMk/>
          <pc:sldMk cId="2692285398" sldId="372"/>
        </pc:sldMkLst>
        <pc:picChg chg="add mod">
          <ac:chgData name="Penca, Cory - MRP-APHIS" userId="14db37e9-58ff-436c-9440-2764b87885ab" providerId="ADAL" clId="{41AB096D-7D35-4443-A14E-B66C51937817}" dt="2024-10-23T04:16:57.377" v="92" actId="1076"/>
          <ac:picMkLst>
            <pc:docMk/>
            <pc:sldMk cId="2692285398" sldId="372"/>
            <ac:picMk id="4" creationId="{2EEAD0CC-74F1-1A83-BCA0-A08BC0AB9F3B}"/>
          </ac:picMkLst>
        </pc:picChg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3511539051" sldId="373"/>
        </pc:sldMkLst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1101519173" sldId="374"/>
        </pc:sldMkLst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3200826267" sldId="375"/>
        </pc:sldMkLst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3919603926" sldId="376"/>
        </pc:sldMkLst>
      </pc:sldChg>
      <pc:sldChg chg="del">
        <pc:chgData name="Penca, Cory - MRP-APHIS" userId="14db37e9-58ff-436c-9440-2764b87885ab" providerId="ADAL" clId="{41AB096D-7D35-4443-A14E-B66C51937817}" dt="2024-10-22T19:41:02.869" v="0" actId="47"/>
        <pc:sldMkLst>
          <pc:docMk/>
          <pc:sldMk cId="4174770478" sldId="377"/>
        </pc:sldMkLst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1137507905" sldId="383"/>
        </pc:sldMkLst>
      </pc:sldChg>
      <pc:sldChg chg="modNotesTx">
        <pc:chgData name="Penca, Cory - MRP-APHIS" userId="14db37e9-58ff-436c-9440-2764b87885ab" providerId="ADAL" clId="{41AB096D-7D35-4443-A14E-B66C51937817}" dt="2024-10-23T04:18:33.059" v="102" actId="20577"/>
        <pc:sldMkLst>
          <pc:docMk/>
          <pc:sldMk cId="142054691" sldId="384"/>
        </pc:sldMkLst>
      </pc:sldChg>
      <pc:sldChg chg="ord">
        <pc:chgData name="Penca, Cory - MRP-APHIS" userId="14db37e9-58ff-436c-9440-2764b87885ab" providerId="ADAL" clId="{41AB096D-7D35-4443-A14E-B66C51937817}" dt="2024-10-22T19:41:10.497" v="2"/>
        <pc:sldMkLst>
          <pc:docMk/>
          <pc:sldMk cId="190290529" sldId="388"/>
        </pc:sldMkLst>
      </pc:sldChg>
      <pc:sldChg chg="addSp delSp modSp mod">
        <pc:chgData name="Penca, Cory - MRP-APHIS" userId="14db37e9-58ff-436c-9440-2764b87885ab" providerId="ADAL" clId="{41AB096D-7D35-4443-A14E-B66C51937817}" dt="2024-10-22T19:44:38.376" v="46" actId="1076"/>
        <pc:sldMkLst>
          <pc:docMk/>
          <pc:sldMk cId="638199650" sldId="390"/>
        </pc:sldMkLst>
        <pc:spChg chg="mod">
          <ac:chgData name="Penca, Cory - MRP-APHIS" userId="14db37e9-58ff-436c-9440-2764b87885ab" providerId="ADAL" clId="{41AB096D-7D35-4443-A14E-B66C51937817}" dt="2024-10-22T19:44:35.827" v="45" actId="1076"/>
          <ac:spMkLst>
            <pc:docMk/>
            <pc:sldMk cId="638199650" sldId="390"/>
            <ac:spMk id="2" creationId="{F2FA9B1A-D0D4-553F-A145-0F8EC7C129DE}"/>
          </ac:spMkLst>
        </pc:spChg>
        <pc:spChg chg="del">
          <ac:chgData name="Penca, Cory - MRP-APHIS" userId="14db37e9-58ff-436c-9440-2764b87885ab" providerId="ADAL" clId="{41AB096D-7D35-4443-A14E-B66C51937817}" dt="2024-10-22T19:44:28.937" v="43" actId="478"/>
          <ac:spMkLst>
            <pc:docMk/>
            <pc:sldMk cId="638199650" sldId="390"/>
            <ac:spMk id="4" creationId="{150A37FE-CE4A-E20F-585A-31B5EF56D74E}"/>
          </ac:spMkLst>
        </pc:spChg>
        <pc:picChg chg="add mod">
          <ac:chgData name="Penca, Cory - MRP-APHIS" userId="14db37e9-58ff-436c-9440-2764b87885ab" providerId="ADAL" clId="{41AB096D-7D35-4443-A14E-B66C51937817}" dt="2024-10-22T19:44:38.376" v="46" actId="1076"/>
          <ac:picMkLst>
            <pc:docMk/>
            <pc:sldMk cId="638199650" sldId="390"/>
            <ac:picMk id="3" creationId="{54520A7E-83CF-91A7-66B2-D52F5A5F02F5}"/>
          </ac:picMkLst>
        </pc:picChg>
      </pc:sldChg>
      <pc:sldChg chg="ord">
        <pc:chgData name="Penca, Cory - MRP-APHIS" userId="14db37e9-58ff-436c-9440-2764b87885ab" providerId="ADAL" clId="{41AB096D-7D35-4443-A14E-B66C51937817}" dt="2024-10-23T04:13:08.040" v="67"/>
        <pc:sldMkLst>
          <pc:docMk/>
          <pc:sldMk cId="396970560" sldId="394"/>
        </pc:sldMkLst>
      </pc:sldChg>
      <pc:sldChg chg="del">
        <pc:chgData name="Penca, Cory - MRP-APHIS" userId="14db37e9-58ff-436c-9440-2764b87885ab" providerId="ADAL" clId="{41AB096D-7D35-4443-A14E-B66C51937817}" dt="2024-10-22T19:41:02.869" v="0" actId="47"/>
        <pc:sldMkLst>
          <pc:docMk/>
          <pc:sldMk cId="2116789359" sldId="398"/>
        </pc:sldMkLst>
      </pc:sldChg>
      <pc:sldChg chg="del">
        <pc:chgData name="Penca, Cory - MRP-APHIS" userId="14db37e9-58ff-436c-9440-2764b87885ab" providerId="ADAL" clId="{41AB096D-7D35-4443-A14E-B66C51937817}" dt="2024-10-22T19:41:02.869" v="0" actId="47"/>
        <pc:sldMkLst>
          <pc:docMk/>
          <pc:sldMk cId="2952203379" sldId="399"/>
        </pc:sldMkLst>
      </pc:sldChg>
      <pc:sldChg chg="del">
        <pc:chgData name="Penca, Cory - MRP-APHIS" userId="14db37e9-58ff-436c-9440-2764b87885ab" providerId="ADAL" clId="{41AB096D-7D35-4443-A14E-B66C51937817}" dt="2024-10-22T19:41:02.869" v="0" actId="47"/>
        <pc:sldMkLst>
          <pc:docMk/>
          <pc:sldMk cId="2898805907" sldId="400"/>
        </pc:sldMkLst>
      </pc:sldChg>
      <pc:sldChg chg="del">
        <pc:chgData name="Penca, Cory - MRP-APHIS" userId="14db37e9-58ff-436c-9440-2764b87885ab" providerId="ADAL" clId="{41AB096D-7D35-4443-A14E-B66C51937817}" dt="2024-10-22T19:41:02.869" v="0" actId="47"/>
        <pc:sldMkLst>
          <pc:docMk/>
          <pc:sldMk cId="3883561373" sldId="401"/>
        </pc:sldMkLst>
      </pc:sldChg>
      <pc:sldChg chg="del">
        <pc:chgData name="Penca, Cory - MRP-APHIS" userId="14db37e9-58ff-436c-9440-2764b87885ab" providerId="ADAL" clId="{41AB096D-7D35-4443-A14E-B66C51937817}" dt="2024-10-22T19:41:23.650" v="3" actId="47"/>
        <pc:sldMkLst>
          <pc:docMk/>
          <pc:sldMk cId="2944794471" sldId="402"/>
        </pc:sldMkLst>
      </pc:sldChg>
      <pc:sldChg chg="modSp mod">
        <pc:chgData name="Penca, Cory - MRP-APHIS" userId="14db37e9-58ff-436c-9440-2764b87885ab" providerId="ADAL" clId="{41AB096D-7D35-4443-A14E-B66C51937817}" dt="2024-10-22T19:42:14.138" v="33" actId="20577"/>
        <pc:sldMkLst>
          <pc:docMk/>
          <pc:sldMk cId="865413254" sldId="403"/>
        </pc:sldMkLst>
        <pc:spChg chg="mod">
          <ac:chgData name="Penca, Cory - MRP-APHIS" userId="14db37e9-58ff-436c-9440-2764b87885ab" providerId="ADAL" clId="{41AB096D-7D35-4443-A14E-B66C51937817}" dt="2024-10-22T19:42:14.138" v="33" actId="20577"/>
          <ac:spMkLst>
            <pc:docMk/>
            <pc:sldMk cId="865413254" sldId="403"/>
            <ac:spMk id="3" creationId="{D4BF133B-7627-516C-B6C3-C68AA0F40BB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dagcc-my.sharepoint.com/personal/gabriel_hughes_usda_gov/Documents/Documents/Presentations/MBAO%202023/Laura%20docs/MB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sdagcc-my.sharepoint.com/personal/scott_w_myers_usda_gov/Documents/Projects/Ethyl%20Formate%20fumigation/Final%20report/report%20Fig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sdagcc-my.sharepoint.com/personal/michael_j_domingue_usda_gov/Documents/Documents/snail%20heart%20beat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7988197705885E-2"/>
          <c:y val="3.581956399064222E-2"/>
          <c:w val="0.50396179967526233"/>
          <c:h val="0.93938227632352855"/>
        </c:manualLayout>
      </c:layout>
      <c:pieChart>
        <c:varyColors val="1"/>
        <c:ser>
          <c:idx val="0"/>
          <c:order val="0"/>
          <c:tx>
            <c:strRef>
              <c:f>Totals!$B$14</c:f>
              <c:strCache>
                <c:ptCount val="1"/>
                <c:pt idx="0">
                  <c:v>Sum of TotalGas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12-4464-B909-064DA414D7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12-4464-B909-064DA414D717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12-4464-B909-064DA414D717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D12-4464-B909-064DA414D717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12-4464-B909-064DA414D7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D12-4464-B909-064DA414D71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D12-4464-B909-064DA414D717}"/>
              </c:ext>
            </c:extLst>
          </c:dPt>
          <c:dLbls>
            <c:dLbl>
              <c:idx val="0"/>
              <c:layout>
                <c:manualLayout>
                  <c:x val="-0.17005476311026527"/>
                  <c:y val="-7.7462681807067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12-4464-B909-064DA414D717}"/>
                </c:ext>
              </c:extLst>
            </c:dLbl>
            <c:dLbl>
              <c:idx val="1"/>
              <c:layout>
                <c:manualLayout>
                  <c:x val="9.4026339833906541E-2"/>
                  <c:y val="-0.2132661259091302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12-4464-B909-064DA414D717}"/>
                </c:ext>
              </c:extLst>
            </c:dLbl>
            <c:dLbl>
              <c:idx val="2"/>
              <c:layout>
                <c:manualLayout>
                  <c:x val="8.7026438768324707E-2"/>
                  <c:y val="-6.49692257658737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12-4464-B909-064DA414D717}"/>
                </c:ext>
              </c:extLst>
            </c:dLbl>
            <c:dLbl>
              <c:idx val="3"/>
              <c:layout>
                <c:manualLayout>
                  <c:x val="7.2415105539745436E-2"/>
                  <c:y val="-1.40529413589695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12-4464-B909-064DA414D717}"/>
                </c:ext>
              </c:extLst>
            </c:dLbl>
            <c:dLbl>
              <c:idx val="4"/>
              <c:layout>
                <c:manualLayout>
                  <c:x val="8.6629304374647147E-3"/>
                  <c:y val="-1.842179999058458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12-4464-B909-064DA414D717}"/>
                </c:ext>
              </c:extLst>
            </c:dLbl>
            <c:dLbl>
              <c:idx val="5"/>
              <c:layout>
                <c:manualLayout>
                  <c:x val="0.10375019641391831"/>
                  <c:y val="8.31246028334988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D12-4464-B909-064DA414D717}"/>
                </c:ext>
              </c:extLst>
            </c:dLbl>
            <c:dLbl>
              <c:idx val="6"/>
              <c:layout>
                <c:manualLayout>
                  <c:x val="4.4762353708003792E-2"/>
                  <c:y val="0.105299104207160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12-4464-B909-064DA414D7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Totals!$A$15:$A$21</c:f>
              <c:strCache>
                <c:ptCount val="7"/>
                <c:pt idx="0">
                  <c:v>Chile Grape</c:v>
                </c:pt>
                <c:pt idx="1">
                  <c:v>Peru Asparagus</c:v>
                </c:pt>
                <c:pt idx="2">
                  <c:v>China Bamboo</c:v>
                </c:pt>
                <c:pt idx="3">
                  <c:v>Chile Blueberry</c:v>
                </c:pt>
                <c:pt idx="4">
                  <c:v>Chile Kiwifruit</c:v>
                </c:pt>
                <c:pt idx="5">
                  <c:v>All other country commodities</c:v>
                </c:pt>
                <c:pt idx="6">
                  <c:v>All EANs</c:v>
                </c:pt>
              </c:strCache>
            </c:strRef>
          </c:cat>
          <c:val>
            <c:numRef>
              <c:f>Totals!$B$15:$B$21</c:f>
              <c:numCache>
                <c:formatCode>General</c:formatCode>
                <c:ptCount val="7"/>
                <c:pt idx="0">
                  <c:v>258146.66537468781</c:v>
                </c:pt>
                <c:pt idx="1">
                  <c:v>78699.862038134655</c:v>
                </c:pt>
                <c:pt idx="2">
                  <c:v>19949.940000342845</c:v>
                </c:pt>
                <c:pt idx="3">
                  <c:v>20109.954977145975</c:v>
                </c:pt>
                <c:pt idx="4">
                  <c:v>7264.4312190673108</c:v>
                </c:pt>
                <c:pt idx="5">
                  <c:v>76292.145690000005</c:v>
                </c:pt>
                <c:pt idx="6">
                  <c:v>43627.979883493383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12-4464-B909-064DA414D71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0492820512671"/>
          <c:y val="6.2247502990206788E-2"/>
          <c:w val="0.35395071794873284"/>
          <c:h val="0.91959039428206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Mortality of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chilensis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eggs following 12 d cold treatment and 4-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Treatment </a:t>
            </a:r>
            <a:r>
              <a:rPr lang="en-US" dirty="0">
                <a:solidFill>
                  <a:schemeClr val="tx1"/>
                </a:solidFill>
              </a:rPr>
              <a:t>with Ethyl Formate</a:t>
            </a:r>
          </a:p>
        </c:rich>
      </c:tx>
      <c:layout>
        <c:manualLayout>
          <c:xMode val="edge"/>
          <c:yMode val="edge"/>
          <c:x val="0.14500177872643188"/>
          <c:y val="1.8497107581556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Sheet1!$E$14</c:f>
              <c:strCache>
                <c:ptCount val="1"/>
                <c:pt idx="0">
                  <c:v>% mortality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Sheet1!$D$15:$D$19</c:f>
              <c:numCache>
                <c:formatCode>General</c:formatCode>
                <c:ptCount val="5"/>
                <c:pt idx="0">
                  <c:v>0</c:v>
                </c:pt>
                <c:pt idx="1">
                  <c:v>37</c:v>
                </c:pt>
                <c:pt idx="2">
                  <c:v>47</c:v>
                </c:pt>
                <c:pt idx="3">
                  <c:v>55</c:v>
                </c:pt>
                <c:pt idx="4">
                  <c:v>74</c:v>
                </c:pt>
              </c:numCache>
            </c:numRef>
          </c:cat>
          <c:val>
            <c:numRef>
              <c:f>Sheet1!$E$15:$E$19</c:f>
              <c:numCache>
                <c:formatCode>General</c:formatCode>
                <c:ptCount val="5"/>
                <c:pt idx="0">
                  <c:v>22.2</c:v>
                </c:pt>
                <c:pt idx="1">
                  <c:v>95.5</c:v>
                </c:pt>
                <c:pt idx="2">
                  <c:v>98.7</c:v>
                </c:pt>
                <c:pt idx="3">
                  <c:v>99.3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2-4935-B459-61CC7D1FB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9439280"/>
        <c:axId val="639439640"/>
      </c:barChart>
      <c:catAx>
        <c:axId val="639439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Ethyl formate dose (mgL-1)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39640"/>
        <c:crosses val="autoZero"/>
        <c:auto val="1"/>
        <c:lblAlgn val="ctr"/>
        <c:lblOffset val="100"/>
        <c:noMultiLvlLbl val="0"/>
      </c:catAx>
      <c:valAx>
        <c:axId val="6394396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Mortality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39280"/>
        <c:crosses val="autoZero"/>
        <c:crossBetween val="between"/>
        <c:min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Sheet1!$M$7</c:f>
              <c:strCache>
                <c:ptCount val="1"/>
                <c:pt idx="0">
                  <c:v>Egg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Sheet1!$L$8:$L$14</c:f>
              <c:numCache>
                <c:formatCode>General</c:formatCode>
                <c:ptCount val="7"/>
                <c:pt idx="0">
                  <c:v>0</c:v>
                </c:pt>
                <c:pt idx="1">
                  <c:v>33</c:v>
                </c:pt>
                <c:pt idx="2">
                  <c:v>53</c:v>
                </c:pt>
                <c:pt idx="3">
                  <c:v>73</c:v>
                </c:pt>
                <c:pt idx="4">
                  <c:v>91</c:v>
                </c:pt>
                <c:pt idx="5">
                  <c:v>103</c:v>
                </c:pt>
                <c:pt idx="6">
                  <c:v>165</c:v>
                </c:pt>
              </c:numCache>
            </c:numRef>
          </c:cat>
          <c:val>
            <c:numRef>
              <c:f>Sheet1!$M$8:$M$14</c:f>
              <c:numCache>
                <c:formatCode>General</c:formatCode>
                <c:ptCount val="7"/>
                <c:pt idx="0">
                  <c:v>20.9</c:v>
                </c:pt>
                <c:pt idx="1">
                  <c:v>53.6</c:v>
                </c:pt>
                <c:pt idx="2">
                  <c:v>72.3</c:v>
                </c:pt>
                <c:pt idx="3">
                  <c:v>79.8</c:v>
                </c:pt>
                <c:pt idx="4">
                  <c:v>86.1</c:v>
                </c:pt>
                <c:pt idx="5">
                  <c:v>89.6</c:v>
                </c:pt>
                <c:pt idx="6">
                  <c:v>94.2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17-4BC5-9547-262D5EC806CA}"/>
            </c:ext>
          </c:extLst>
        </c:ser>
        <c:ser>
          <c:idx val="1"/>
          <c:order val="1"/>
          <c:tx>
            <c:strRef>
              <c:f>Sheet1!$N$7</c:f>
              <c:strCache>
                <c:ptCount val="1"/>
                <c:pt idx="0">
                  <c:v>Nymph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Sheet1!$L$8:$L$14</c:f>
              <c:numCache>
                <c:formatCode>General</c:formatCode>
                <c:ptCount val="7"/>
                <c:pt idx="0">
                  <c:v>0</c:v>
                </c:pt>
                <c:pt idx="1">
                  <c:v>33</c:v>
                </c:pt>
                <c:pt idx="2">
                  <c:v>53</c:v>
                </c:pt>
                <c:pt idx="3">
                  <c:v>73</c:v>
                </c:pt>
                <c:pt idx="4">
                  <c:v>91</c:v>
                </c:pt>
                <c:pt idx="5">
                  <c:v>103</c:v>
                </c:pt>
                <c:pt idx="6">
                  <c:v>165</c:v>
                </c:pt>
              </c:numCache>
            </c:numRef>
          </c:cat>
          <c:val>
            <c:numRef>
              <c:f>Sheet1!$N$8:$N$14</c:f>
              <c:numCache>
                <c:formatCode>General</c:formatCode>
                <c:ptCount val="7"/>
                <c:pt idx="0">
                  <c:v>22.9</c:v>
                </c:pt>
                <c:pt idx="1">
                  <c:v>74.099999999999994</c:v>
                </c:pt>
                <c:pt idx="2">
                  <c:v>91.8</c:v>
                </c:pt>
                <c:pt idx="3">
                  <c:v>97.2</c:v>
                </c:pt>
                <c:pt idx="4">
                  <c:v>99.2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17-4BC5-9547-262D5EC806CA}"/>
            </c:ext>
          </c:extLst>
        </c:ser>
        <c:ser>
          <c:idx val="2"/>
          <c:order val="2"/>
          <c:tx>
            <c:strRef>
              <c:f>Sheet1!$O$7</c:f>
              <c:strCache>
                <c:ptCount val="1"/>
                <c:pt idx="0">
                  <c:v>Adult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Sheet1!$L$8:$L$14</c:f>
              <c:numCache>
                <c:formatCode>General</c:formatCode>
                <c:ptCount val="7"/>
                <c:pt idx="0">
                  <c:v>0</c:v>
                </c:pt>
                <c:pt idx="1">
                  <c:v>33</c:v>
                </c:pt>
                <c:pt idx="2">
                  <c:v>53</c:v>
                </c:pt>
                <c:pt idx="3">
                  <c:v>73</c:v>
                </c:pt>
                <c:pt idx="4">
                  <c:v>91</c:v>
                </c:pt>
                <c:pt idx="5">
                  <c:v>103</c:v>
                </c:pt>
                <c:pt idx="6">
                  <c:v>165</c:v>
                </c:pt>
              </c:numCache>
            </c:numRef>
          </c:cat>
          <c:val>
            <c:numRef>
              <c:f>Sheet1!$O$8:$O$14</c:f>
              <c:numCache>
                <c:formatCode>General</c:formatCode>
                <c:ptCount val="7"/>
                <c:pt idx="0">
                  <c:v>28.3</c:v>
                </c:pt>
                <c:pt idx="1">
                  <c:v>68.099999999999994</c:v>
                </c:pt>
                <c:pt idx="2">
                  <c:v>85.5</c:v>
                </c:pt>
                <c:pt idx="3">
                  <c:v>94.5</c:v>
                </c:pt>
                <c:pt idx="4">
                  <c:v>96.5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17-4BC5-9547-262D5EC80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121039"/>
        <c:axId val="341123919"/>
      </c:lineChart>
      <c:catAx>
        <c:axId val="3411210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Ethyl</a:t>
                </a:r>
                <a:r>
                  <a:rPr lang="en-US" baseline="0" dirty="0"/>
                  <a:t> formate </a:t>
                </a:r>
                <a:r>
                  <a:rPr lang="en-US" baseline="0" dirty="0" err="1"/>
                  <a:t>CxT</a:t>
                </a:r>
                <a:r>
                  <a:rPr lang="en-US" baseline="0"/>
                  <a:t> (h-mgL</a:t>
                </a:r>
                <a:r>
                  <a:rPr lang="en-US" baseline="30000"/>
                  <a:t>-1</a:t>
                </a:r>
                <a:r>
                  <a:rPr lang="en-US" baseline="0"/>
                  <a:t>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123919"/>
        <c:crosses val="autoZero"/>
        <c:auto val="1"/>
        <c:lblAlgn val="ctr"/>
        <c:lblOffset val="100"/>
        <c:tickLblSkip val="1"/>
        <c:tickMarkSkip val="10"/>
        <c:noMultiLvlLbl val="0"/>
      </c:catAx>
      <c:valAx>
        <c:axId val="341123919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Mortality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121039"/>
        <c:crossesAt val="1"/>
        <c:crossBetween val="between"/>
        <c:minorUnit val="1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 dirty="0"/>
              <a:t>Bradybaena similaris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Sheet1!$I$1:$I$10</c:f>
                <c:numCache>
                  <c:formatCode>General</c:formatCode>
                  <c:ptCount val="10"/>
                  <c:pt idx="0">
                    <c:v>1.7757035071854295</c:v>
                  </c:pt>
                  <c:pt idx="1">
                    <c:v>1.9159697729714242</c:v>
                  </c:pt>
                  <c:pt idx="2">
                    <c:v>1.5277577069194965</c:v>
                  </c:pt>
                  <c:pt idx="3">
                    <c:v>1.7115174124485468</c:v>
                  </c:pt>
                  <c:pt idx="4">
                    <c:v>1.4244354363772742</c:v>
                  </c:pt>
                  <c:pt idx="5">
                    <c:v>1.3993083591509812</c:v>
                  </c:pt>
                  <c:pt idx="6">
                    <c:v>1.9458444565338</c:v>
                  </c:pt>
                  <c:pt idx="7">
                    <c:v>1.1775249878252718</c:v>
                  </c:pt>
                  <c:pt idx="8">
                    <c:v>1.6910556933286545</c:v>
                  </c:pt>
                  <c:pt idx="9">
                    <c:v>2.4877883569730965</c:v>
                  </c:pt>
                </c:numCache>
              </c:numRef>
            </c:plus>
            <c:minus>
              <c:numRef>
                <c:f>Sheet1!$I$1:$I$10</c:f>
                <c:numCache>
                  <c:formatCode>General</c:formatCode>
                  <c:ptCount val="10"/>
                  <c:pt idx="0">
                    <c:v>1.7757035071854295</c:v>
                  </c:pt>
                  <c:pt idx="1">
                    <c:v>1.9159697729714242</c:v>
                  </c:pt>
                  <c:pt idx="2">
                    <c:v>1.5277577069194965</c:v>
                  </c:pt>
                  <c:pt idx="3">
                    <c:v>1.7115174124485468</c:v>
                  </c:pt>
                  <c:pt idx="4">
                    <c:v>1.4244354363772742</c:v>
                  </c:pt>
                  <c:pt idx="5">
                    <c:v>1.3993083591509812</c:v>
                  </c:pt>
                  <c:pt idx="6">
                    <c:v>1.9458444565338</c:v>
                  </c:pt>
                  <c:pt idx="7">
                    <c:v>1.1775249878252718</c:v>
                  </c:pt>
                  <c:pt idx="8">
                    <c:v>1.6910556933286545</c:v>
                  </c:pt>
                  <c:pt idx="9">
                    <c:v>2.4877883569730965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Sheet1!$G$1:$G$10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7</c:v>
                </c:pt>
                <c:pt idx="6">
                  <c:v>11</c:v>
                </c:pt>
                <c:pt idx="7">
                  <c:v>17</c:v>
                </c:pt>
                <c:pt idx="8">
                  <c:v>24</c:v>
                </c:pt>
                <c:pt idx="9">
                  <c:v>32</c:v>
                </c:pt>
              </c:numCache>
            </c:numRef>
          </c:xVal>
          <c:yVal>
            <c:numRef>
              <c:f>Sheet1!$H$1:$H$10</c:f>
              <c:numCache>
                <c:formatCode>General</c:formatCode>
                <c:ptCount val="10"/>
                <c:pt idx="0">
                  <c:v>58.05</c:v>
                </c:pt>
                <c:pt idx="1">
                  <c:v>42.75</c:v>
                </c:pt>
                <c:pt idx="2">
                  <c:v>41.205128205128204</c:v>
                </c:pt>
                <c:pt idx="3">
                  <c:v>41.051282051282051</c:v>
                </c:pt>
                <c:pt idx="4">
                  <c:v>37.685714285714283</c:v>
                </c:pt>
                <c:pt idx="5">
                  <c:v>36.142857142857146</c:v>
                </c:pt>
                <c:pt idx="6">
                  <c:v>38.708333333333336</c:v>
                </c:pt>
                <c:pt idx="7">
                  <c:v>33.65</c:v>
                </c:pt>
                <c:pt idx="8">
                  <c:v>36.444444444444443</c:v>
                </c:pt>
                <c:pt idx="9">
                  <c:v>33.909090909090907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7B-4150-B096-7D45396D2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3411823"/>
        <c:axId val="2094912255"/>
      </c:scatterChart>
      <c:valAx>
        <c:axId val="15134118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912255"/>
        <c:crosses val="autoZero"/>
        <c:crossBetween val="midCat"/>
      </c:valAx>
      <c:valAx>
        <c:axId val="2094912255"/>
        <c:scaling>
          <c:orientation val="minMax"/>
          <c:max val="6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411823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0.04423</cdr:x>
      <cdr:y>0.09506</cdr:y>
    </cdr:from>
    <cdr:to>
      <cdr:x>0.10885</cdr:x>
      <cdr:y>0.18413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2CA05FE-FEF1-2617-546A-76912107073E}"/>
            </a:ext>
          </a:extLst>
        </cdr:cNvPr>
        <cdr:cNvSpPr txBox="1"/>
      </cdr:nvSpPr>
      <cdr:spPr>
        <a:xfrm xmlns:a="http://schemas.openxmlformats.org/drawingml/2006/main">
          <a:off x="210629" y="260776"/>
          <a:ext cx="307778" cy="244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0.05489</cdr:x>
      <cdr:y>0.45547</cdr:y>
    </cdr:from>
    <cdr:to>
      <cdr:x>0.11952</cdr:x>
      <cdr:y>0.54453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9939FF4-CB09-1A4A-F815-F9558FF16FCF}"/>
            </a:ext>
          </a:extLst>
        </cdr:cNvPr>
        <cdr:cNvSpPr txBox="1"/>
      </cdr:nvSpPr>
      <cdr:spPr>
        <a:xfrm xmlns:a="http://schemas.openxmlformats.org/drawingml/2006/main">
          <a:off x="261429" y="1249440"/>
          <a:ext cx="307778" cy="244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0.08285</cdr:x>
      <cdr:y>0.5</cdr:y>
    </cdr:from>
    <cdr:to>
      <cdr:x>0.14748</cdr:x>
      <cdr:y>0.58906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9939FF4-CB09-1A4A-F815-F9558FF16FCF}"/>
            </a:ext>
          </a:extLst>
        </cdr:cNvPr>
        <cdr:cNvSpPr txBox="1"/>
      </cdr:nvSpPr>
      <cdr:spPr>
        <a:xfrm xmlns:a="http://schemas.openxmlformats.org/drawingml/2006/main">
          <a:off x="394594" y="1371599"/>
          <a:ext cx="307778" cy="244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0.11403</cdr:x>
      <cdr:y>0.5</cdr:y>
    </cdr:from>
    <cdr:to>
      <cdr:x>0.17865</cdr:x>
      <cdr:y>0.58906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9F755AB-CB9B-7A84-9457-462E068E9B2D}"/>
            </a:ext>
          </a:extLst>
        </cdr:cNvPr>
        <cdr:cNvSpPr txBox="1"/>
      </cdr:nvSpPr>
      <cdr:spPr>
        <a:xfrm xmlns:a="http://schemas.openxmlformats.org/drawingml/2006/main">
          <a:off x="543049" y="1371599"/>
          <a:ext cx="307778" cy="244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0.13401</cdr:x>
      <cdr:y>0.59295</cdr:y>
    </cdr:from>
    <cdr:to>
      <cdr:x>0.19864</cdr:x>
      <cdr:y>0.68201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BF8399B9-C52D-8BD0-59F4-AE0A3BA56CFF}"/>
            </a:ext>
          </a:extLst>
        </cdr:cNvPr>
        <cdr:cNvSpPr txBox="1"/>
      </cdr:nvSpPr>
      <cdr:spPr>
        <a:xfrm xmlns:a="http://schemas.openxmlformats.org/drawingml/2006/main">
          <a:off x="638237" y="1626585"/>
          <a:ext cx="307778" cy="244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000" dirty="0"/>
        </a:p>
      </cdr:txBody>
    </cdr:sp>
  </cdr:relSizeAnchor>
  <cdr:relSizeAnchor xmlns:cdr="http://schemas.openxmlformats.org/drawingml/2006/chartDrawing">
    <cdr:from>
      <cdr:x>0.24085</cdr:x>
      <cdr:y>0.43394</cdr:y>
    </cdr:from>
    <cdr:to>
      <cdr:x>0.66514</cdr:x>
      <cdr:y>0.64459</cdr:y>
    </cdr:to>
    <cdr:sp macro="" textlink="">
      <cdr:nvSpPr>
        <cdr:cNvPr id="8" name="Arrow: Down 7">
          <a:extLst xmlns:a="http://schemas.openxmlformats.org/drawingml/2006/main">
            <a:ext uri="{FF2B5EF4-FFF2-40B4-BE49-F238E27FC236}">
              <a16:creationId xmlns:a16="http://schemas.microsoft.com/office/drawing/2014/main" id="{5D81A842-98FC-DE30-435C-901FD86EC804}"/>
            </a:ext>
          </a:extLst>
        </cdr:cNvPr>
        <cdr:cNvSpPr/>
      </cdr:nvSpPr>
      <cdr:spPr>
        <a:xfrm xmlns:a="http://schemas.openxmlformats.org/drawingml/2006/main" rot="5400000">
          <a:off x="2063005" y="941319"/>
          <a:ext cx="820113" cy="2316339"/>
        </a:xfrm>
        <a:prstGeom xmlns:a="http://schemas.openxmlformats.org/drawingml/2006/main" prst="downArrow">
          <a:avLst>
            <a:gd name="adj1" fmla="val 46143"/>
            <a:gd name="adj2" fmla="val 50000"/>
          </a:avLst>
        </a:prstGeom>
        <a:gradFill xmlns:a="http://schemas.openxmlformats.org/drawingml/2006/main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</a:gra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vert270" anchor="ctr" anchorCtr="1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tx1"/>
              </a:solidFill>
            </a:rPr>
            <a:t>Aestivation</a:t>
          </a:r>
        </a:p>
        <a:p xmlns:a="http://schemas.openxmlformats.org/drawingml/2006/main">
          <a:r>
            <a:rPr lang="en-US" b="1" dirty="0">
              <a:solidFill>
                <a:schemeClr val="tx1"/>
              </a:solidFill>
            </a:rPr>
            <a:t>Lethal Dose 53 g/m3)</a:t>
          </a:r>
        </a:p>
      </cdr:txBody>
    </cdr:sp>
  </cdr:relSizeAnchor>
  <cdr:relSizeAnchor xmlns:cdr="http://schemas.openxmlformats.org/drawingml/2006/chartDrawing">
    <cdr:from>
      <cdr:x>0.14877</cdr:x>
      <cdr:y>0.0827</cdr:y>
    </cdr:from>
    <cdr:to>
      <cdr:x>0.57306</cdr:x>
      <cdr:y>0.29335</cdr:y>
    </cdr:to>
    <cdr:sp macro="" textlink="">
      <cdr:nvSpPr>
        <cdr:cNvPr id="11" name="Arrow: Down 10">
          <a:extLst xmlns:a="http://schemas.openxmlformats.org/drawingml/2006/main">
            <a:ext uri="{FF2B5EF4-FFF2-40B4-BE49-F238E27FC236}">
              <a16:creationId xmlns:a16="http://schemas.microsoft.com/office/drawing/2014/main" id="{5B665A7C-90BE-A0A9-851F-1E829A0BBA3C}"/>
            </a:ext>
          </a:extLst>
        </cdr:cNvPr>
        <cdr:cNvSpPr/>
      </cdr:nvSpPr>
      <cdr:spPr>
        <a:xfrm xmlns:a="http://schemas.openxmlformats.org/drawingml/2006/main" rot="5400000">
          <a:off x="1560308" y="-426135"/>
          <a:ext cx="820113" cy="2316339"/>
        </a:xfrm>
        <a:prstGeom xmlns:a="http://schemas.openxmlformats.org/drawingml/2006/main" prst="downArrow">
          <a:avLst>
            <a:gd name="adj1" fmla="val 46143"/>
            <a:gd name="adj2" fmla="val 50000"/>
          </a:avLst>
        </a:prstGeom>
        <a:gradFill xmlns:a="http://schemas.openxmlformats.org/drawingml/2006/main"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</a:gra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vert270" anchor="ctr" anchorCtr="1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tx1"/>
              </a:solidFill>
            </a:rPr>
            <a:t>Active Snails</a:t>
          </a:r>
        </a:p>
        <a:p xmlns:a="http://schemas.openxmlformats.org/drawingml/2006/main">
          <a:r>
            <a:rPr lang="en-US" b="1" dirty="0">
              <a:solidFill>
                <a:schemeClr val="tx1"/>
              </a:solidFill>
            </a:rPr>
            <a:t>Lethal Dose 17 g/m3)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96EA3-DB32-449C-A2AC-150CCFD1AAF7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5E838-189C-4935-9E97-13B0B464C8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6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commodities, need to come up with multiple solutions MB alternatives.  Not just efficacy, but cost, practical.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7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1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N data from Scott’s papers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5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believe having this alternative in place will significantly reduce MB use on Chilean grape imports.  We will evaluate the dataset to develop a treatment schedule. Awaiting EPA approval.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7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77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CRP Includes Argentina, Australia, Bangladesh, Brazil, China, Egypt, France, Indonesia, Israel, Pakistan, Viet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E838-189C-4935-9E97-13B0B464C8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9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31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60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92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42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5F7CD3-3FA7-455F-A8B4-9204BA95150E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DC2A7C-CDE5-473F-BB6F-63EAB05243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05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200" y="2362200"/>
            <a:ext cx="4470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4470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5F7CD3-3FA7-455F-A8B4-9204BA95150E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DC2A7C-CDE5-473F-BB6F-63EAB05243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7385"/>
            <a:ext cx="10972800" cy="710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1059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7069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ABEA5-1FC9-8055-32C3-FD776706D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9" y="172512"/>
            <a:ext cx="4045158" cy="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FD3C-AD84-4EA2-3E25-EB5761D22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93691"/>
            <a:ext cx="10363200" cy="1470025"/>
          </a:xfrm>
        </p:spPr>
        <p:txBody>
          <a:bodyPr/>
          <a:lstStyle/>
          <a:p>
            <a:r>
              <a:rPr lang="en-US" dirty="0"/>
              <a:t>Progress in Methyl Bromide Alternatives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0149E-AAC6-6BDD-662F-68B1B001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6118" y="4829296"/>
            <a:ext cx="8534400" cy="17526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Cory Penca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USDA APHIS PPQ S&amp;T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Treatment and Inspection Methods Lab</a:t>
            </a:r>
          </a:p>
        </p:txBody>
      </p:sp>
      <p:pic>
        <p:nvPicPr>
          <p:cNvPr id="4" name="Picture 3" descr="A circle with a cactus and text&#10;&#10;Description automatically generated">
            <a:extLst>
              <a:ext uri="{FF2B5EF4-FFF2-40B4-BE49-F238E27FC236}">
                <a16:creationId xmlns:a16="http://schemas.microsoft.com/office/drawing/2014/main" id="{298262FA-2442-0431-5718-A16F017D3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11" y="2824066"/>
            <a:ext cx="1689414" cy="16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D7E4-70BC-E120-C3A9-7C1852F8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7385"/>
            <a:ext cx="7367081" cy="710645"/>
          </a:xfrm>
        </p:spPr>
        <p:txBody>
          <a:bodyPr>
            <a:normAutofit fontScale="90000"/>
          </a:bodyPr>
          <a:lstStyle/>
          <a:p>
            <a:r>
              <a:rPr lang="en-US" dirty="0"/>
              <a:t>Ethyl Formate for Chilean Table Grape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A1FD-53D6-9601-F427-E162104BB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Approach</a:t>
            </a:r>
          </a:p>
          <a:p>
            <a:pPr lvl="1"/>
            <a:r>
              <a:rPr lang="en-US" dirty="0"/>
              <a:t>Collaboration with partners</a:t>
            </a:r>
          </a:p>
          <a:p>
            <a:pPr lvl="1"/>
            <a:r>
              <a:rPr lang="en-US" dirty="0"/>
              <a:t>Determine tolerant life stages</a:t>
            </a:r>
          </a:p>
          <a:p>
            <a:pPr lvl="1"/>
            <a:r>
              <a:rPr lang="en-US" dirty="0"/>
              <a:t>Commercial scale tests done at a US port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4393D687-45DD-75F7-2600-41F43F93D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42" y="917385"/>
            <a:ext cx="3795791" cy="284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3054D4-F17B-0B6B-71C3-BC8B77FEC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19332" r="6752"/>
          <a:stretch/>
        </p:blipFill>
        <p:spPr bwMode="auto">
          <a:xfrm>
            <a:off x="8070242" y="3986074"/>
            <a:ext cx="3795791" cy="26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CF212-7814-403D-4BF8-1F8A25D93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7729"/>
          <a:stretch/>
        </p:blipFill>
        <p:spPr bwMode="auto">
          <a:xfrm>
            <a:off x="4136212" y="4213041"/>
            <a:ext cx="3587086" cy="23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EGVM05.jpg">
            <a:extLst>
              <a:ext uri="{FF2B5EF4-FFF2-40B4-BE49-F238E27FC236}">
                <a16:creationId xmlns:a16="http://schemas.microsoft.com/office/drawing/2014/main" id="{BE7D9B0D-603A-6EA7-F7AA-9339E5AD91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788" y="4213041"/>
            <a:ext cx="3206011" cy="24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5DE5B55A-5D3C-9ED8-80E1-8A88F4420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346484"/>
              </p:ext>
            </p:extLst>
          </p:nvPr>
        </p:nvGraphicFramePr>
        <p:xfrm>
          <a:off x="488272" y="3277180"/>
          <a:ext cx="7070768" cy="3363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940">
                  <a:extLst>
                    <a:ext uri="{9D8B030D-6E8A-4147-A177-3AD203B41FA5}">
                      <a16:colId xmlns:a16="http://schemas.microsoft.com/office/drawing/2014/main" val="2532940560"/>
                    </a:ext>
                  </a:extLst>
                </a:gridCol>
                <a:gridCol w="1420697">
                  <a:extLst>
                    <a:ext uri="{9D8B030D-6E8A-4147-A177-3AD203B41FA5}">
                      <a16:colId xmlns:a16="http://schemas.microsoft.com/office/drawing/2014/main" val="3543522872"/>
                    </a:ext>
                  </a:extLst>
                </a:gridCol>
                <a:gridCol w="1303289">
                  <a:extLst>
                    <a:ext uri="{9D8B030D-6E8A-4147-A177-3AD203B41FA5}">
                      <a16:colId xmlns:a16="http://schemas.microsoft.com/office/drawing/2014/main" val="1318157560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3035994607"/>
                    </a:ext>
                  </a:extLst>
                </a:gridCol>
                <a:gridCol w="1452692">
                  <a:extLst>
                    <a:ext uri="{9D8B030D-6E8A-4147-A177-3AD203B41FA5}">
                      <a16:colId xmlns:a16="http://schemas.microsoft.com/office/drawing/2014/main" val="541312257"/>
                    </a:ext>
                  </a:extLst>
                </a:gridCol>
              </a:tblGrid>
              <a:tr h="1087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Life stage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Dose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(mgL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 treated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 x T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(h-mgL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Mortality ± SEM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7338469"/>
                  </a:ext>
                </a:extLst>
              </a:tr>
              <a:tr h="69741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Eggs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8.1 ± 0.2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7375147"/>
                  </a:ext>
                </a:extLst>
              </a:tr>
              <a:tr h="526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10,004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149.6 ± 1.3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983978"/>
                  </a:ext>
                </a:extLst>
              </a:tr>
              <a:tr h="52611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Pupae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2,300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10.9 ± 3.5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453522"/>
                  </a:ext>
                </a:extLst>
              </a:tr>
              <a:tr h="526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8,000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150.0 ± 1.6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95.6 ± 0.9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5490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437CC3A-F7EF-4F41-C50F-0E10ED3D3928}"/>
              </a:ext>
            </a:extLst>
          </p:cNvPr>
          <p:cNvSpPr txBox="1"/>
          <p:nvPr/>
        </p:nvSpPr>
        <p:spPr>
          <a:xfrm>
            <a:off x="488272" y="2083174"/>
            <a:ext cx="7070768" cy="11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Mortality of 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Lobesia botrana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eggs and pupae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following 4 hr. fumigations at 4.5 °C with ethyl formate and CO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following a 12-day cold treatment at 0 °C.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A67BD-FD51-58E9-839E-E8D4DBFB9BE8}"/>
              </a:ext>
            </a:extLst>
          </p:cNvPr>
          <p:cNvSpPr txBox="1"/>
          <p:nvPr/>
        </p:nvSpPr>
        <p:spPr>
          <a:xfrm>
            <a:off x="488272" y="1620778"/>
            <a:ext cx="6214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Results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E0FF8F-0F75-FD03-4AEA-ACA98D4E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7385"/>
            <a:ext cx="10972800" cy="710645"/>
          </a:xfrm>
        </p:spPr>
        <p:txBody>
          <a:bodyPr/>
          <a:lstStyle/>
          <a:p>
            <a:r>
              <a:rPr lang="en-US" dirty="0"/>
              <a:t>Ethyl Formate for Chilean Table Grape Imports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3A042-08CB-8E03-3B71-6E89826E1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b="9328"/>
          <a:stretch/>
        </p:blipFill>
        <p:spPr bwMode="auto">
          <a:xfrm>
            <a:off x="8088793" y="2224325"/>
            <a:ext cx="3882830" cy="40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37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53B3883-75DB-A822-0D99-8ABC44B74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5922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595B1A4-8BDC-4928-D8D5-6240C74E6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032443"/>
              </p:ext>
            </p:extLst>
          </p:nvPr>
        </p:nvGraphicFramePr>
        <p:xfrm>
          <a:off x="5902958" y="2304509"/>
          <a:ext cx="5844624" cy="396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546D28-C498-57E5-0D0B-6555E30A258E}"/>
              </a:ext>
            </a:extLst>
          </p:cNvPr>
          <p:cNvSpPr txBox="1"/>
          <p:nvPr/>
        </p:nvSpPr>
        <p:spPr>
          <a:xfrm>
            <a:off x="9842818" y="3574668"/>
            <a:ext cx="6319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99.3%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7D516-EBA7-80A2-3917-73916CA46787}"/>
              </a:ext>
            </a:extLst>
          </p:cNvPr>
          <p:cNvSpPr txBox="1"/>
          <p:nvPr/>
        </p:nvSpPr>
        <p:spPr>
          <a:xfrm>
            <a:off x="10817642" y="3574669"/>
            <a:ext cx="5870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100%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125716A-FB80-90C7-D69C-771DCFC896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071172"/>
              </p:ext>
            </p:extLst>
          </p:nvPr>
        </p:nvGraphicFramePr>
        <p:xfrm>
          <a:off x="444418" y="3332291"/>
          <a:ext cx="4950542" cy="3097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8AFCD3-2805-0946-D63D-D021B7CB7FAE}"/>
              </a:ext>
            </a:extLst>
          </p:cNvPr>
          <p:cNvSpPr txBox="1"/>
          <p:nvPr/>
        </p:nvSpPr>
        <p:spPr>
          <a:xfrm>
            <a:off x="319597" y="2304509"/>
            <a:ext cx="5299276" cy="10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Dose-response of egg, nymph and adult </a:t>
            </a:r>
            <a:r>
              <a:rPr lang="en-US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Brevipalpus chilensis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fumigated for 3 </a:t>
            </a:r>
            <a:r>
              <a:rPr lang="en-US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hrs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with ethyl formate + CO</a:t>
            </a:r>
            <a:r>
              <a:rPr lang="en-US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at 5.0±0.5°C.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6014F-2054-274D-78EB-E16259240311}"/>
              </a:ext>
            </a:extLst>
          </p:cNvPr>
          <p:cNvSpPr txBox="1"/>
          <p:nvPr/>
        </p:nvSpPr>
        <p:spPr>
          <a:xfrm>
            <a:off x="392836" y="167183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Results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EF04F2-CAB9-0B12-2732-FE7145CC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7385"/>
            <a:ext cx="10972800" cy="710645"/>
          </a:xfrm>
        </p:spPr>
        <p:txBody>
          <a:bodyPr/>
          <a:lstStyle/>
          <a:p>
            <a:r>
              <a:rPr lang="en-US" dirty="0"/>
              <a:t>Ethyl Formate for Chilean Table Grape Imports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C2EF9-F8EB-DFFB-06DF-A07B0BD8A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7729"/>
          <a:stretch/>
        </p:blipFill>
        <p:spPr bwMode="auto">
          <a:xfrm>
            <a:off x="9775053" y="826069"/>
            <a:ext cx="1972529" cy="13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9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114A-82C1-6FE4-2A48-3E3AA35D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Ethyl Formate for Chilean Table Grape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18B6-17CE-DF3C-006A-D1D1CB6DD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Adoption will significantly reduce MB use on imports</a:t>
            </a:r>
          </a:p>
          <a:p>
            <a:r>
              <a:rPr lang="en-US" dirty="0"/>
              <a:t>USDA APHIS PPQ S&amp;T will evaluate data to develop a proposed treatment schedule</a:t>
            </a: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2EEAD0CC-74F1-1A83-BCA0-A08BC0AB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61" y="3062159"/>
            <a:ext cx="4609277" cy="34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28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9B1A-D0D4-553F-A145-0F8EC7C129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Generic Irradiation Doses for Curculionidae, Pseudococcidae and Lepidoptera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0A37FE-CE4A-E20F-585A-31B5EF56D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8D6A-43F5-70AF-C498-D6CCFF86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Irradiation Doses for Curculionidae, Pseudococcidae and Lepidoptera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148D-B505-D54A-51D9-54D8385B2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6827404" cy="4525963"/>
          </a:xfrm>
        </p:spPr>
        <p:txBody>
          <a:bodyPr>
            <a:normAutofit/>
          </a:bodyPr>
          <a:lstStyle/>
          <a:p>
            <a:r>
              <a:rPr lang="en-US" dirty="0"/>
              <a:t>Generic doses increase the potential for phytosanitary irradiation to be used as a MB alternative</a:t>
            </a:r>
          </a:p>
          <a:p>
            <a:r>
              <a:rPr lang="en-US" dirty="0"/>
              <a:t>When is there enough data to support a generic dose?</a:t>
            </a:r>
          </a:p>
          <a:p>
            <a:r>
              <a:rPr lang="en-US" dirty="0"/>
              <a:t>Does the available data for Pseudococcidae, Curculionidae and Lepidoptera support generic doses </a:t>
            </a:r>
            <a:r>
              <a:rPr lang="en-US" u="sng" dirty="0"/>
              <a:t>when compared to currently approved generic doses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006D2-65F3-8583-6DC4-62CB9C31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40" y="1628030"/>
            <a:ext cx="4400488" cy="4936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BF9809-0979-E797-11FC-EDEEC8F107A9}"/>
              </a:ext>
            </a:extLst>
          </p:cNvPr>
          <p:cNvSpPr/>
          <p:nvPr/>
        </p:nvSpPr>
        <p:spPr>
          <a:xfrm>
            <a:off x="7722464" y="5818511"/>
            <a:ext cx="4115028" cy="110205"/>
          </a:xfrm>
          <a:prstGeom prst="rect">
            <a:avLst/>
          </a:prstGeom>
          <a:solidFill>
            <a:srgbClr val="FF0066">
              <a:alpha val="3568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9E087-0DBD-01EE-1A1F-105B80E1772E}"/>
              </a:ext>
            </a:extLst>
          </p:cNvPr>
          <p:cNvSpPr/>
          <p:nvPr/>
        </p:nvSpPr>
        <p:spPr>
          <a:xfrm>
            <a:off x="7707404" y="4806662"/>
            <a:ext cx="4115028" cy="226420"/>
          </a:xfrm>
          <a:prstGeom prst="rect">
            <a:avLst/>
          </a:prstGeom>
          <a:solidFill>
            <a:srgbClr val="FF0066">
              <a:alpha val="3568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39F736-EC93-72D1-82E3-53613E4FC369}"/>
              </a:ext>
            </a:extLst>
          </p:cNvPr>
          <p:cNvSpPr/>
          <p:nvPr/>
        </p:nvSpPr>
        <p:spPr>
          <a:xfrm>
            <a:off x="7707404" y="6227298"/>
            <a:ext cx="4175375" cy="186990"/>
          </a:xfrm>
          <a:prstGeom prst="rect">
            <a:avLst/>
          </a:prstGeom>
          <a:solidFill>
            <a:srgbClr val="FF0066">
              <a:alpha val="3568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8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D7E4-70BC-E120-C3A9-7C1852F8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Irradiation Doses for Curculionidae, Pseudococcidae and Lepidoptera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A1FD-53D6-9601-F427-E162104B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5656082" cy="4525963"/>
          </a:xfrm>
        </p:spPr>
        <p:txBody>
          <a:bodyPr/>
          <a:lstStyle/>
          <a:p>
            <a:r>
              <a:rPr lang="en-US" b="1" dirty="0"/>
              <a:t>Approach</a:t>
            </a:r>
          </a:p>
          <a:p>
            <a:pPr lvl="1"/>
            <a:r>
              <a:rPr lang="en-US" dirty="0"/>
              <a:t>Conduct SSD analysis for approved and proposed taxa</a:t>
            </a:r>
          </a:p>
          <a:p>
            <a:pPr lvl="1"/>
            <a:r>
              <a:rPr lang="en-US" dirty="0"/>
              <a:t>Compare SSD-derived coverage estimates between approved and proposed generic doses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F2442-4773-C233-11C8-E158F43DD3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/>
          <a:stretch/>
        </p:blipFill>
        <p:spPr bwMode="auto">
          <a:xfrm>
            <a:off x="6372686" y="1975626"/>
            <a:ext cx="5489543" cy="4360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05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D7E4-70BC-E120-C3A9-7C1852F8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Irradiation Doses for Curculionidae, Pseudococcidae and Lepidoptera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8F7D1A-7E67-FC52-928F-D6CBD3332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373727"/>
              </p:ext>
            </p:extLst>
          </p:nvPr>
        </p:nvGraphicFramePr>
        <p:xfrm>
          <a:off x="1146058" y="2599050"/>
          <a:ext cx="9899884" cy="334156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13716">
                  <a:extLst>
                    <a:ext uri="{9D8B030D-6E8A-4147-A177-3AD203B41FA5}">
                      <a16:colId xmlns:a16="http://schemas.microsoft.com/office/drawing/2014/main" val="3443757081"/>
                    </a:ext>
                  </a:extLst>
                </a:gridCol>
                <a:gridCol w="1216241">
                  <a:extLst>
                    <a:ext uri="{9D8B030D-6E8A-4147-A177-3AD203B41FA5}">
                      <a16:colId xmlns:a16="http://schemas.microsoft.com/office/drawing/2014/main" val="2852145909"/>
                    </a:ext>
                  </a:extLst>
                </a:gridCol>
                <a:gridCol w="2272683">
                  <a:extLst>
                    <a:ext uri="{9D8B030D-6E8A-4147-A177-3AD203B41FA5}">
                      <a16:colId xmlns:a16="http://schemas.microsoft.com/office/drawing/2014/main" val="3550361371"/>
                    </a:ext>
                  </a:extLst>
                </a:gridCol>
                <a:gridCol w="1274979">
                  <a:extLst>
                    <a:ext uri="{9D8B030D-6E8A-4147-A177-3AD203B41FA5}">
                      <a16:colId xmlns:a16="http://schemas.microsoft.com/office/drawing/2014/main" val="3776949153"/>
                    </a:ext>
                  </a:extLst>
                </a:gridCol>
                <a:gridCol w="898214">
                  <a:extLst>
                    <a:ext uri="{9D8B030D-6E8A-4147-A177-3AD203B41FA5}">
                      <a16:colId xmlns:a16="http://schemas.microsoft.com/office/drawing/2014/main" val="3096613150"/>
                    </a:ext>
                  </a:extLst>
                </a:gridCol>
                <a:gridCol w="1024051">
                  <a:extLst>
                    <a:ext uri="{9D8B030D-6E8A-4147-A177-3AD203B41FA5}">
                      <a16:colId xmlns:a16="http://schemas.microsoft.com/office/drawing/2014/main" val="232028250"/>
                    </a:ext>
                  </a:extLst>
                </a:gridCol>
              </a:tblGrid>
              <a:tr h="574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Taxa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Number of Species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Generic dose  (gy)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</a:rPr>
                        <a:t>Coverage estimate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5% CI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95% CI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181228"/>
                  </a:ext>
                </a:extLst>
              </a:tr>
              <a:tr h="56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Tephritidae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 (approved)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97.4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92.1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70927"/>
                  </a:ext>
                </a:extLst>
              </a:tr>
              <a:tr h="5095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Tortricidae (eggs and larvae)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290 (approved)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99.2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96.7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38409"/>
                  </a:ext>
                </a:extLst>
              </a:tr>
              <a:tr h="56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Curculionidae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175 (proposed)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95.4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90.2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28817"/>
                  </a:ext>
                </a:extLst>
              </a:tr>
              <a:tr h="56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Pseudococcidae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250 (proposed)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99.8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98.6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56851"/>
                  </a:ext>
                </a:extLst>
              </a:tr>
              <a:tr h="56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Lepidoptera (eggs and larvae)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250 (proposed)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93.2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87.2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98.2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6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618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114A-82C1-6FE4-2A48-3E3AA35D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Irradiation Doses for Curculionidae, Pseudococcidae and Lepidoptera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18B6-17CE-DF3C-006A-D1D1CB6D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82194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Benefits:</a:t>
            </a:r>
          </a:p>
          <a:p>
            <a:pPr lvl="1"/>
            <a:r>
              <a:rPr lang="en-US" dirty="0"/>
              <a:t>Generic doses will provide additional opportunities for irradiation to be used as a methyl bromide alternative</a:t>
            </a:r>
          </a:p>
          <a:p>
            <a:pPr lvl="1"/>
            <a:r>
              <a:rPr lang="en-US" dirty="0"/>
              <a:t>Lower doses (i.e., 400 Gy to 250 Gy) will increase speed of treatment (reducing costs)</a:t>
            </a:r>
          </a:p>
          <a:p>
            <a:pPr lvl="1"/>
            <a:endParaRPr lang="en-US" dirty="0"/>
          </a:p>
          <a:p>
            <a:r>
              <a:rPr lang="en-US" b="1" dirty="0"/>
              <a:t>Next Steps</a:t>
            </a:r>
          </a:p>
          <a:p>
            <a:pPr lvl="1"/>
            <a:r>
              <a:rPr lang="en-US" dirty="0"/>
              <a:t>SSD analysis will be applied to results from IAEA coordinated research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A55CB-BEF2-2052-4FBC-01ED74E0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75" y="2675948"/>
            <a:ext cx="2258562" cy="27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6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3B25-CF60-D45C-853F-4155799B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Ethyl Formate to Control Snails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133B-7627-516C-B6C3-C68AA0F4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66" y="1810592"/>
            <a:ext cx="5737934" cy="4525963"/>
          </a:xfrm>
        </p:spPr>
        <p:txBody>
          <a:bodyPr/>
          <a:lstStyle/>
          <a:p>
            <a:r>
              <a:rPr lang="en-US" dirty="0"/>
              <a:t>Snails are intercepted on tile and stoneware</a:t>
            </a:r>
          </a:p>
          <a:p>
            <a:r>
              <a:rPr lang="en-US" dirty="0"/>
              <a:t>Snail methyl bromide treatments up to 8lbs/1000ft3 for 72 hours</a:t>
            </a:r>
          </a:p>
          <a:p>
            <a:r>
              <a:rPr lang="en-US" dirty="0"/>
              <a:t>Preliminary testing on 4 snail species suggest target dose of 53 g/m3, 4 hours, for aestivating snails</a:t>
            </a:r>
          </a:p>
          <a:p>
            <a:r>
              <a:rPr lang="en-US" dirty="0"/>
              <a:t>Non-aestivating snails are 3x more susceptible (lethal dose of 17 g/m3)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BCFFB05-8437-62F0-79E8-33BF5A73E21D}"/>
              </a:ext>
            </a:extLst>
          </p:cNvPr>
          <p:cNvGraphicFramePr>
            <a:graphicFrameLocks/>
          </p:cNvGraphicFramePr>
          <p:nvPr/>
        </p:nvGraphicFramePr>
        <p:xfrm>
          <a:off x="6543282" y="1739570"/>
          <a:ext cx="5459328" cy="389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63A27A-8E87-8155-6A2B-FC82367CC507}"/>
              </a:ext>
            </a:extLst>
          </p:cNvPr>
          <p:cNvSpPr txBox="1"/>
          <p:nvPr/>
        </p:nvSpPr>
        <p:spPr>
          <a:xfrm>
            <a:off x="9325978" y="5632838"/>
            <a:ext cx="69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Days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F9882-241B-A9C4-DDCD-E3BDA467C730}"/>
              </a:ext>
            </a:extLst>
          </p:cNvPr>
          <p:cNvSpPr txBox="1"/>
          <p:nvPr/>
        </p:nvSpPr>
        <p:spPr>
          <a:xfrm rot="16200000">
            <a:off x="4949623" y="3611389"/>
            <a:ext cx="28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Beats/minute (mean +/- SE) </a:t>
            </a:r>
          </a:p>
        </p:txBody>
      </p:sp>
    </p:spTree>
    <p:extLst>
      <p:ext uri="{BB962C8B-B14F-4D97-AF65-F5344CB8AC3E}">
        <p14:creationId xmlns:p14="http://schemas.microsoft.com/office/powerpoint/2010/main" val="86541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2156-8FD6-8FB1-5B03-8080FB51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USDA APHIS PPQ Science and Technology</a:t>
            </a:r>
            <a:br>
              <a:rPr lang="en-US" sz="2400" dirty="0"/>
            </a:br>
            <a:r>
              <a:rPr lang="en-US" sz="2400" dirty="0"/>
              <a:t>Treatment and Inspection Methods Laboratory (TIML)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5AD91C-8696-12CE-F65B-0DC7DE67C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80" y="2211362"/>
            <a:ext cx="5813620" cy="4114511"/>
          </a:xfrm>
          <a:prstGeom prst="rect">
            <a:avLst/>
          </a:prstGeom>
        </p:spPr>
      </p:pic>
      <p:pic>
        <p:nvPicPr>
          <p:cNvPr id="6" name="Picture 2" descr="IMG_0530.jpg">
            <a:extLst>
              <a:ext uri="{FF2B5EF4-FFF2-40B4-BE49-F238E27FC236}">
                <a16:creationId xmlns:a16="http://schemas.microsoft.com/office/drawing/2014/main" id="{39134784-92FB-FA23-D50D-B6C162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10" y="2366940"/>
            <a:ext cx="5351510" cy="37462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140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74D7-D03C-934F-6A23-CE1D9AA5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2198"/>
            <a:ext cx="10972800" cy="710645"/>
          </a:xfrm>
        </p:spPr>
        <p:txBody>
          <a:bodyPr/>
          <a:lstStyle/>
          <a:p>
            <a:r>
              <a:rPr lang="en-US" dirty="0"/>
              <a:t>Steam Treatment to Control Fruit Flies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DCE5-294E-BCE2-87C8-DE08D14D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2043"/>
            <a:ext cx="11327907" cy="4525963"/>
          </a:xfrm>
        </p:spPr>
        <p:txBody>
          <a:bodyPr/>
          <a:lstStyle/>
          <a:p>
            <a:r>
              <a:rPr lang="en-US" dirty="0"/>
              <a:t>Steam heating can deliver lethal temperatures to fruit fly eggs and larvae</a:t>
            </a:r>
          </a:p>
          <a:p>
            <a:r>
              <a:rPr lang="en-US" dirty="0"/>
              <a:t>Treatment systems developed and under testing: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3694F1E-D2CD-81B7-2B04-833B3F4D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10" y="2948412"/>
            <a:ext cx="2806681" cy="37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metal roller conveyor in a room&#10;&#10;Description automatically generated">
            <a:extLst>
              <a:ext uri="{FF2B5EF4-FFF2-40B4-BE49-F238E27FC236}">
                <a16:creationId xmlns:a16="http://schemas.microsoft.com/office/drawing/2014/main" id="{3CC6D92E-25DD-519E-AEF5-6B17D286D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2" y="2948412"/>
            <a:ext cx="2768600" cy="3691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42A08-AD2E-3C28-686B-6236A4C62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16" y="2971453"/>
            <a:ext cx="4848227" cy="37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33ED1-EFD3-1756-A98C-BEABE77CF55A}"/>
              </a:ext>
            </a:extLst>
          </p:cNvPr>
          <p:cNvSpPr txBox="1"/>
          <p:nvPr/>
        </p:nvSpPr>
        <p:spPr>
          <a:xfrm>
            <a:off x="7277816" y="2480469"/>
            <a:ext cx="520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Vinyl enclosure for phytosanitary steam treatment</a:t>
            </a:r>
          </a:p>
          <a:p>
            <a:r>
              <a:rPr lang="en-US" sz="1400" b="1" dirty="0"/>
              <a:t> (patent pending)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FEF11-9A92-C186-6730-F337FC6BE06E}"/>
              </a:ext>
            </a:extLst>
          </p:cNvPr>
          <p:cNvSpPr txBox="1"/>
          <p:nvPr/>
        </p:nvSpPr>
        <p:spPr>
          <a:xfrm>
            <a:off x="421062" y="2663676"/>
            <a:ext cx="5852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Converted Container – Medium Sized Stream Treatment System</a:t>
            </a:r>
          </a:p>
        </p:txBody>
      </p:sp>
    </p:spTree>
    <p:extLst>
      <p:ext uri="{BB962C8B-B14F-4D97-AF65-F5344CB8AC3E}">
        <p14:creationId xmlns:p14="http://schemas.microsoft.com/office/powerpoint/2010/main" val="39697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3486-96AF-D0A7-15E6-2C41297D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C2E0-A275-9D57-4B2C-B4D0F19BA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8139378" cy="4525963"/>
          </a:xfrm>
        </p:spPr>
        <p:txBody>
          <a:bodyPr>
            <a:normAutofit/>
          </a:bodyPr>
          <a:lstStyle/>
          <a:p>
            <a:r>
              <a:rPr lang="en-US" dirty="0"/>
              <a:t>No single solution to replace methyl bromide</a:t>
            </a:r>
          </a:p>
          <a:p>
            <a:pPr lvl="1"/>
            <a:r>
              <a:rPr lang="en-US" dirty="0"/>
              <a:t>Fumigants (Ethyl Formate, Phosphine, etc.)</a:t>
            </a:r>
          </a:p>
          <a:p>
            <a:pPr lvl="1"/>
            <a:r>
              <a:rPr lang="en-US" dirty="0"/>
              <a:t>Systems Approaches</a:t>
            </a:r>
          </a:p>
          <a:p>
            <a:pPr lvl="1"/>
            <a:r>
              <a:rPr lang="en-US" dirty="0"/>
              <a:t>Irradiation</a:t>
            </a:r>
          </a:p>
          <a:p>
            <a:pPr lvl="1"/>
            <a:r>
              <a:rPr lang="en-US" dirty="0"/>
              <a:t>Heat-based Treatments</a:t>
            </a:r>
          </a:p>
          <a:p>
            <a:pPr lvl="1"/>
            <a:r>
              <a:rPr lang="en-US" dirty="0"/>
              <a:t>Controlled/Modified Atmospheres</a:t>
            </a:r>
          </a:p>
          <a:p>
            <a:pPr lvl="1"/>
            <a:r>
              <a:rPr lang="en-US" dirty="0"/>
              <a:t>Cold Treatments</a:t>
            </a:r>
          </a:p>
          <a:p>
            <a:r>
              <a:rPr lang="en-US" dirty="0"/>
              <a:t>Pest, commodity, feasibility, cost, and context all must be considered</a:t>
            </a:r>
          </a:p>
          <a:p>
            <a:endParaRPr lang="en-US" dirty="0"/>
          </a:p>
        </p:txBody>
      </p:sp>
      <p:pic>
        <p:nvPicPr>
          <p:cNvPr id="4" name="Picture 2" descr="Radura - Wikipedia">
            <a:extLst>
              <a:ext uri="{FF2B5EF4-FFF2-40B4-BE49-F238E27FC236}">
                <a16:creationId xmlns:a16="http://schemas.microsoft.com/office/drawing/2014/main" id="{F44C91CC-4DE1-8712-3C4D-9457BC65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22" y="9437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127EF-908C-747F-8639-8AAB2B21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627" y="984765"/>
            <a:ext cx="2316606" cy="308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31648-BA85-31D9-42A7-0CB6ED936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978" y="4403862"/>
            <a:ext cx="3134255" cy="2348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F7B0B-794B-926B-D474-5EF976042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813" y="2932890"/>
            <a:ext cx="1712691" cy="18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3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5C80-67B7-BFDD-56B9-9040ABDB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48D62-0566-9630-7A2A-A9791884D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1810592"/>
            <a:ext cx="11585541" cy="4525963"/>
          </a:xfrm>
        </p:spPr>
        <p:txBody>
          <a:bodyPr numCol="2" spcCol="457200"/>
          <a:lstStyle/>
          <a:p>
            <a:pPr algn="just"/>
            <a:r>
              <a:rPr lang="en-US" b="1" dirty="0"/>
              <a:t>Ethyl formate on Chilean Grapes: </a:t>
            </a:r>
            <a:r>
              <a:rPr lang="en-US" dirty="0"/>
              <a:t>Scott Myers, PPQ-S&amp;T</a:t>
            </a:r>
          </a:p>
          <a:p>
            <a:pPr algn="just"/>
            <a:r>
              <a:rPr lang="en-US" b="1" dirty="0"/>
              <a:t>Ethyl Formate on Snails: </a:t>
            </a:r>
            <a:r>
              <a:rPr lang="en-US" dirty="0"/>
              <a:t>Michael Domingue, Rudy Mesa-Martin, Cory Penca, PPQ-S&amp;T</a:t>
            </a:r>
          </a:p>
          <a:p>
            <a:pPr algn="just"/>
            <a:r>
              <a:rPr lang="en-US" b="1" dirty="0"/>
              <a:t>Vacuum Steam of Logs: </a:t>
            </a:r>
            <a:r>
              <a:rPr lang="en-US" dirty="0"/>
              <a:t>Ron Mack, PPQ-S&amp;T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b="1" dirty="0"/>
              <a:t>Steam Treatment of Fruit flies: </a:t>
            </a:r>
            <a:r>
              <a:rPr lang="en-US" dirty="0"/>
              <a:t>Xikui Wei, Luis Bradshaw, Treatment and Inspection Methods Lab</a:t>
            </a:r>
          </a:p>
          <a:p>
            <a:pPr algn="just"/>
            <a:r>
              <a:rPr lang="en-US" b="1" dirty="0"/>
              <a:t>Generic Doses for Phytosanitary Irradiation: </a:t>
            </a:r>
            <a:r>
              <a:rPr lang="en-US" dirty="0"/>
              <a:t>Cory Penca, PPQ-S&amp;T</a:t>
            </a:r>
          </a:p>
          <a:p>
            <a:pPr algn="just"/>
            <a:r>
              <a:rPr lang="en-US" b="1" dirty="0"/>
              <a:t>Collaborators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4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B584-2D59-BB77-5832-6C39F6F9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Case-specific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76DF7-1EFA-7ECC-30D6-365051C56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Vacuum steam on export logs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Ethyl formate on Chilean grapes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Generic irradiation doses for Curculionidae, Pseudococcidae and Lepidoptera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Ethyl formate to control snails on non-food/non-feed (tile)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Steam to control internal pests of fruits (fruit flies)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1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9B1A-D0D4-553F-A145-0F8EC7C12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1134746"/>
            <a:ext cx="10363200" cy="1470025"/>
          </a:xfrm>
        </p:spPr>
        <p:txBody>
          <a:bodyPr/>
          <a:lstStyle/>
          <a:p>
            <a:r>
              <a:rPr lang="en-US" dirty="0"/>
              <a:t>Vacuum Steam on Export Logs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200A9-4DB4-280A-04BD-FBD002671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81" y="2604771"/>
            <a:ext cx="3840741" cy="38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3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8D6A-43F5-70AF-C498-D6CCFF86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Steam on Export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148D-B505-D54A-51D9-54D8385B2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6325503" cy="4525963"/>
          </a:xfrm>
        </p:spPr>
        <p:txBody>
          <a:bodyPr>
            <a:normAutofit/>
          </a:bodyPr>
          <a:lstStyle/>
          <a:p>
            <a:r>
              <a:rPr lang="en-US" dirty="0"/>
              <a:t>Collaboration with Virginia Tech and USDA Forest Service</a:t>
            </a:r>
          </a:p>
          <a:p>
            <a:r>
              <a:rPr lang="en-US" dirty="0"/>
              <a:t>Quarantine Pests</a:t>
            </a:r>
          </a:p>
          <a:p>
            <a:pPr lvl="1"/>
            <a:r>
              <a:rPr lang="en-US" b="1" dirty="0"/>
              <a:t>Oak Wilt Fungus (</a:t>
            </a:r>
            <a:r>
              <a:rPr lang="en-US" b="1" i="1" dirty="0" err="1"/>
              <a:t>Bretziella</a:t>
            </a:r>
            <a:r>
              <a:rPr lang="en-US" b="1" i="1" dirty="0"/>
              <a:t> </a:t>
            </a:r>
            <a:r>
              <a:rPr lang="en-US" b="1" i="1" dirty="0" err="1"/>
              <a:t>fagacearum</a:t>
            </a:r>
            <a:r>
              <a:rPr lang="en-US" b="1" dirty="0"/>
              <a:t>) </a:t>
            </a:r>
            <a:r>
              <a:rPr lang="en-US" dirty="0"/>
              <a:t>in Oak Logs</a:t>
            </a:r>
          </a:p>
          <a:p>
            <a:pPr lvl="1"/>
            <a:r>
              <a:rPr lang="en-US" b="1" dirty="0"/>
              <a:t>Thousand Cankers Disease (</a:t>
            </a:r>
            <a:r>
              <a:rPr lang="en-US" b="1" i="1" dirty="0" err="1"/>
              <a:t>Geosmithia</a:t>
            </a:r>
            <a:r>
              <a:rPr lang="en-US" b="1" i="1" dirty="0"/>
              <a:t> </a:t>
            </a:r>
            <a:r>
              <a:rPr lang="en-US" b="1" i="1" dirty="0" err="1"/>
              <a:t>morbida</a:t>
            </a:r>
            <a:r>
              <a:rPr lang="en-US" b="1" dirty="0"/>
              <a:t>) </a:t>
            </a:r>
            <a:r>
              <a:rPr lang="en-US" dirty="0"/>
              <a:t>in Walnut Logs</a:t>
            </a:r>
          </a:p>
          <a:p>
            <a:r>
              <a:rPr lang="en-US" dirty="0"/>
              <a:t>Tested red oak, white oak and black walnut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54F2A-693B-AD76-DD95-E5CEF5B8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3" y="2625837"/>
            <a:ext cx="3579506" cy="3146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47C97-3623-4DE6-0690-15A69F22A0D0}"/>
              </a:ext>
            </a:extLst>
          </p:cNvPr>
          <p:cNvSpPr txBox="1"/>
          <p:nvPr/>
        </p:nvSpPr>
        <p:spPr>
          <a:xfrm>
            <a:off x="8436428" y="1441260"/>
            <a:ext cx="14726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Sapwood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A81EC-34C7-823C-A10C-C007C0036D18}"/>
              </a:ext>
            </a:extLst>
          </p:cNvPr>
          <p:cNvCxnSpPr>
            <a:cxnSpLocks/>
          </p:cNvCxnSpPr>
          <p:nvPr/>
        </p:nvCxnSpPr>
        <p:spPr>
          <a:xfrm>
            <a:off x="9503228" y="1813707"/>
            <a:ext cx="1168070" cy="1759212"/>
          </a:xfrm>
          <a:prstGeom prst="straightConnector1">
            <a:avLst/>
          </a:prstGeom>
          <a:ln w="254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9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D7E4-70BC-E120-C3A9-7C1852F8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Steam on Export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A1FD-53D6-9601-F427-E162104B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7543800" cy="4525963"/>
          </a:xfrm>
        </p:spPr>
        <p:txBody>
          <a:bodyPr/>
          <a:lstStyle/>
          <a:p>
            <a:r>
              <a:rPr lang="en-US" b="1" dirty="0"/>
              <a:t>Results</a:t>
            </a:r>
          </a:p>
          <a:p>
            <a:pPr lvl="1"/>
            <a:r>
              <a:rPr lang="en-US" dirty="0"/>
              <a:t>Complete elimination of </a:t>
            </a:r>
            <a:r>
              <a:rPr lang="en-US" i="1" dirty="0"/>
              <a:t>P. </a:t>
            </a:r>
            <a:r>
              <a:rPr lang="en-US" i="1" dirty="0" err="1"/>
              <a:t>juglandis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G. </a:t>
            </a:r>
            <a:r>
              <a:rPr lang="en-US" i="1" dirty="0" err="1"/>
              <a:t>morbida</a:t>
            </a:r>
            <a:r>
              <a:rPr lang="en-US" i="1" dirty="0"/>
              <a:t> </a:t>
            </a:r>
            <a:r>
              <a:rPr lang="en-US" dirty="0"/>
              <a:t>at 56C for when held for 30 minutes measured at 5-cm</a:t>
            </a:r>
          </a:p>
          <a:p>
            <a:pPr lvl="1"/>
            <a:r>
              <a:rPr lang="en-US" dirty="0"/>
              <a:t>Economic analysis suggest favorable comparison to current methyl bromide treatments.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B12F6CD-1958-429C-2D9C-158949A2C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08" y="917385"/>
            <a:ext cx="3183370" cy="565932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4278947-FB69-D5B7-84B5-1EFAD5E4C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09" y="4595255"/>
            <a:ext cx="3522587" cy="19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114A-82C1-6FE4-2A48-3E3AA35D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Steam on Export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18B6-17CE-DF3C-006A-D1D1CB6D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0592"/>
            <a:ext cx="6337955" cy="4525963"/>
          </a:xfrm>
        </p:spPr>
        <p:txBody>
          <a:bodyPr/>
          <a:lstStyle/>
          <a:p>
            <a:r>
              <a:rPr lang="en-US" b="1" dirty="0"/>
              <a:t>Impact</a:t>
            </a:r>
          </a:p>
          <a:p>
            <a:pPr lvl="1"/>
            <a:r>
              <a:rPr lang="en-US" dirty="0"/>
              <a:t>Adoption will reduce methyl bromide usage and facilitate exports</a:t>
            </a:r>
          </a:p>
          <a:p>
            <a:pPr lvl="1"/>
            <a:r>
              <a:rPr lang="en-US" dirty="0"/>
              <a:t>Initial costs for equipment are high, but cost per treatment is lower than for MB</a:t>
            </a:r>
          </a:p>
          <a:p>
            <a:r>
              <a:rPr lang="en-US" b="1" dirty="0"/>
              <a:t>Next Steps</a:t>
            </a:r>
          </a:p>
          <a:p>
            <a:pPr lvl="1"/>
            <a:r>
              <a:rPr lang="en-US" dirty="0"/>
              <a:t>EU commission has reviewed dossier</a:t>
            </a:r>
          </a:p>
          <a:p>
            <a:pPr lvl="1"/>
            <a:r>
              <a:rPr lang="en-US" dirty="0"/>
              <a:t>EFSA is now reviewing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7F692-104A-3ECA-8765-1D7FD2C8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54" y="2070705"/>
            <a:ext cx="5130687" cy="34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9B1A-D0D4-553F-A145-0F8EC7C12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602106"/>
            <a:ext cx="10363200" cy="1470025"/>
          </a:xfrm>
        </p:spPr>
        <p:txBody>
          <a:bodyPr/>
          <a:lstStyle/>
          <a:p>
            <a:r>
              <a:rPr lang="en-US" dirty="0"/>
              <a:t>Ethyl Formate for Chilean Table Grape Imports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20A7E-83CF-91A7-66B2-D52F5A5F0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19332" r="6752"/>
          <a:stretch/>
        </p:blipFill>
        <p:spPr bwMode="auto">
          <a:xfrm>
            <a:off x="4198103" y="3234691"/>
            <a:ext cx="3795791" cy="26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9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8D6A-43F5-70AF-C498-D6CCFF86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03" y="1000611"/>
            <a:ext cx="10972800" cy="710645"/>
          </a:xfrm>
        </p:spPr>
        <p:txBody>
          <a:bodyPr/>
          <a:lstStyle/>
          <a:p>
            <a:r>
              <a:rPr lang="en-US" dirty="0"/>
              <a:t>Ethyl Formate for Chilean Table Grape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148D-B505-D54A-51D9-54D8385B2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02" y="1791739"/>
            <a:ext cx="5203177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Background: </a:t>
            </a:r>
          </a:p>
          <a:p>
            <a:pPr lvl="1"/>
            <a:r>
              <a:rPr lang="en-US" dirty="0"/>
              <a:t>Chilean grapes account for 51% of import MB use</a:t>
            </a:r>
          </a:p>
          <a:p>
            <a:pPr lvl="1"/>
            <a:r>
              <a:rPr lang="en-US" dirty="0"/>
              <a:t>Ethyl formate was identified as a candidate drop-in replacement for methyl bromide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Objective: </a:t>
            </a:r>
          </a:p>
          <a:p>
            <a:pPr lvl="1"/>
            <a:r>
              <a:rPr lang="en-US" dirty="0"/>
              <a:t>Determine if ethyl formate can control European Grapevine Moth and </a:t>
            </a:r>
            <a:r>
              <a:rPr lang="en-US" i="1" dirty="0"/>
              <a:t>Brevipalpus chilensis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B400AD-448B-161A-7502-996F7939D2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986553"/>
              </p:ext>
            </p:extLst>
          </p:nvPr>
        </p:nvGraphicFramePr>
        <p:xfrm>
          <a:off x="5316718" y="2997724"/>
          <a:ext cx="6875282" cy="386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FE56C4-223B-04A2-BC28-6C8623E038E2}"/>
              </a:ext>
            </a:extLst>
          </p:cNvPr>
          <p:cNvSpPr txBox="1"/>
          <p:nvPr/>
        </p:nvSpPr>
        <p:spPr>
          <a:xfrm>
            <a:off x="6341099" y="222708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Total MB Usage, Quarantine Imports</a:t>
            </a:r>
          </a:p>
          <a:p>
            <a:pPr algn="ctr"/>
            <a:r>
              <a:rPr lang="fr-FR" sz="2000" b="1" dirty="0"/>
              <a:t> (% by total pounds)</a:t>
            </a:r>
            <a:br>
              <a:rPr lang="fr-FR" sz="2000" b="1" dirty="0"/>
            </a:br>
            <a:r>
              <a:rPr lang="fr-FR" sz="2000" b="1" dirty="0"/>
              <a:t>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995002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_usda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_usda_blue" id="{B7706051-5E55-4814-B2B2-A896F0B8CCE7}" vid="{BE833989-3334-4417-BF88-9D48DD5D60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968703-5385-4719-8883-2C540B52FFA1}"/>
</file>

<file path=customXml/itemProps2.xml><?xml version="1.0" encoding="utf-8"?>
<ds:datastoreItem xmlns:ds="http://schemas.openxmlformats.org/officeDocument/2006/customXml" ds:itemID="{273A9BC7-2A41-43ED-9AF5-7EED4FFA8FEB}"/>
</file>

<file path=docProps/app.xml><?xml version="1.0" encoding="utf-8"?>
<Properties xmlns="http://schemas.openxmlformats.org/officeDocument/2006/extended-properties" xmlns:vt="http://schemas.openxmlformats.org/officeDocument/2006/docPropsVTypes">
  <Template>Theme1_usda_blue</Template>
  <TotalTime>2967</TotalTime>
  <Words>1061</Words>
  <Application>Microsoft Office PowerPoint</Application>
  <PresentationFormat>Widescreen</PresentationFormat>
  <Paragraphs>199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Times New Roman</vt:lpstr>
      <vt:lpstr>Theme1_usda_blue</vt:lpstr>
      <vt:lpstr>Progress in Methyl Bromide Alternatives</vt:lpstr>
      <vt:lpstr>USDA APHIS PPQ Science and Technology Treatment and Inspection Methods Laboratory (TIML)</vt:lpstr>
      <vt:lpstr>Case-specific Solutions</vt:lpstr>
      <vt:lpstr>Vacuum Steam on Export Logs</vt:lpstr>
      <vt:lpstr>Vacuum Steam on Export Logs</vt:lpstr>
      <vt:lpstr>Vacuum Steam on Export Logs</vt:lpstr>
      <vt:lpstr>Vacuum Steam on Export Logs</vt:lpstr>
      <vt:lpstr>Ethyl Formate for Chilean Table Grape Imports</vt:lpstr>
      <vt:lpstr>Ethyl Formate for Chilean Table Grape Imports</vt:lpstr>
      <vt:lpstr>Ethyl Formate for Chilean Table Grape Imports</vt:lpstr>
      <vt:lpstr>Ethyl Formate for Chilean Table Grape Imports</vt:lpstr>
      <vt:lpstr>Ethyl Formate for Chilean Table Grape Imports</vt:lpstr>
      <vt:lpstr>Ethyl Formate for Chilean Table Grape Imports</vt:lpstr>
      <vt:lpstr>Generic Irradiation Doses for Curculionidae, Pseudococcidae and Lepidoptera</vt:lpstr>
      <vt:lpstr>Generic Irradiation Doses for Curculionidae, Pseudococcidae and Lepidoptera</vt:lpstr>
      <vt:lpstr>Generic Irradiation Doses for Curculionidae, Pseudococcidae and Lepidoptera</vt:lpstr>
      <vt:lpstr>Generic Irradiation Doses for Curculionidae, Pseudococcidae and Lepidoptera</vt:lpstr>
      <vt:lpstr>Generic Irradiation Doses for Curculionidae, Pseudococcidae and Lepidoptera</vt:lpstr>
      <vt:lpstr>Ethyl Formate to Control Snails</vt:lpstr>
      <vt:lpstr>Steam Treatment to Control Fruit Flies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Penca, Cory - MRP-APHIS</dc:creator>
  <cp:lastModifiedBy>Penca, Cory - MRP-APHIS</cp:lastModifiedBy>
  <cp:revision>4</cp:revision>
  <dcterms:created xsi:type="dcterms:W3CDTF">2024-10-10T17:50:39Z</dcterms:created>
  <dcterms:modified xsi:type="dcterms:W3CDTF">2024-10-23T04:46:27Z</dcterms:modified>
</cp:coreProperties>
</file>