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8.xml" ContentType="application/vnd.openxmlformats-officedocument.presentationml.slide+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webextensions/webextension1.xml" ContentType="application/vnd.ms-office.webextension+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charts/colors1.xml" ContentType="application/vnd.ms-office.chartcolorstyle+xml"/>
  <Override PartName="/ppt/charts/chartEx1.xml" ContentType="application/vnd.ms-office.chartex+xml"/>
  <Override PartName="/ppt/charts/style1.xml" ContentType="application/vnd.ms-office.chartstyle+xml"/>
  <Override PartName="/ppt/webextensions/taskpanes.xml" ContentType="application/vnd.ms-office.webextensiontaskpanes+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67" r:id="rId5"/>
    <p:sldId id="266" r:id="rId6"/>
    <p:sldId id="268" r:id="rId7"/>
    <p:sldId id="269" r:id="rId8"/>
    <p:sldId id="270" r:id="rId9"/>
    <p:sldId id="272" r:id="rId10"/>
    <p:sldId id="271" r:id="rId11"/>
    <p:sldId id="274" r:id="rId12"/>
    <p:sldId id="273" r:id="rId13"/>
    <p:sldId id="261" r:id="rId14"/>
    <p:sldId id="262" r:id="rId15"/>
    <p:sldId id="264" r:id="rId16"/>
    <p:sldId id="263" r:id="rId1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C7A17E-2C68-4A8E-8A23-817752B6C680}" v="96" dt="2024-10-22T00:11:33.5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404" autoAdjust="0"/>
  </p:normalViewPr>
  <p:slideViewPr>
    <p:cSldViewPr snapToGrid="0">
      <p:cViewPr varScale="1">
        <p:scale>
          <a:sx n="70" d="100"/>
          <a:sy n="70" d="100"/>
        </p:scale>
        <p:origin x="5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Libro1" TargetMode="External"/></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Hoja1!$B$5:$B$13</cx:f>
        <cx:lvl ptCount="9">
          <cx:pt idx="0">Standards (27)</cx:pt>
          <cx:pt idx="1">Specifications for standards (5)</cx:pt>
          <cx:pt idx="2">Decision sheets (7)</cx:pt>
          <cx:pt idx="3">Science and technology (7)</cx:pt>
          <cx:pt idx="4">Discussion (10)</cx:pt>
          <cx:pt idx="5">Position (7)</cx:pt>
          <cx:pt idx="6">Guidance (1)</cx:pt>
          <cx:pt idx="7">Protocols (8)</cx:pt>
          <cx:pt idx="8">Workshops &amp; Symposia (8) *</cx:pt>
        </cx:lvl>
      </cx:strDim>
      <cx:numDim type="size">
        <cx:f>Hoja1!$C$5:$C$13</cx:f>
        <cx:lvl ptCount="9" formatCode="Estándar">
          <cx:pt idx="0">27</cx:pt>
          <cx:pt idx="1">5</cx:pt>
          <cx:pt idx="2">7</cx:pt>
          <cx:pt idx="3">7</cx:pt>
          <cx:pt idx="4">10</cx:pt>
          <cx:pt idx="5">7</cx:pt>
          <cx:pt idx="6">1</cx:pt>
          <cx:pt idx="7">8</cx:pt>
          <cx:pt idx="8">8</cx:pt>
        </cx:lvl>
      </cx:numDim>
    </cx:data>
  </cx:chartData>
  <cx:chart>
    <cx:plotArea>
      <cx:plotAreaRegion>
        <cx:series layoutId="treemap" uniqueId="{E0CF6585-AC35-4D68-B462-3B24103CCD6D}">
          <cx:dataLabels pos="inEnd">
            <cx:txPr>
              <a:bodyPr spcFirstLastPara="1" vertOverflow="ellipsis" horzOverflow="overflow" wrap="square" lIns="0" tIns="0" rIns="0" bIns="0" anchor="ctr" anchorCtr="1"/>
              <a:lstStyle/>
              <a:p>
                <a:pPr algn="ctr" rtl="0">
                  <a:defRPr b="1"/>
                </a:pPr>
                <a:endParaRPr lang="es-ES" sz="900" b="1" i="0" u="none" strike="noStrike" baseline="0">
                  <a:solidFill>
                    <a:sysClr val="window" lastClr="FFFFFF"/>
                  </a:solidFill>
                  <a:latin typeface="Aptos Narrow" panose="02110004020202020204"/>
                </a:endParaRPr>
              </a:p>
            </cx:txPr>
            <cx:visibility seriesName="0" categoryName="1" value="0"/>
            <cx:dataLabel idx="0">
              <cx:txPr>
                <a:bodyPr spcFirstLastPara="1" vertOverflow="ellipsis" horzOverflow="overflow" wrap="square" lIns="0" tIns="0" rIns="0" bIns="0" anchor="ctr" anchorCtr="1"/>
                <a:lstStyle/>
                <a:p>
                  <a:pPr algn="ctr" rtl="0">
                    <a:defRPr sz="1800"/>
                  </a:pPr>
                  <a:r>
                    <a:rPr lang="es-ES" sz="1800" b="1" i="0" u="none" strike="noStrike" baseline="0">
                      <a:solidFill>
                        <a:sysClr val="window" lastClr="FFFFFF"/>
                      </a:solidFill>
                      <a:latin typeface="Aptos Narrow" panose="02110004020202020204"/>
                    </a:rPr>
                    <a:t>Standards (27)</a:t>
                  </a:r>
                </a:p>
              </cx:txPr>
              <cx:visibility seriesName="0" categoryName="1" value="0"/>
            </cx:dataLabel>
            <cx:dataLabel idx="1">
              <cx:txPr>
                <a:bodyPr spcFirstLastPara="1" vertOverflow="ellipsis" horzOverflow="overflow" wrap="square" lIns="0" tIns="0" rIns="0" bIns="0" anchor="ctr" anchorCtr="1"/>
                <a:lstStyle/>
                <a:p>
                  <a:pPr algn="ctr" rtl="0">
                    <a:defRPr sz="1050"/>
                  </a:pPr>
                  <a:r>
                    <a:rPr lang="es-ES" sz="1050" b="1" i="0" u="none" strike="noStrike" baseline="0">
                      <a:solidFill>
                        <a:sysClr val="window" lastClr="FFFFFF"/>
                      </a:solidFill>
                      <a:latin typeface="Aptos Narrow" panose="02110004020202020204"/>
                    </a:rPr>
                    <a:t>Specifications for standards (5)</a:t>
                  </a:r>
                </a:p>
              </cx:txPr>
              <cx:visibility seriesName="0" categoryName="1" value="0"/>
            </cx:dataLabel>
            <cx:dataLabel idx="2">
              <cx:txPr>
                <a:bodyPr spcFirstLastPara="1" vertOverflow="ellipsis" horzOverflow="overflow" wrap="square" lIns="0" tIns="0" rIns="0" bIns="0" anchor="ctr" anchorCtr="1"/>
                <a:lstStyle/>
                <a:p>
                  <a:pPr algn="ctr" rtl="0">
                    <a:defRPr sz="1200"/>
                  </a:pPr>
                  <a:r>
                    <a:rPr lang="es-ES" sz="1200" b="1" i="0" u="none" strike="noStrike" baseline="0">
                      <a:solidFill>
                        <a:sysClr val="window" lastClr="FFFFFF"/>
                      </a:solidFill>
                      <a:latin typeface="Aptos Narrow" panose="02110004020202020204"/>
                    </a:rPr>
                    <a:t>Decision sheets (7)</a:t>
                  </a:r>
                </a:p>
              </cx:txPr>
              <cx:visibility seriesName="0" categoryName="1" value="0"/>
            </cx:dataLabel>
            <cx:dataLabel idx="3">
              <cx:txPr>
                <a:bodyPr spcFirstLastPara="1" vertOverflow="ellipsis" horzOverflow="overflow" wrap="square" lIns="0" tIns="0" rIns="0" bIns="0" anchor="ctr" anchorCtr="1"/>
                <a:lstStyle/>
                <a:p>
                  <a:pPr algn="ctr" rtl="0">
                    <a:defRPr sz="1050"/>
                  </a:pPr>
                  <a:r>
                    <a:rPr lang="es-ES" sz="1050" b="1" i="0" u="none" strike="noStrike" baseline="0">
                      <a:solidFill>
                        <a:sysClr val="window" lastClr="FFFFFF"/>
                      </a:solidFill>
                      <a:latin typeface="Aptos Narrow" panose="02110004020202020204"/>
                    </a:rPr>
                    <a:t>Science and technology (7)</a:t>
                  </a:r>
                </a:p>
              </cx:txPr>
              <cx:visibility seriesName="0" categoryName="1" value="0"/>
            </cx:dataLabel>
            <cx:dataLabel idx="4">
              <cx:txPr>
                <a:bodyPr spcFirstLastPara="1" vertOverflow="ellipsis" horzOverflow="overflow" wrap="square" lIns="0" tIns="0" rIns="0" bIns="0" anchor="ctr" anchorCtr="1"/>
                <a:lstStyle/>
                <a:p>
                  <a:pPr algn="ctr" rtl="0">
                    <a:defRPr sz="1200"/>
                  </a:pPr>
                  <a:r>
                    <a:rPr lang="es-ES" sz="1200" b="1" i="0" u="none" strike="noStrike" baseline="0">
                      <a:solidFill>
                        <a:sysClr val="window" lastClr="FFFFFF"/>
                      </a:solidFill>
                      <a:latin typeface="Aptos Narrow" panose="02110004020202020204"/>
                    </a:rPr>
                    <a:t>Discussion (10)</a:t>
                  </a:r>
                </a:p>
              </cx:txPr>
              <cx:visibility seriesName="0" categoryName="1" value="0"/>
            </cx:dataLabel>
            <cx:dataLabel idx="5">
              <cx:txPr>
                <a:bodyPr spcFirstLastPara="1" vertOverflow="ellipsis" horzOverflow="overflow" wrap="square" lIns="0" tIns="0" rIns="0" bIns="0" anchor="ctr" anchorCtr="1"/>
                <a:lstStyle/>
                <a:p>
                  <a:pPr algn="ctr" rtl="0">
                    <a:defRPr sz="1200"/>
                  </a:pPr>
                  <a:r>
                    <a:rPr lang="es-ES" sz="1200" b="1" i="0" u="none" strike="noStrike" baseline="0">
                      <a:solidFill>
                        <a:sysClr val="window" lastClr="FFFFFF"/>
                      </a:solidFill>
                      <a:latin typeface="Aptos Narrow" panose="02110004020202020204"/>
                    </a:rPr>
                    <a:t>Position (7)</a:t>
                  </a:r>
                </a:p>
              </cx:txPr>
              <cx:visibility seriesName="0" categoryName="1" value="0"/>
            </cx:dataLabel>
            <cx:dataLabel idx="7">
              <cx:txPr>
                <a:bodyPr spcFirstLastPara="1" vertOverflow="ellipsis" horzOverflow="overflow" wrap="square" lIns="0" tIns="0" rIns="0" bIns="0" anchor="ctr" anchorCtr="1"/>
                <a:lstStyle/>
                <a:p>
                  <a:pPr algn="ctr" rtl="0">
                    <a:defRPr sz="1200"/>
                  </a:pPr>
                  <a:r>
                    <a:rPr lang="es-ES" sz="1200" b="1" i="0" u="none" strike="noStrike" baseline="0">
                      <a:solidFill>
                        <a:sysClr val="window" lastClr="FFFFFF"/>
                      </a:solidFill>
                      <a:latin typeface="Aptos Narrow" panose="02110004020202020204"/>
                    </a:rPr>
                    <a:t>Protocols (8)</a:t>
                  </a:r>
                </a:p>
              </cx:txPr>
              <cx:visibility seriesName="0" categoryName="1" value="0"/>
            </cx:dataLabel>
            <cx:dataLabel idx="8">
              <cx:txPr>
                <a:bodyPr spcFirstLastPara="1" vertOverflow="ellipsis" horzOverflow="overflow" wrap="square" lIns="0" tIns="0" rIns="0" bIns="0" anchor="ctr" anchorCtr="1"/>
                <a:lstStyle/>
                <a:p>
                  <a:pPr algn="ctr" rtl="0">
                    <a:defRPr sz="1100"/>
                  </a:pPr>
                  <a:r>
                    <a:rPr lang="es-ES" sz="1100" b="1" i="0" u="none" strike="noStrike" baseline="0">
                      <a:solidFill>
                        <a:sysClr val="window" lastClr="FFFFFF"/>
                      </a:solidFill>
                      <a:latin typeface="Aptos Narrow" panose="02110004020202020204"/>
                    </a:rPr>
                    <a:t>Workshops &amp; Symposia (8) *</a:t>
                  </a:r>
                </a:p>
              </cx:txPr>
              <cx:visibility seriesName="0" categoryName="1" value="0"/>
            </cx:dataLabel>
          </cx:dataLabels>
          <cx:dataId val="0"/>
          <cx:layoutPr>
            <cx:parentLabelLayout val="banner"/>
          </cx:layoutPr>
        </cx:series>
      </cx:plotAreaRegion>
    </cx:plotArea>
    <cx:legend pos="r" align="ctr" overlay="0">
      <cx:txPr>
        <a:bodyPr spcFirstLastPara="1" vertOverflow="ellipsis" horzOverflow="overflow" wrap="square" lIns="0" tIns="0" rIns="0" bIns="0" anchor="ctr" anchorCtr="1"/>
        <a:lstStyle/>
        <a:p>
          <a:pPr algn="ctr" rtl="0">
            <a:defRPr b="1"/>
          </a:pPr>
          <a:endParaRPr lang="es-ES" sz="900" b="1" i="0" u="none" strike="noStrike" baseline="0">
            <a:solidFill>
              <a:sysClr val="windowText" lastClr="000000">
                <a:lumMod val="65000"/>
                <a:lumOff val="35000"/>
              </a:sysClr>
            </a:solidFill>
            <a:latin typeface="Aptos Narrow" panose="02110004020202020204"/>
          </a:endParaRPr>
        </a:p>
      </cx:txPr>
    </cx:legend>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41318F-BFCB-4B0A-9048-AF25FF01D346}" type="datetimeFigureOut">
              <a:rPr lang="es-MX" smtClean="0"/>
              <a:t>21/10/2024</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D1E83D-6A49-4289-BB6A-3FA7C33DFE4C}" type="slidenum">
              <a:rPr lang="es-MX" smtClean="0"/>
              <a:t>‹Nº›</a:t>
            </a:fld>
            <a:endParaRPr lang="es-MX"/>
          </a:p>
        </p:txBody>
      </p:sp>
    </p:spTree>
    <p:extLst>
      <p:ext uri="{BB962C8B-B14F-4D97-AF65-F5344CB8AC3E}">
        <p14:creationId xmlns:p14="http://schemas.microsoft.com/office/powerpoint/2010/main" val="1923040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48 años de la NAPPO. </a:t>
            </a:r>
            <a:endParaRPr lang="es-MX" dirty="0"/>
          </a:p>
        </p:txBody>
      </p:sp>
      <p:sp>
        <p:nvSpPr>
          <p:cNvPr id="4" name="Marcador de número de diapositiva 3"/>
          <p:cNvSpPr>
            <a:spLocks noGrp="1"/>
          </p:cNvSpPr>
          <p:nvPr>
            <p:ph type="sldNum" sz="quarter" idx="5"/>
          </p:nvPr>
        </p:nvSpPr>
        <p:spPr/>
        <p:txBody>
          <a:bodyPr/>
          <a:lstStyle/>
          <a:p>
            <a:fld id="{05D1E83D-6A49-4289-BB6A-3FA7C33DFE4C}" type="slidenum">
              <a:rPr lang="es-MX" smtClean="0"/>
              <a:t>2</a:t>
            </a:fld>
            <a:endParaRPr lang="es-MX"/>
          </a:p>
        </p:txBody>
      </p:sp>
    </p:spTree>
    <p:extLst>
      <p:ext uri="{BB962C8B-B14F-4D97-AF65-F5344CB8AC3E}">
        <p14:creationId xmlns:p14="http://schemas.microsoft.com/office/powerpoint/2010/main" val="3300301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b="1" i="0" dirty="0">
                <a:solidFill>
                  <a:srgbClr val="444444"/>
                </a:solidFill>
                <a:effectLst/>
                <a:latin typeface="Tahoma" panose="020B0604030504040204" pitchFamily="34" charset="0"/>
              </a:rPr>
              <a:t>Regional standards </a:t>
            </a:r>
            <a:r>
              <a:rPr lang="en-US" b="0" i="0" dirty="0">
                <a:solidFill>
                  <a:srgbClr val="444444"/>
                </a:solidFill>
                <a:effectLst/>
                <a:latin typeface="Tahoma" panose="020B0604030504040204" pitchFamily="34" charset="0"/>
              </a:rPr>
              <a:t>are defined as standards developed and approved by a Regional Plant Protection Organization for the guidance of the members stakeholders of that organization. NAPPO develops science-based regional standards for phytosanitary measures which are intended to protect agricultural, forest and other plant resources against regulated plant pests, while facilitating safe trade. Regional standards are region specific, in other words, they should not be used as guidance for countries outside of the North American continent.</a:t>
            </a:r>
          </a:p>
          <a:p>
            <a:endParaRPr lang="en-US" b="1" i="0" dirty="0">
              <a:solidFill>
                <a:srgbClr val="444444"/>
              </a:solidFill>
              <a:effectLst/>
              <a:latin typeface="Tahoma" panose="020B0604030504040204" pitchFamily="34" charset="0"/>
            </a:endParaRPr>
          </a:p>
          <a:p>
            <a:r>
              <a:rPr lang="en-US" b="1" i="0" dirty="0">
                <a:solidFill>
                  <a:srgbClr val="444444"/>
                </a:solidFill>
                <a:effectLst/>
                <a:latin typeface="Tahoma" panose="020B0604030504040204" pitchFamily="34" charset="0"/>
              </a:rPr>
              <a:t>Decision sheets </a:t>
            </a:r>
            <a:r>
              <a:rPr lang="en-US" b="0" i="0" dirty="0">
                <a:solidFill>
                  <a:srgbClr val="444444"/>
                </a:solidFill>
                <a:effectLst/>
                <a:latin typeface="Tahoma" panose="020B0604030504040204" pitchFamily="34" charset="0"/>
              </a:rPr>
              <a:t>reflect the actions/next steps that NAPPO member countries have agreed to take, by consensus, regarding a particular issue or topic.</a:t>
            </a:r>
          </a:p>
          <a:p>
            <a:endParaRPr lang="en-US" b="0" i="0" dirty="0">
              <a:solidFill>
                <a:srgbClr val="444444"/>
              </a:solidFill>
              <a:effectLst/>
              <a:latin typeface="Tahoma" panose="020B0604030504040204" pitchFamily="34" charset="0"/>
            </a:endParaRPr>
          </a:p>
          <a:p>
            <a:r>
              <a:rPr lang="en-US" b="1" i="0" dirty="0">
                <a:solidFill>
                  <a:srgbClr val="444444"/>
                </a:solidFill>
                <a:effectLst/>
                <a:latin typeface="Tahoma" panose="020B0604030504040204" pitchFamily="34" charset="0"/>
              </a:rPr>
              <a:t>Science and Technology documents </a:t>
            </a:r>
            <a:r>
              <a:rPr lang="en-US" b="0" i="0" dirty="0">
                <a:solidFill>
                  <a:srgbClr val="444444"/>
                </a:solidFill>
                <a:effectLst/>
                <a:latin typeface="Tahoma" panose="020B0604030504040204" pitchFamily="34" charset="0"/>
              </a:rPr>
              <a:t>bring together the latest in basic and applied science and the latest phytosanitary tools with the objective of informing stakeholders of recent advances that can assist them in protecting their plant resources from pests and/or facilitating safe international trade in plants, plant products or other regulated articles.</a:t>
            </a:r>
          </a:p>
          <a:p>
            <a:endParaRPr lang="en-US" b="0" i="0" dirty="0">
              <a:solidFill>
                <a:srgbClr val="444444"/>
              </a:solidFill>
              <a:effectLst/>
              <a:latin typeface="Tahoma" panose="020B0604030504040204" pitchFamily="34" charset="0"/>
            </a:endParaRPr>
          </a:p>
          <a:p>
            <a:r>
              <a:rPr lang="en-US" b="1" i="0" dirty="0">
                <a:solidFill>
                  <a:srgbClr val="444444"/>
                </a:solidFill>
                <a:effectLst/>
                <a:latin typeface="Tahoma" panose="020B0604030504040204" pitchFamily="34" charset="0"/>
              </a:rPr>
              <a:t>Discussion documents </a:t>
            </a:r>
            <a:r>
              <a:rPr lang="en-US" b="0" i="0" dirty="0">
                <a:solidFill>
                  <a:srgbClr val="444444"/>
                </a:solidFill>
                <a:effectLst/>
                <a:latin typeface="Tahoma" panose="020B0604030504040204" pitchFamily="34" charset="0"/>
              </a:rPr>
              <a:t>examine specific phytosanitary topics or questions in detail. The purpose of a NAPPO discussion document is to stimulate debate and exchange of ideas.  Discussion documents bring together data and opinions that might form the basis of a broader discussion on a specific phytosanitary topic. An RSPM or position document may be developed as a result of a discussion document.</a:t>
            </a:r>
          </a:p>
          <a:p>
            <a:endParaRPr lang="en-US" b="0" i="0" dirty="0">
              <a:solidFill>
                <a:srgbClr val="444444"/>
              </a:solidFill>
              <a:effectLst/>
              <a:latin typeface="Tahoma" panose="020B0604030504040204" pitchFamily="34" charset="0"/>
            </a:endParaRPr>
          </a:p>
          <a:p>
            <a:r>
              <a:rPr lang="en-US" b="1" i="0" dirty="0">
                <a:solidFill>
                  <a:srgbClr val="444444"/>
                </a:solidFill>
                <a:effectLst/>
                <a:latin typeface="Tahoma" panose="020B0604030504040204" pitchFamily="34" charset="0"/>
              </a:rPr>
              <a:t>Guidance documents</a:t>
            </a:r>
            <a:r>
              <a:rPr lang="en-US" b="0" i="0" dirty="0">
                <a:solidFill>
                  <a:srgbClr val="444444"/>
                </a:solidFill>
                <a:effectLst/>
                <a:latin typeface="Tahoma" panose="020B0604030504040204" pitchFamily="34" charset="0"/>
              </a:rPr>
              <a:t> contain specific information that facilitates alignment of phytosanitary procedures/actions or facilitates implementation of regional or international standards.</a:t>
            </a:r>
          </a:p>
          <a:p>
            <a:endParaRPr lang="en-US" b="0" i="0" dirty="0">
              <a:solidFill>
                <a:srgbClr val="444444"/>
              </a:solidFill>
              <a:effectLst/>
              <a:latin typeface="Tahoma" panose="020B0604030504040204" pitchFamily="34" charset="0"/>
            </a:endParaRPr>
          </a:p>
          <a:p>
            <a:r>
              <a:rPr lang="en-US" b="0" i="0" dirty="0">
                <a:solidFill>
                  <a:srgbClr val="444444"/>
                </a:solidFill>
                <a:effectLst/>
                <a:latin typeface="Tahoma" panose="020B0604030504040204" pitchFamily="34" charset="0"/>
              </a:rPr>
              <a:t>The purpose of </a:t>
            </a:r>
            <a:r>
              <a:rPr lang="en-US" b="1" i="0" dirty="0">
                <a:solidFill>
                  <a:srgbClr val="444444"/>
                </a:solidFill>
                <a:effectLst/>
                <a:latin typeface="Tahoma" panose="020B0604030504040204" pitchFamily="34" charset="0"/>
              </a:rPr>
              <a:t>NAPPO diagnostic protocols </a:t>
            </a:r>
            <a:r>
              <a:rPr lang="en-US" b="0" i="0" dirty="0">
                <a:solidFill>
                  <a:srgbClr val="444444"/>
                </a:solidFill>
                <a:effectLst/>
                <a:latin typeface="Tahoma" panose="020B0604030504040204" pitchFamily="34" charset="0"/>
              </a:rPr>
              <a:t>is to harmonize the application of the latest diagnostic technologies in NAPPO member countries. NAPPO follows the guidance provided in ISPM 27: </a:t>
            </a:r>
            <a:r>
              <a:rPr lang="en-US" b="0" i="1" dirty="0">
                <a:solidFill>
                  <a:srgbClr val="444444"/>
                </a:solidFill>
                <a:effectLst/>
                <a:latin typeface="Tahoma" panose="020B0604030504040204" pitchFamily="34" charset="0"/>
              </a:rPr>
              <a:t>Diagnostic protocols for regulated pests</a:t>
            </a:r>
            <a:r>
              <a:rPr lang="en-US" b="0" i="0" dirty="0">
                <a:solidFill>
                  <a:srgbClr val="444444"/>
                </a:solidFill>
                <a:effectLst/>
                <a:latin typeface="Tahoma" panose="020B0604030504040204" pitchFamily="34" charset="0"/>
              </a:rPr>
              <a:t>, for the structure and content of its diagnostic protocols.</a:t>
            </a:r>
          </a:p>
          <a:p>
            <a:endParaRPr lang="en-US" b="0" i="0" dirty="0">
              <a:solidFill>
                <a:srgbClr val="444444"/>
              </a:solidFill>
              <a:effectLst/>
              <a:latin typeface="Tahoma" panose="020B0604030504040204" pitchFamily="34" charset="0"/>
            </a:endParaRPr>
          </a:p>
          <a:p>
            <a:r>
              <a:rPr lang="en-US" b="0" i="0" dirty="0">
                <a:solidFill>
                  <a:srgbClr val="444444"/>
                </a:solidFill>
                <a:effectLst/>
                <a:latin typeface="Tahoma" panose="020B0604030504040204" pitchFamily="34" charset="0"/>
              </a:rPr>
              <a:t>The purpose </a:t>
            </a:r>
            <a:r>
              <a:rPr lang="en-US" b="1" i="0" dirty="0">
                <a:solidFill>
                  <a:srgbClr val="444444"/>
                </a:solidFill>
                <a:effectLst/>
                <a:latin typeface="Tahoma" panose="020B0604030504040204" pitchFamily="34" charset="0"/>
              </a:rPr>
              <a:t>of NAPPO treatment and surveillance protocols </a:t>
            </a:r>
            <a:r>
              <a:rPr lang="en-US" b="0" i="0" dirty="0">
                <a:solidFill>
                  <a:srgbClr val="444444"/>
                </a:solidFill>
                <a:effectLst/>
                <a:latin typeface="Tahoma" panose="020B0604030504040204" pitchFamily="34" charset="0"/>
              </a:rPr>
              <a:t>is to harmonize the application of the latest available technologies in NAPPO member countries NAPPO follows the guidance provided in ISPM 28: </a:t>
            </a:r>
            <a:r>
              <a:rPr lang="en-US" b="0" i="1" dirty="0">
                <a:solidFill>
                  <a:srgbClr val="444444"/>
                </a:solidFill>
                <a:effectLst/>
                <a:latin typeface="Tahoma" panose="020B0604030504040204" pitchFamily="34" charset="0"/>
              </a:rPr>
              <a:t>Phytosanitary treatments for regulated pests</a:t>
            </a:r>
            <a:r>
              <a:rPr lang="en-US" b="0" i="0" dirty="0">
                <a:solidFill>
                  <a:srgbClr val="444444"/>
                </a:solidFill>
                <a:effectLst/>
                <a:latin typeface="Tahoma" panose="020B0604030504040204" pitchFamily="34" charset="0"/>
              </a:rPr>
              <a:t>, for the structure and content of its treatment protocols. NAPPO follows the guidance provided in ISPM 6: </a:t>
            </a:r>
            <a:r>
              <a:rPr lang="en-US" b="0" i="1" dirty="0">
                <a:solidFill>
                  <a:srgbClr val="444444"/>
                </a:solidFill>
                <a:effectLst/>
                <a:latin typeface="Tahoma" panose="020B0604030504040204" pitchFamily="34" charset="0"/>
              </a:rPr>
              <a:t>Surveillance </a:t>
            </a:r>
            <a:r>
              <a:rPr lang="en-US" b="0" i="0" dirty="0">
                <a:solidFill>
                  <a:srgbClr val="444444"/>
                </a:solidFill>
                <a:effectLst/>
                <a:latin typeface="Tahoma" panose="020B0604030504040204" pitchFamily="34" charset="0"/>
              </a:rPr>
              <a:t>in the development of its surveillance protocols.</a:t>
            </a:r>
          </a:p>
          <a:p>
            <a:endParaRPr lang="en-US" b="0" i="0" dirty="0">
              <a:solidFill>
                <a:srgbClr val="444444"/>
              </a:solidFill>
              <a:effectLst/>
              <a:latin typeface="Tahoma" panose="020B0604030504040204" pitchFamily="34" charset="0"/>
            </a:endParaRPr>
          </a:p>
          <a:p>
            <a:endParaRPr lang="es-MX" dirty="0"/>
          </a:p>
        </p:txBody>
      </p:sp>
      <p:sp>
        <p:nvSpPr>
          <p:cNvPr id="4" name="Marcador de número de diapositiva 3"/>
          <p:cNvSpPr>
            <a:spLocks noGrp="1"/>
          </p:cNvSpPr>
          <p:nvPr>
            <p:ph type="sldNum" sz="quarter" idx="5"/>
          </p:nvPr>
        </p:nvSpPr>
        <p:spPr/>
        <p:txBody>
          <a:bodyPr/>
          <a:lstStyle/>
          <a:p>
            <a:fld id="{05D1E83D-6A49-4289-BB6A-3FA7C33DFE4C}" type="slidenum">
              <a:rPr lang="es-MX" smtClean="0"/>
              <a:t>3</a:t>
            </a:fld>
            <a:endParaRPr lang="es-MX"/>
          </a:p>
        </p:txBody>
      </p:sp>
    </p:spTree>
    <p:extLst>
      <p:ext uri="{BB962C8B-B14F-4D97-AF65-F5344CB8AC3E}">
        <p14:creationId xmlns:p14="http://schemas.microsoft.com/office/powerpoint/2010/main" val="2840682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05D1E83D-6A49-4289-BB6A-3FA7C33DFE4C}" type="slidenum">
              <a:rPr lang="es-MX" smtClean="0"/>
              <a:t>6</a:t>
            </a:fld>
            <a:endParaRPr lang="es-MX"/>
          </a:p>
        </p:txBody>
      </p:sp>
    </p:spTree>
    <p:extLst>
      <p:ext uri="{BB962C8B-B14F-4D97-AF65-F5344CB8AC3E}">
        <p14:creationId xmlns:p14="http://schemas.microsoft.com/office/powerpoint/2010/main" val="869652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AE64BB-26B6-5119-6B51-690C13B30ED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2EB7FD8E-985B-2EDF-C15E-A4B2B3E6C1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318FF86A-27FC-B1CF-3A1E-376B82FF4CD5}"/>
              </a:ext>
            </a:extLst>
          </p:cNvPr>
          <p:cNvSpPr>
            <a:spLocks noGrp="1"/>
          </p:cNvSpPr>
          <p:nvPr>
            <p:ph type="dt" sz="half" idx="10"/>
          </p:nvPr>
        </p:nvSpPr>
        <p:spPr/>
        <p:txBody>
          <a:bodyPr/>
          <a:lstStyle/>
          <a:p>
            <a:fld id="{A345DAA2-3D7D-4465-95DF-891F286793FF}" type="datetimeFigureOut">
              <a:rPr lang="es-MX" smtClean="0"/>
              <a:t>21/10/2024</a:t>
            </a:fld>
            <a:endParaRPr lang="es-MX"/>
          </a:p>
        </p:txBody>
      </p:sp>
      <p:sp>
        <p:nvSpPr>
          <p:cNvPr id="5" name="Marcador de pie de página 4">
            <a:extLst>
              <a:ext uri="{FF2B5EF4-FFF2-40B4-BE49-F238E27FC236}">
                <a16:creationId xmlns:a16="http://schemas.microsoft.com/office/drawing/2014/main" id="{28FFEE71-50CA-F2B9-3BA8-CBD0A9B4E71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118F4CD-3BE9-7D16-1F83-33DDA183CEC2}"/>
              </a:ext>
            </a:extLst>
          </p:cNvPr>
          <p:cNvSpPr>
            <a:spLocks noGrp="1"/>
          </p:cNvSpPr>
          <p:nvPr>
            <p:ph type="sldNum" sz="quarter" idx="12"/>
          </p:nvPr>
        </p:nvSpPr>
        <p:spPr/>
        <p:txBody>
          <a:bodyPr/>
          <a:lstStyle/>
          <a:p>
            <a:fld id="{F7CE14CA-93D9-44B1-85D8-E48FE325507B}" type="slidenum">
              <a:rPr lang="es-MX" smtClean="0"/>
              <a:t>‹Nº›</a:t>
            </a:fld>
            <a:endParaRPr lang="es-MX"/>
          </a:p>
        </p:txBody>
      </p:sp>
    </p:spTree>
    <p:extLst>
      <p:ext uri="{BB962C8B-B14F-4D97-AF65-F5344CB8AC3E}">
        <p14:creationId xmlns:p14="http://schemas.microsoft.com/office/powerpoint/2010/main" val="2210606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BC938F-5CEF-90DC-39B1-69B8FDB8482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9E1F58D5-E16C-1ED7-A03E-A2EAE25AE30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C6C813C-9BC2-507D-608E-ED6F98025092}"/>
              </a:ext>
            </a:extLst>
          </p:cNvPr>
          <p:cNvSpPr>
            <a:spLocks noGrp="1"/>
          </p:cNvSpPr>
          <p:nvPr>
            <p:ph type="dt" sz="half" idx="10"/>
          </p:nvPr>
        </p:nvSpPr>
        <p:spPr/>
        <p:txBody>
          <a:bodyPr/>
          <a:lstStyle/>
          <a:p>
            <a:fld id="{A345DAA2-3D7D-4465-95DF-891F286793FF}" type="datetimeFigureOut">
              <a:rPr lang="es-MX" smtClean="0"/>
              <a:t>21/10/2024</a:t>
            </a:fld>
            <a:endParaRPr lang="es-MX"/>
          </a:p>
        </p:txBody>
      </p:sp>
      <p:sp>
        <p:nvSpPr>
          <p:cNvPr id="5" name="Marcador de pie de página 4">
            <a:extLst>
              <a:ext uri="{FF2B5EF4-FFF2-40B4-BE49-F238E27FC236}">
                <a16:creationId xmlns:a16="http://schemas.microsoft.com/office/drawing/2014/main" id="{61251084-4839-D71D-31F0-5DF4FA757B1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4190574-3EF9-225A-0FC4-ACAED83C5BA3}"/>
              </a:ext>
            </a:extLst>
          </p:cNvPr>
          <p:cNvSpPr>
            <a:spLocks noGrp="1"/>
          </p:cNvSpPr>
          <p:nvPr>
            <p:ph type="sldNum" sz="quarter" idx="12"/>
          </p:nvPr>
        </p:nvSpPr>
        <p:spPr/>
        <p:txBody>
          <a:bodyPr/>
          <a:lstStyle/>
          <a:p>
            <a:fld id="{F7CE14CA-93D9-44B1-85D8-E48FE325507B}" type="slidenum">
              <a:rPr lang="es-MX" smtClean="0"/>
              <a:t>‹Nº›</a:t>
            </a:fld>
            <a:endParaRPr lang="es-MX"/>
          </a:p>
        </p:txBody>
      </p:sp>
    </p:spTree>
    <p:extLst>
      <p:ext uri="{BB962C8B-B14F-4D97-AF65-F5344CB8AC3E}">
        <p14:creationId xmlns:p14="http://schemas.microsoft.com/office/powerpoint/2010/main" val="1185707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371EC63-27C2-32A1-6D1A-0E2F9F451F0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13326044-5969-5AF7-5BC9-DE131691FA7D}"/>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F552364-8253-A045-81AE-AEEB6563F6C2}"/>
              </a:ext>
            </a:extLst>
          </p:cNvPr>
          <p:cNvSpPr>
            <a:spLocks noGrp="1"/>
          </p:cNvSpPr>
          <p:nvPr>
            <p:ph type="dt" sz="half" idx="10"/>
          </p:nvPr>
        </p:nvSpPr>
        <p:spPr/>
        <p:txBody>
          <a:bodyPr/>
          <a:lstStyle/>
          <a:p>
            <a:fld id="{A345DAA2-3D7D-4465-95DF-891F286793FF}" type="datetimeFigureOut">
              <a:rPr lang="es-MX" smtClean="0"/>
              <a:t>21/10/2024</a:t>
            </a:fld>
            <a:endParaRPr lang="es-MX"/>
          </a:p>
        </p:txBody>
      </p:sp>
      <p:sp>
        <p:nvSpPr>
          <p:cNvPr id="5" name="Marcador de pie de página 4">
            <a:extLst>
              <a:ext uri="{FF2B5EF4-FFF2-40B4-BE49-F238E27FC236}">
                <a16:creationId xmlns:a16="http://schemas.microsoft.com/office/drawing/2014/main" id="{1B944A79-EACC-B0B6-80EB-84ECE7A9C18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7674DA4-A51A-0F49-4C7B-AE52B393FC99}"/>
              </a:ext>
            </a:extLst>
          </p:cNvPr>
          <p:cNvSpPr>
            <a:spLocks noGrp="1"/>
          </p:cNvSpPr>
          <p:nvPr>
            <p:ph type="sldNum" sz="quarter" idx="12"/>
          </p:nvPr>
        </p:nvSpPr>
        <p:spPr/>
        <p:txBody>
          <a:bodyPr/>
          <a:lstStyle/>
          <a:p>
            <a:fld id="{F7CE14CA-93D9-44B1-85D8-E48FE325507B}" type="slidenum">
              <a:rPr lang="es-MX" smtClean="0"/>
              <a:t>‹Nº›</a:t>
            </a:fld>
            <a:endParaRPr lang="es-MX"/>
          </a:p>
        </p:txBody>
      </p:sp>
    </p:spTree>
    <p:extLst>
      <p:ext uri="{BB962C8B-B14F-4D97-AF65-F5344CB8AC3E}">
        <p14:creationId xmlns:p14="http://schemas.microsoft.com/office/powerpoint/2010/main" val="452096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6933AC-32C0-6487-6E8E-2339047F8795}"/>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1FDC4EC5-FA0D-E2E3-BF62-6586101C0B0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8FE336F-3A1E-29AE-1A57-7E3B099D4057}"/>
              </a:ext>
            </a:extLst>
          </p:cNvPr>
          <p:cNvSpPr>
            <a:spLocks noGrp="1"/>
          </p:cNvSpPr>
          <p:nvPr>
            <p:ph type="dt" sz="half" idx="10"/>
          </p:nvPr>
        </p:nvSpPr>
        <p:spPr/>
        <p:txBody>
          <a:bodyPr/>
          <a:lstStyle/>
          <a:p>
            <a:fld id="{A345DAA2-3D7D-4465-95DF-891F286793FF}" type="datetimeFigureOut">
              <a:rPr lang="es-MX" smtClean="0"/>
              <a:t>21/10/2024</a:t>
            </a:fld>
            <a:endParaRPr lang="es-MX"/>
          </a:p>
        </p:txBody>
      </p:sp>
      <p:sp>
        <p:nvSpPr>
          <p:cNvPr id="5" name="Marcador de pie de página 4">
            <a:extLst>
              <a:ext uri="{FF2B5EF4-FFF2-40B4-BE49-F238E27FC236}">
                <a16:creationId xmlns:a16="http://schemas.microsoft.com/office/drawing/2014/main" id="{27BB179F-D951-CEFD-47A3-C7B6976C43F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D0472D9-183A-120D-FBCB-A75FF18E08A4}"/>
              </a:ext>
            </a:extLst>
          </p:cNvPr>
          <p:cNvSpPr>
            <a:spLocks noGrp="1"/>
          </p:cNvSpPr>
          <p:nvPr>
            <p:ph type="sldNum" sz="quarter" idx="12"/>
          </p:nvPr>
        </p:nvSpPr>
        <p:spPr/>
        <p:txBody>
          <a:bodyPr/>
          <a:lstStyle/>
          <a:p>
            <a:fld id="{F7CE14CA-93D9-44B1-85D8-E48FE325507B}" type="slidenum">
              <a:rPr lang="es-MX" smtClean="0"/>
              <a:t>‹Nº›</a:t>
            </a:fld>
            <a:endParaRPr lang="es-MX"/>
          </a:p>
        </p:txBody>
      </p:sp>
    </p:spTree>
    <p:extLst>
      <p:ext uri="{BB962C8B-B14F-4D97-AF65-F5344CB8AC3E}">
        <p14:creationId xmlns:p14="http://schemas.microsoft.com/office/powerpoint/2010/main" val="2641747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686E29-1918-8267-31FA-9384D438BC4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638A306-7862-E292-DC26-7E8F2FEFA97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E636752-1DCB-1008-B011-2A78B3EFB15B}"/>
              </a:ext>
            </a:extLst>
          </p:cNvPr>
          <p:cNvSpPr>
            <a:spLocks noGrp="1"/>
          </p:cNvSpPr>
          <p:nvPr>
            <p:ph type="dt" sz="half" idx="10"/>
          </p:nvPr>
        </p:nvSpPr>
        <p:spPr/>
        <p:txBody>
          <a:bodyPr/>
          <a:lstStyle/>
          <a:p>
            <a:fld id="{A345DAA2-3D7D-4465-95DF-891F286793FF}" type="datetimeFigureOut">
              <a:rPr lang="es-MX" smtClean="0"/>
              <a:t>21/10/2024</a:t>
            </a:fld>
            <a:endParaRPr lang="es-MX"/>
          </a:p>
        </p:txBody>
      </p:sp>
      <p:sp>
        <p:nvSpPr>
          <p:cNvPr id="5" name="Marcador de pie de página 4">
            <a:extLst>
              <a:ext uri="{FF2B5EF4-FFF2-40B4-BE49-F238E27FC236}">
                <a16:creationId xmlns:a16="http://schemas.microsoft.com/office/drawing/2014/main" id="{5BA13B1F-5F57-D299-7BD4-31BE4FE56A2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6FD695F-0F43-7CFB-9557-7F113C46A20F}"/>
              </a:ext>
            </a:extLst>
          </p:cNvPr>
          <p:cNvSpPr>
            <a:spLocks noGrp="1"/>
          </p:cNvSpPr>
          <p:nvPr>
            <p:ph type="sldNum" sz="quarter" idx="12"/>
          </p:nvPr>
        </p:nvSpPr>
        <p:spPr/>
        <p:txBody>
          <a:bodyPr/>
          <a:lstStyle/>
          <a:p>
            <a:fld id="{F7CE14CA-93D9-44B1-85D8-E48FE325507B}" type="slidenum">
              <a:rPr lang="es-MX" smtClean="0"/>
              <a:t>‹Nº›</a:t>
            </a:fld>
            <a:endParaRPr lang="es-MX"/>
          </a:p>
        </p:txBody>
      </p:sp>
    </p:spTree>
    <p:extLst>
      <p:ext uri="{BB962C8B-B14F-4D97-AF65-F5344CB8AC3E}">
        <p14:creationId xmlns:p14="http://schemas.microsoft.com/office/powerpoint/2010/main" val="2580808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130345-FEE1-089A-5DEA-92641F3FDCB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0583DAB-D73D-FE0A-F23A-1DCBFCAB97D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F295ACDE-0BF0-B53C-5AB3-5F44F375B17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CB985804-431D-962F-16A4-A5B4AC8ED8FF}"/>
              </a:ext>
            </a:extLst>
          </p:cNvPr>
          <p:cNvSpPr>
            <a:spLocks noGrp="1"/>
          </p:cNvSpPr>
          <p:nvPr>
            <p:ph type="dt" sz="half" idx="10"/>
          </p:nvPr>
        </p:nvSpPr>
        <p:spPr/>
        <p:txBody>
          <a:bodyPr/>
          <a:lstStyle/>
          <a:p>
            <a:fld id="{A345DAA2-3D7D-4465-95DF-891F286793FF}" type="datetimeFigureOut">
              <a:rPr lang="es-MX" smtClean="0"/>
              <a:t>21/10/2024</a:t>
            </a:fld>
            <a:endParaRPr lang="es-MX"/>
          </a:p>
        </p:txBody>
      </p:sp>
      <p:sp>
        <p:nvSpPr>
          <p:cNvPr id="6" name="Marcador de pie de página 5">
            <a:extLst>
              <a:ext uri="{FF2B5EF4-FFF2-40B4-BE49-F238E27FC236}">
                <a16:creationId xmlns:a16="http://schemas.microsoft.com/office/drawing/2014/main" id="{52DE50BE-9E4A-844C-F762-9E12B5D57EE5}"/>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6048FA71-B29E-3274-A9A6-2F7D7F73C4FF}"/>
              </a:ext>
            </a:extLst>
          </p:cNvPr>
          <p:cNvSpPr>
            <a:spLocks noGrp="1"/>
          </p:cNvSpPr>
          <p:nvPr>
            <p:ph type="sldNum" sz="quarter" idx="12"/>
          </p:nvPr>
        </p:nvSpPr>
        <p:spPr/>
        <p:txBody>
          <a:bodyPr/>
          <a:lstStyle/>
          <a:p>
            <a:fld id="{F7CE14CA-93D9-44B1-85D8-E48FE325507B}" type="slidenum">
              <a:rPr lang="es-MX" smtClean="0"/>
              <a:t>‹Nº›</a:t>
            </a:fld>
            <a:endParaRPr lang="es-MX"/>
          </a:p>
        </p:txBody>
      </p:sp>
    </p:spTree>
    <p:extLst>
      <p:ext uri="{BB962C8B-B14F-4D97-AF65-F5344CB8AC3E}">
        <p14:creationId xmlns:p14="http://schemas.microsoft.com/office/powerpoint/2010/main" val="3843575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D4A72E-2BE5-6FEC-3AEF-4FE9CCE3F890}"/>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1FF94C7-1BE1-9082-B74C-0EAC5E8C89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5E10D12-5C35-FB1B-D9D6-65101BB3AEB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E56B0383-8081-FB3C-D96E-F36569B084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6B383DD-03CF-D70F-FD14-9816ABED8D81}"/>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856578AA-908B-C4E0-5458-DE794094E390}"/>
              </a:ext>
            </a:extLst>
          </p:cNvPr>
          <p:cNvSpPr>
            <a:spLocks noGrp="1"/>
          </p:cNvSpPr>
          <p:nvPr>
            <p:ph type="dt" sz="half" idx="10"/>
          </p:nvPr>
        </p:nvSpPr>
        <p:spPr/>
        <p:txBody>
          <a:bodyPr/>
          <a:lstStyle/>
          <a:p>
            <a:fld id="{A345DAA2-3D7D-4465-95DF-891F286793FF}" type="datetimeFigureOut">
              <a:rPr lang="es-MX" smtClean="0"/>
              <a:t>21/10/2024</a:t>
            </a:fld>
            <a:endParaRPr lang="es-MX"/>
          </a:p>
        </p:txBody>
      </p:sp>
      <p:sp>
        <p:nvSpPr>
          <p:cNvPr id="8" name="Marcador de pie de página 7">
            <a:extLst>
              <a:ext uri="{FF2B5EF4-FFF2-40B4-BE49-F238E27FC236}">
                <a16:creationId xmlns:a16="http://schemas.microsoft.com/office/drawing/2014/main" id="{A9F9E782-9301-934B-4744-7B8C6803404D}"/>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09FDBCB8-F7BB-3EDC-5638-21D485606D61}"/>
              </a:ext>
            </a:extLst>
          </p:cNvPr>
          <p:cNvSpPr>
            <a:spLocks noGrp="1"/>
          </p:cNvSpPr>
          <p:nvPr>
            <p:ph type="sldNum" sz="quarter" idx="12"/>
          </p:nvPr>
        </p:nvSpPr>
        <p:spPr/>
        <p:txBody>
          <a:bodyPr/>
          <a:lstStyle/>
          <a:p>
            <a:fld id="{F7CE14CA-93D9-44B1-85D8-E48FE325507B}" type="slidenum">
              <a:rPr lang="es-MX" smtClean="0"/>
              <a:t>‹Nº›</a:t>
            </a:fld>
            <a:endParaRPr lang="es-MX"/>
          </a:p>
        </p:txBody>
      </p:sp>
    </p:spTree>
    <p:extLst>
      <p:ext uri="{BB962C8B-B14F-4D97-AF65-F5344CB8AC3E}">
        <p14:creationId xmlns:p14="http://schemas.microsoft.com/office/powerpoint/2010/main" val="4121487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45A18F-D053-3D84-69EC-1956A069F09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9C64A0C3-0E76-4C8D-4D7E-36392D6ADEBF}"/>
              </a:ext>
            </a:extLst>
          </p:cNvPr>
          <p:cNvSpPr>
            <a:spLocks noGrp="1"/>
          </p:cNvSpPr>
          <p:nvPr>
            <p:ph type="dt" sz="half" idx="10"/>
          </p:nvPr>
        </p:nvSpPr>
        <p:spPr/>
        <p:txBody>
          <a:bodyPr/>
          <a:lstStyle/>
          <a:p>
            <a:fld id="{A345DAA2-3D7D-4465-95DF-891F286793FF}" type="datetimeFigureOut">
              <a:rPr lang="es-MX" smtClean="0"/>
              <a:t>21/10/2024</a:t>
            </a:fld>
            <a:endParaRPr lang="es-MX"/>
          </a:p>
        </p:txBody>
      </p:sp>
      <p:sp>
        <p:nvSpPr>
          <p:cNvPr id="4" name="Marcador de pie de página 3">
            <a:extLst>
              <a:ext uri="{FF2B5EF4-FFF2-40B4-BE49-F238E27FC236}">
                <a16:creationId xmlns:a16="http://schemas.microsoft.com/office/drawing/2014/main" id="{1DFE57F2-6EC0-0F9C-9152-FAFDD1FB1545}"/>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94172C79-E807-372C-185D-F702F1861110}"/>
              </a:ext>
            </a:extLst>
          </p:cNvPr>
          <p:cNvSpPr>
            <a:spLocks noGrp="1"/>
          </p:cNvSpPr>
          <p:nvPr>
            <p:ph type="sldNum" sz="quarter" idx="12"/>
          </p:nvPr>
        </p:nvSpPr>
        <p:spPr/>
        <p:txBody>
          <a:bodyPr/>
          <a:lstStyle/>
          <a:p>
            <a:fld id="{F7CE14CA-93D9-44B1-85D8-E48FE325507B}" type="slidenum">
              <a:rPr lang="es-MX" smtClean="0"/>
              <a:t>‹Nº›</a:t>
            </a:fld>
            <a:endParaRPr lang="es-MX"/>
          </a:p>
        </p:txBody>
      </p:sp>
    </p:spTree>
    <p:extLst>
      <p:ext uri="{BB962C8B-B14F-4D97-AF65-F5344CB8AC3E}">
        <p14:creationId xmlns:p14="http://schemas.microsoft.com/office/powerpoint/2010/main" val="273639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9A45FB0-BF12-EA57-0F10-CB158F4647CA}"/>
              </a:ext>
            </a:extLst>
          </p:cNvPr>
          <p:cNvSpPr>
            <a:spLocks noGrp="1"/>
          </p:cNvSpPr>
          <p:nvPr>
            <p:ph type="dt" sz="half" idx="10"/>
          </p:nvPr>
        </p:nvSpPr>
        <p:spPr/>
        <p:txBody>
          <a:bodyPr/>
          <a:lstStyle/>
          <a:p>
            <a:fld id="{A345DAA2-3D7D-4465-95DF-891F286793FF}" type="datetimeFigureOut">
              <a:rPr lang="es-MX" smtClean="0"/>
              <a:t>21/10/2024</a:t>
            </a:fld>
            <a:endParaRPr lang="es-MX"/>
          </a:p>
        </p:txBody>
      </p:sp>
      <p:sp>
        <p:nvSpPr>
          <p:cNvPr id="3" name="Marcador de pie de página 2">
            <a:extLst>
              <a:ext uri="{FF2B5EF4-FFF2-40B4-BE49-F238E27FC236}">
                <a16:creationId xmlns:a16="http://schemas.microsoft.com/office/drawing/2014/main" id="{2598107D-BF72-1255-2ED6-E3249AB9A631}"/>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E442EE77-B45A-2D47-CFC4-5D54B6DD13F6}"/>
              </a:ext>
            </a:extLst>
          </p:cNvPr>
          <p:cNvSpPr>
            <a:spLocks noGrp="1"/>
          </p:cNvSpPr>
          <p:nvPr>
            <p:ph type="sldNum" sz="quarter" idx="12"/>
          </p:nvPr>
        </p:nvSpPr>
        <p:spPr/>
        <p:txBody>
          <a:bodyPr/>
          <a:lstStyle/>
          <a:p>
            <a:fld id="{F7CE14CA-93D9-44B1-85D8-E48FE325507B}" type="slidenum">
              <a:rPr lang="es-MX" smtClean="0"/>
              <a:t>‹Nº›</a:t>
            </a:fld>
            <a:endParaRPr lang="es-MX"/>
          </a:p>
        </p:txBody>
      </p:sp>
    </p:spTree>
    <p:extLst>
      <p:ext uri="{BB962C8B-B14F-4D97-AF65-F5344CB8AC3E}">
        <p14:creationId xmlns:p14="http://schemas.microsoft.com/office/powerpoint/2010/main" val="3644267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482D51-2C3C-6230-7329-4810675E710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121332F-6BA9-9F11-91C8-716DDB7BB4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8F96C400-AE98-FC8B-2FF2-698E5A91C1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B831B27-F85E-8775-50A5-D5A5BB9785F6}"/>
              </a:ext>
            </a:extLst>
          </p:cNvPr>
          <p:cNvSpPr>
            <a:spLocks noGrp="1"/>
          </p:cNvSpPr>
          <p:nvPr>
            <p:ph type="dt" sz="half" idx="10"/>
          </p:nvPr>
        </p:nvSpPr>
        <p:spPr/>
        <p:txBody>
          <a:bodyPr/>
          <a:lstStyle/>
          <a:p>
            <a:fld id="{A345DAA2-3D7D-4465-95DF-891F286793FF}" type="datetimeFigureOut">
              <a:rPr lang="es-MX" smtClean="0"/>
              <a:t>21/10/2024</a:t>
            </a:fld>
            <a:endParaRPr lang="es-MX"/>
          </a:p>
        </p:txBody>
      </p:sp>
      <p:sp>
        <p:nvSpPr>
          <p:cNvPr id="6" name="Marcador de pie de página 5">
            <a:extLst>
              <a:ext uri="{FF2B5EF4-FFF2-40B4-BE49-F238E27FC236}">
                <a16:creationId xmlns:a16="http://schemas.microsoft.com/office/drawing/2014/main" id="{9B909C86-F164-8554-029F-999664824D2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74C5595-A9CA-374A-7706-8259FEF2E638}"/>
              </a:ext>
            </a:extLst>
          </p:cNvPr>
          <p:cNvSpPr>
            <a:spLocks noGrp="1"/>
          </p:cNvSpPr>
          <p:nvPr>
            <p:ph type="sldNum" sz="quarter" idx="12"/>
          </p:nvPr>
        </p:nvSpPr>
        <p:spPr/>
        <p:txBody>
          <a:bodyPr/>
          <a:lstStyle/>
          <a:p>
            <a:fld id="{F7CE14CA-93D9-44B1-85D8-E48FE325507B}" type="slidenum">
              <a:rPr lang="es-MX" smtClean="0"/>
              <a:t>‹Nº›</a:t>
            </a:fld>
            <a:endParaRPr lang="es-MX"/>
          </a:p>
        </p:txBody>
      </p:sp>
    </p:spTree>
    <p:extLst>
      <p:ext uri="{BB962C8B-B14F-4D97-AF65-F5344CB8AC3E}">
        <p14:creationId xmlns:p14="http://schemas.microsoft.com/office/powerpoint/2010/main" val="2598374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FEDBCA-CA7E-5A23-A475-C106062D6B3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5A4CA72E-7FC8-9A9A-A588-72ACCFFC08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23532A18-C2A8-EE54-1544-EC9C1B501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6F0F8AB-0B87-3BA4-27A3-FF4208877B6C}"/>
              </a:ext>
            </a:extLst>
          </p:cNvPr>
          <p:cNvSpPr>
            <a:spLocks noGrp="1"/>
          </p:cNvSpPr>
          <p:nvPr>
            <p:ph type="dt" sz="half" idx="10"/>
          </p:nvPr>
        </p:nvSpPr>
        <p:spPr/>
        <p:txBody>
          <a:bodyPr/>
          <a:lstStyle/>
          <a:p>
            <a:fld id="{A345DAA2-3D7D-4465-95DF-891F286793FF}" type="datetimeFigureOut">
              <a:rPr lang="es-MX" smtClean="0"/>
              <a:t>21/10/2024</a:t>
            </a:fld>
            <a:endParaRPr lang="es-MX"/>
          </a:p>
        </p:txBody>
      </p:sp>
      <p:sp>
        <p:nvSpPr>
          <p:cNvPr id="6" name="Marcador de pie de página 5">
            <a:extLst>
              <a:ext uri="{FF2B5EF4-FFF2-40B4-BE49-F238E27FC236}">
                <a16:creationId xmlns:a16="http://schemas.microsoft.com/office/drawing/2014/main" id="{DA22C8DD-E3A9-EB3C-A24D-0F27FA357F8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34D6976-48A1-105C-F4DE-DB43C47723A9}"/>
              </a:ext>
            </a:extLst>
          </p:cNvPr>
          <p:cNvSpPr>
            <a:spLocks noGrp="1"/>
          </p:cNvSpPr>
          <p:nvPr>
            <p:ph type="sldNum" sz="quarter" idx="12"/>
          </p:nvPr>
        </p:nvSpPr>
        <p:spPr/>
        <p:txBody>
          <a:bodyPr/>
          <a:lstStyle/>
          <a:p>
            <a:fld id="{F7CE14CA-93D9-44B1-85D8-E48FE325507B}" type="slidenum">
              <a:rPr lang="es-MX" smtClean="0"/>
              <a:t>‹Nº›</a:t>
            </a:fld>
            <a:endParaRPr lang="es-MX"/>
          </a:p>
        </p:txBody>
      </p:sp>
    </p:spTree>
    <p:extLst>
      <p:ext uri="{BB962C8B-B14F-4D97-AF65-F5344CB8AC3E}">
        <p14:creationId xmlns:p14="http://schemas.microsoft.com/office/powerpoint/2010/main" val="3945260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alpha val="18000"/>
          </a:schemeClr>
        </a:solid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B286770-5150-5636-ED29-D4D17FF909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C57A4B4-8DC4-D6AC-D9E7-91A3D914E5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0CD1076-2C7C-34C9-0B2D-41904AAA73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345DAA2-3D7D-4465-95DF-891F286793FF}" type="datetimeFigureOut">
              <a:rPr lang="es-MX" smtClean="0"/>
              <a:t>21/10/2024</a:t>
            </a:fld>
            <a:endParaRPr lang="es-MX"/>
          </a:p>
        </p:txBody>
      </p:sp>
      <p:sp>
        <p:nvSpPr>
          <p:cNvPr id="5" name="Marcador de pie de página 4">
            <a:extLst>
              <a:ext uri="{FF2B5EF4-FFF2-40B4-BE49-F238E27FC236}">
                <a16:creationId xmlns:a16="http://schemas.microsoft.com/office/drawing/2014/main" id="{EA977988-1F9D-4EF5-BA0E-E5B329ACE9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MX"/>
          </a:p>
        </p:txBody>
      </p:sp>
      <p:sp>
        <p:nvSpPr>
          <p:cNvPr id="6" name="Marcador de número de diapositiva 5">
            <a:extLst>
              <a:ext uri="{FF2B5EF4-FFF2-40B4-BE49-F238E27FC236}">
                <a16:creationId xmlns:a16="http://schemas.microsoft.com/office/drawing/2014/main" id="{97E5FC9F-05D7-5DA1-F753-37D1692777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7CE14CA-93D9-44B1-85D8-E48FE325507B}" type="slidenum">
              <a:rPr lang="es-MX" smtClean="0"/>
              <a:t>‹Nº›</a:t>
            </a:fld>
            <a:endParaRPr lang="es-MX"/>
          </a:p>
        </p:txBody>
      </p:sp>
    </p:spTree>
    <p:extLst>
      <p:ext uri="{BB962C8B-B14F-4D97-AF65-F5344CB8AC3E}">
        <p14:creationId xmlns:p14="http://schemas.microsoft.com/office/powerpoint/2010/main" val="5017833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nappo.org/english/products" TargetMode="External"/></Relationships>
</file>

<file path=ppt/slides/_rels/slide3.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40.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115" name="Rectangle 3078">
            <a:extLst>
              <a:ext uri="{FF2B5EF4-FFF2-40B4-BE49-F238E27FC236}">
                <a16:creationId xmlns:a16="http://schemas.microsoft.com/office/drawing/2014/main" id="{91DC6ABD-215C-4EA8-A483-CEF5B99AB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F7977BF8-6D11-5F0D-F93C-1E05AED012B1}"/>
              </a:ext>
            </a:extLst>
          </p:cNvPr>
          <p:cNvSpPr>
            <a:spLocks noGrp="1"/>
          </p:cNvSpPr>
          <p:nvPr>
            <p:ph type="ctrTitle"/>
          </p:nvPr>
        </p:nvSpPr>
        <p:spPr>
          <a:xfrm>
            <a:off x="599609" y="679731"/>
            <a:ext cx="4171994" cy="3736540"/>
          </a:xfrm>
        </p:spPr>
        <p:txBody>
          <a:bodyPr>
            <a:normAutofit/>
          </a:bodyPr>
          <a:lstStyle/>
          <a:p>
            <a:pPr algn="l"/>
            <a:br>
              <a:rPr lang="es-ES" sz="4200"/>
            </a:br>
            <a:r>
              <a:rPr lang="es-ES" sz="4200" b="0" i="0">
                <a:effectLst/>
                <a:latin typeface="Arial" panose="020B0604020202020204" pitchFamily="34" charset="0"/>
              </a:rPr>
              <a:t>Implementación de las normas y documentos de la NAPPO</a:t>
            </a:r>
            <a:endParaRPr lang="es-MX" sz="4200"/>
          </a:p>
        </p:txBody>
      </p:sp>
      <p:sp>
        <p:nvSpPr>
          <p:cNvPr id="3" name="Subtítulo 2">
            <a:extLst>
              <a:ext uri="{FF2B5EF4-FFF2-40B4-BE49-F238E27FC236}">
                <a16:creationId xmlns:a16="http://schemas.microsoft.com/office/drawing/2014/main" id="{870BF283-4132-9A18-4670-D45DD98D1174}"/>
              </a:ext>
            </a:extLst>
          </p:cNvPr>
          <p:cNvSpPr>
            <a:spLocks noGrp="1"/>
          </p:cNvSpPr>
          <p:nvPr>
            <p:ph type="subTitle" idx="1"/>
          </p:nvPr>
        </p:nvSpPr>
        <p:spPr>
          <a:xfrm>
            <a:off x="599609" y="4685288"/>
            <a:ext cx="4533014" cy="1035781"/>
          </a:xfrm>
        </p:spPr>
        <p:txBody>
          <a:bodyPr>
            <a:normAutofit/>
          </a:bodyPr>
          <a:lstStyle/>
          <a:p>
            <a:pPr algn="l"/>
            <a:r>
              <a:rPr lang="es-ES" u="sng" dirty="0"/>
              <a:t>Mario Puente Raya</a:t>
            </a:r>
          </a:p>
          <a:p>
            <a:pPr algn="l"/>
            <a:r>
              <a:rPr lang="es-ES" sz="1800" dirty="0"/>
              <a:t>Representante de la industria de</a:t>
            </a:r>
          </a:p>
          <a:p>
            <a:pPr algn="l"/>
            <a:endParaRPr lang="es-MX" dirty="0"/>
          </a:p>
        </p:txBody>
      </p:sp>
      <p:grpSp>
        <p:nvGrpSpPr>
          <p:cNvPr id="3116" name="Group 3080">
            <a:extLst>
              <a:ext uri="{FF2B5EF4-FFF2-40B4-BE49-F238E27FC236}">
                <a16:creationId xmlns:a16="http://schemas.microsoft.com/office/drawing/2014/main" id="{3AF6A671-C637-4547-85F4-51B6D18813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416432" y="1"/>
            <a:ext cx="2446384" cy="5777808"/>
            <a:chOff x="329184" y="1"/>
            <a:chExt cx="524256" cy="5777808"/>
          </a:xfrm>
        </p:grpSpPr>
        <p:cxnSp>
          <p:nvCxnSpPr>
            <p:cNvPr id="3082" name="Straight Connector 3081">
              <a:extLst>
                <a:ext uri="{FF2B5EF4-FFF2-40B4-BE49-F238E27FC236}">
                  <a16:creationId xmlns:a16="http://schemas.microsoft.com/office/drawing/2014/main" id="{C575CF26-3D3C-4C5A-A2B7-00432016EF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329184" y="5777809"/>
              <a:ext cx="521208"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3117" name="Rectangle 3082">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184" y="1"/>
              <a:ext cx="524256" cy="55321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18" name="Rectangle 3084">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86598" y="269324"/>
            <a:ext cx="6116779" cy="620877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a:extLst>
              <a:ext uri="{FF2B5EF4-FFF2-40B4-BE49-F238E27FC236}">
                <a16:creationId xmlns:a16="http://schemas.microsoft.com/office/drawing/2014/main" id="{95464B43-7A6C-3225-DB07-EA3D639C6AE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40572" y="1529809"/>
            <a:ext cx="5608830" cy="368780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a:extLst>
              <a:ext uri="{FF2B5EF4-FFF2-40B4-BE49-F238E27FC236}">
                <a16:creationId xmlns:a16="http://schemas.microsoft.com/office/drawing/2014/main" id="{F88EB72B-D1D5-A036-193F-9EB2B43C15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75118" y="5050170"/>
            <a:ext cx="891483" cy="510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0120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B2B550FE-DF32-2E54-033B-7C36DA4D15FD}"/>
              </a:ext>
            </a:extLst>
          </p:cNvPr>
          <p:cNvPicPr>
            <a:picLocks noChangeAspect="1"/>
          </p:cNvPicPr>
          <p:nvPr/>
        </p:nvPicPr>
        <p:blipFill>
          <a:blip r:embed="rId2">
            <a:alphaModFix amt="12000"/>
          </a:blip>
          <a:srcRect r="19535"/>
          <a:stretch/>
        </p:blipFill>
        <p:spPr>
          <a:xfrm>
            <a:off x="47625" y="623327"/>
            <a:ext cx="12110233" cy="6234673"/>
          </a:xfrm>
          <a:prstGeom prst="rect">
            <a:avLst/>
          </a:prstGeom>
        </p:spPr>
      </p:pic>
      <p:sp>
        <p:nvSpPr>
          <p:cNvPr id="2" name="Título 1">
            <a:extLst>
              <a:ext uri="{FF2B5EF4-FFF2-40B4-BE49-F238E27FC236}">
                <a16:creationId xmlns:a16="http://schemas.microsoft.com/office/drawing/2014/main" id="{26AE2364-75AE-08AB-90C0-111C4AA1B204}"/>
              </a:ext>
            </a:extLst>
          </p:cNvPr>
          <p:cNvSpPr>
            <a:spLocks noGrp="1"/>
          </p:cNvSpPr>
          <p:nvPr>
            <p:ph type="title"/>
          </p:nvPr>
        </p:nvSpPr>
        <p:spPr/>
        <p:txBody>
          <a:bodyPr/>
          <a:lstStyle/>
          <a:p>
            <a:r>
              <a:rPr lang="es-ES" b="1" dirty="0"/>
              <a:t>Para reflexionar</a:t>
            </a:r>
            <a:endParaRPr lang="es-MX" b="1" dirty="0"/>
          </a:p>
        </p:txBody>
      </p:sp>
      <p:sp>
        <p:nvSpPr>
          <p:cNvPr id="3" name="Marcador de contenido 2">
            <a:extLst>
              <a:ext uri="{FF2B5EF4-FFF2-40B4-BE49-F238E27FC236}">
                <a16:creationId xmlns:a16="http://schemas.microsoft.com/office/drawing/2014/main" id="{9EDBF96C-FCB8-D414-2F40-59B9F9887133}"/>
              </a:ext>
            </a:extLst>
          </p:cNvPr>
          <p:cNvSpPr>
            <a:spLocks noGrp="1"/>
          </p:cNvSpPr>
          <p:nvPr>
            <p:ph idx="1"/>
          </p:nvPr>
        </p:nvSpPr>
        <p:spPr>
          <a:xfrm>
            <a:off x="838200" y="1399032"/>
            <a:ext cx="10515600" cy="5175731"/>
          </a:xfrm>
        </p:spPr>
        <p:txBody>
          <a:bodyPr>
            <a:noAutofit/>
          </a:bodyPr>
          <a:lstStyle/>
          <a:p>
            <a:pPr>
              <a:lnSpc>
                <a:spcPct val="150000"/>
              </a:lnSpc>
            </a:pPr>
            <a:r>
              <a:rPr lang="es-MX" sz="2000" b="1" dirty="0">
                <a:latin typeface="Arial" panose="020B0604020202020204" pitchFamily="34" charset="0"/>
                <a:cs typeface="Arial" panose="020B0604020202020204" pitchFamily="34" charset="0"/>
              </a:rPr>
              <a:t>¿Debería haber un plan de implementación después de la adopción  de una norma o documento?</a:t>
            </a:r>
          </a:p>
          <a:p>
            <a:pPr lvl="2">
              <a:lnSpc>
                <a:spcPct val="150000"/>
              </a:lnSpc>
              <a:buFont typeface="Courier New" panose="02070309020205020404" pitchFamily="49" charset="0"/>
              <a:buChar char="o"/>
            </a:pPr>
            <a:r>
              <a:rPr lang="es-MX" sz="1600" dirty="0">
                <a:latin typeface="Arial" panose="020B0604020202020204" pitchFamily="34" charset="0"/>
                <a:cs typeface="Arial" panose="020B0604020202020204" pitchFamily="34" charset="0"/>
              </a:rPr>
              <a:t>Ajustes normativos al marco nacional.</a:t>
            </a:r>
          </a:p>
          <a:p>
            <a:pPr lvl="2">
              <a:lnSpc>
                <a:spcPct val="150000"/>
              </a:lnSpc>
              <a:buFont typeface="Courier New" panose="02070309020205020404" pitchFamily="49" charset="0"/>
              <a:buChar char="o"/>
            </a:pPr>
            <a:r>
              <a:rPr lang="es-MX" sz="1600" dirty="0">
                <a:latin typeface="Arial" panose="020B0604020202020204" pitchFamily="34" charset="0"/>
                <a:cs typeface="Arial" panose="020B0604020202020204" pitchFamily="34" charset="0"/>
              </a:rPr>
              <a:t>Capacitación y asistencia técnica operativa.</a:t>
            </a:r>
          </a:p>
          <a:p>
            <a:pPr lvl="2">
              <a:lnSpc>
                <a:spcPct val="150000"/>
              </a:lnSpc>
              <a:buFont typeface="Courier New" panose="02070309020205020404" pitchFamily="49" charset="0"/>
              <a:buChar char="o"/>
            </a:pPr>
            <a:r>
              <a:rPr lang="es-MX" sz="1600" dirty="0">
                <a:latin typeface="Arial" panose="020B0604020202020204" pitchFamily="34" charset="0"/>
                <a:cs typeface="Arial" panose="020B0604020202020204" pitchFamily="34" charset="0"/>
              </a:rPr>
              <a:t>Intercambio de experiencias e información.</a:t>
            </a:r>
          </a:p>
          <a:p>
            <a:pPr lvl="2">
              <a:lnSpc>
                <a:spcPct val="150000"/>
              </a:lnSpc>
              <a:buFont typeface="Courier New" panose="02070309020205020404" pitchFamily="49" charset="0"/>
              <a:buChar char="o"/>
            </a:pPr>
            <a:r>
              <a:rPr lang="es-MX" sz="1600" dirty="0">
                <a:latin typeface="Arial" panose="020B0604020202020204" pitchFamily="34" charset="0"/>
                <a:cs typeface="Arial" panose="020B0604020202020204" pitchFamily="34" charset="0"/>
              </a:rPr>
              <a:t>Alianzas gobierno-industria para la implementación.</a:t>
            </a:r>
          </a:p>
          <a:p>
            <a:pPr>
              <a:lnSpc>
                <a:spcPct val="150000"/>
              </a:lnSpc>
            </a:pPr>
            <a:r>
              <a:rPr lang="es-MX" sz="2000" b="1" dirty="0">
                <a:latin typeface="Arial" panose="020B0604020202020204" pitchFamily="34" charset="0"/>
                <a:cs typeface="Arial" panose="020B0604020202020204" pitchFamily="34" charset="0"/>
              </a:rPr>
              <a:t>¿Debería evaluarse la implementación por parte de la NAPPO?</a:t>
            </a:r>
          </a:p>
          <a:p>
            <a:pPr lvl="2">
              <a:lnSpc>
                <a:spcPct val="150000"/>
              </a:lnSpc>
              <a:buFont typeface="Courier New" panose="02070309020205020404" pitchFamily="49" charset="0"/>
              <a:buChar char="o"/>
            </a:pPr>
            <a:r>
              <a:rPr lang="es-MX" sz="1600" dirty="0">
                <a:latin typeface="Arial" panose="020B0604020202020204" pitchFamily="34" charset="0"/>
                <a:cs typeface="Arial" panose="020B0604020202020204" pitchFamily="34" charset="0"/>
              </a:rPr>
              <a:t>Mecanismo de apoyo, monitoreo y evaluación NAPPO de la implementación.</a:t>
            </a:r>
          </a:p>
          <a:p>
            <a:pPr lvl="2">
              <a:lnSpc>
                <a:spcPct val="150000"/>
              </a:lnSpc>
              <a:buFont typeface="Courier New" panose="02070309020205020404" pitchFamily="49" charset="0"/>
              <a:buChar char="o"/>
            </a:pPr>
            <a:r>
              <a:rPr lang="es-MX" sz="1600" dirty="0">
                <a:latin typeface="Arial" panose="020B0604020202020204" pitchFamily="34" charset="0"/>
                <a:cs typeface="Arial" panose="020B0604020202020204" pitchFamily="34" charset="0"/>
              </a:rPr>
              <a:t>Documentación y reconocimiento de la implementación exitosa.</a:t>
            </a:r>
          </a:p>
        </p:txBody>
      </p:sp>
      <p:pic>
        <p:nvPicPr>
          <p:cNvPr id="5" name="Picture 2">
            <a:extLst>
              <a:ext uri="{FF2B5EF4-FFF2-40B4-BE49-F238E27FC236}">
                <a16:creationId xmlns:a16="http://schemas.microsoft.com/office/drawing/2014/main" id="{9A11D877-192D-A1BA-E2E7-60F256B1C91D}"/>
              </a:ext>
            </a:extLst>
          </p:cNvPr>
          <p:cNvPicPr>
            <a:picLocks noChangeAspect="1" noChangeArrowheads="1"/>
          </p:cNvPicPr>
          <p:nvPr/>
        </p:nvPicPr>
        <p:blipFill rotWithShape="1">
          <a:blip r:embed="rId3">
            <a:alphaModFix amt="50000"/>
            <a:extLst>
              <a:ext uri="{28A0092B-C50C-407E-A947-70E740481C1C}">
                <a14:useLocalDpi xmlns:a14="http://schemas.microsoft.com/office/drawing/2010/main" val="0"/>
              </a:ext>
            </a:extLst>
          </a:blip>
          <a:srcRect l="24063" r="25656" b="22894"/>
          <a:stretch/>
        </p:blipFill>
        <p:spPr bwMode="auto">
          <a:xfrm>
            <a:off x="10424160" y="5007134"/>
            <a:ext cx="1563624" cy="157654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a:extLst>
              <a:ext uri="{FF2B5EF4-FFF2-40B4-BE49-F238E27FC236}">
                <a16:creationId xmlns:a16="http://schemas.microsoft.com/office/drawing/2014/main" id="{69CC8DEA-C568-FC76-0271-843CFC5D67BD}"/>
              </a:ext>
            </a:extLst>
          </p:cNvPr>
          <p:cNvPicPr>
            <a:picLocks noChangeAspect="1" noChangeArrowheads="1"/>
          </p:cNvPicPr>
          <p:nvPr/>
        </p:nvPicPr>
        <p:blipFill>
          <a:blip r:embed="rId4">
            <a:alphaModFix amt="50000"/>
            <a:extLst>
              <a:ext uri="{28A0092B-C50C-407E-A947-70E740481C1C}">
                <a14:useLocalDpi xmlns:a14="http://schemas.microsoft.com/office/drawing/2010/main" val="0"/>
              </a:ext>
            </a:extLst>
          </a:blip>
          <a:srcRect/>
          <a:stretch>
            <a:fillRect/>
          </a:stretch>
        </p:blipFill>
        <p:spPr bwMode="auto">
          <a:xfrm>
            <a:off x="8940927" y="181914"/>
            <a:ext cx="3248025" cy="666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7286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B2B550FE-DF32-2E54-033B-7C36DA4D15FD}"/>
              </a:ext>
            </a:extLst>
          </p:cNvPr>
          <p:cNvPicPr>
            <a:picLocks noChangeAspect="1"/>
          </p:cNvPicPr>
          <p:nvPr/>
        </p:nvPicPr>
        <p:blipFill>
          <a:blip r:embed="rId2">
            <a:alphaModFix amt="20000"/>
          </a:blip>
          <a:srcRect r="19535"/>
          <a:stretch/>
        </p:blipFill>
        <p:spPr>
          <a:xfrm>
            <a:off x="47625" y="623327"/>
            <a:ext cx="12110233" cy="6234673"/>
          </a:xfrm>
          <a:prstGeom prst="rect">
            <a:avLst/>
          </a:prstGeom>
        </p:spPr>
      </p:pic>
      <p:sp>
        <p:nvSpPr>
          <p:cNvPr id="2" name="Título 1">
            <a:extLst>
              <a:ext uri="{FF2B5EF4-FFF2-40B4-BE49-F238E27FC236}">
                <a16:creationId xmlns:a16="http://schemas.microsoft.com/office/drawing/2014/main" id="{26AE2364-75AE-08AB-90C0-111C4AA1B204}"/>
              </a:ext>
            </a:extLst>
          </p:cNvPr>
          <p:cNvSpPr>
            <a:spLocks noGrp="1"/>
          </p:cNvSpPr>
          <p:nvPr>
            <p:ph type="title"/>
          </p:nvPr>
        </p:nvSpPr>
        <p:spPr/>
        <p:txBody>
          <a:bodyPr/>
          <a:lstStyle/>
          <a:p>
            <a:r>
              <a:rPr lang="es-ES" b="1" dirty="0"/>
              <a:t>Para reflexionar</a:t>
            </a:r>
            <a:endParaRPr lang="es-MX" b="1" dirty="0"/>
          </a:p>
        </p:txBody>
      </p:sp>
      <p:sp>
        <p:nvSpPr>
          <p:cNvPr id="3" name="Marcador de contenido 2">
            <a:extLst>
              <a:ext uri="{FF2B5EF4-FFF2-40B4-BE49-F238E27FC236}">
                <a16:creationId xmlns:a16="http://schemas.microsoft.com/office/drawing/2014/main" id="{9EDBF96C-FCB8-D414-2F40-59B9F9887133}"/>
              </a:ext>
            </a:extLst>
          </p:cNvPr>
          <p:cNvSpPr>
            <a:spLocks noGrp="1"/>
          </p:cNvSpPr>
          <p:nvPr>
            <p:ph idx="1"/>
          </p:nvPr>
        </p:nvSpPr>
        <p:spPr>
          <a:xfrm>
            <a:off x="838200" y="1399032"/>
            <a:ext cx="10515600" cy="5175731"/>
          </a:xfrm>
        </p:spPr>
        <p:txBody>
          <a:bodyPr>
            <a:noAutofit/>
          </a:bodyPr>
          <a:lstStyle/>
          <a:p>
            <a:pPr>
              <a:lnSpc>
                <a:spcPct val="150000"/>
              </a:lnSpc>
            </a:pPr>
            <a:endParaRPr lang="es-ES" sz="2000" b="1" dirty="0">
              <a:latin typeface="Arial" panose="020B0604020202020204" pitchFamily="34" charset="0"/>
              <a:cs typeface="Arial" panose="020B0604020202020204" pitchFamily="34" charset="0"/>
            </a:endParaRPr>
          </a:p>
          <a:p>
            <a:pPr>
              <a:lnSpc>
                <a:spcPct val="150000"/>
              </a:lnSpc>
            </a:pPr>
            <a:r>
              <a:rPr lang="es-ES" sz="2000" b="1" dirty="0">
                <a:latin typeface="Arial" panose="020B0604020202020204" pitchFamily="34" charset="0"/>
                <a:cs typeface="Arial" panose="020B0604020202020204" pitchFamily="34" charset="0"/>
              </a:rPr>
              <a:t>¿Debería la NAPPO apoyar/facilitar la implementación, en sus países miembros, de las NIMF y otros documentos generados por la CIPF?</a:t>
            </a:r>
          </a:p>
          <a:p>
            <a:pPr>
              <a:lnSpc>
                <a:spcPct val="150000"/>
              </a:lnSpc>
            </a:pPr>
            <a:endParaRPr lang="es-ES" sz="2000" b="1" dirty="0">
              <a:latin typeface="Arial" panose="020B0604020202020204" pitchFamily="34" charset="0"/>
              <a:cs typeface="Arial" panose="020B0604020202020204" pitchFamily="34" charset="0"/>
            </a:endParaRPr>
          </a:p>
          <a:p>
            <a:pPr>
              <a:lnSpc>
                <a:spcPct val="150000"/>
              </a:lnSpc>
            </a:pPr>
            <a:endParaRPr lang="es-ES" sz="2000" b="1" dirty="0">
              <a:latin typeface="Arial" panose="020B0604020202020204" pitchFamily="34" charset="0"/>
              <a:cs typeface="Arial" panose="020B0604020202020204" pitchFamily="34" charset="0"/>
            </a:endParaRPr>
          </a:p>
          <a:p>
            <a:pPr>
              <a:lnSpc>
                <a:spcPct val="150000"/>
              </a:lnSpc>
            </a:pPr>
            <a:r>
              <a:rPr lang="es-ES" sz="2000" b="1" dirty="0">
                <a:latin typeface="Arial" panose="020B0604020202020204" pitchFamily="34" charset="0"/>
                <a:cs typeface="Arial" panose="020B0604020202020204" pitchFamily="34" charset="0"/>
              </a:rPr>
              <a:t>¿Cuál es nuestra visión para el futuro de la protección a las plantas y la facilitación del comercio en América del Norte?</a:t>
            </a:r>
            <a:endParaRPr lang="es-MX" sz="2000" b="1" dirty="0">
              <a:latin typeface="Arial" panose="020B0604020202020204" pitchFamily="34" charset="0"/>
              <a:cs typeface="Arial" panose="020B0604020202020204" pitchFamily="34" charset="0"/>
            </a:endParaRPr>
          </a:p>
        </p:txBody>
      </p:sp>
      <p:pic>
        <p:nvPicPr>
          <p:cNvPr id="5" name="Picture 2">
            <a:extLst>
              <a:ext uri="{FF2B5EF4-FFF2-40B4-BE49-F238E27FC236}">
                <a16:creationId xmlns:a16="http://schemas.microsoft.com/office/drawing/2014/main" id="{9A11D877-192D-A1BA-E2E7-60F256B1C91D}"/>
              </a:ext>
            </a:extLst>
          </p:cNvPr>
          <p:cNvPicPr>
            <a:picLocks noChangeAspect="1" noChangeArrowheads="1"/>
          </p:cNvPicPr>
          <p:nvPr/>
        </p:nvPicPr>
        <p:blipFill rotWithShape="1">
          <a:blip r:embed="rId3">
            <a:alphaModFix amt="50000"/>
            <a:extLst>
              <a:ext uri="{28A0092B-C50C-407E-A947-70E740481C1C}">
                <a14:useLocalDpi xmlns:a14="http://schemas.microsoft.com/office/drawing/2010/main" val="0"/>
              </a:ext>
            </a:extLst>
          </a:blip>
          <a:srcRect l="24063" r="25656" b="22894"/>
          <a:stretch/>
        </p:blipFill>
        <p:spPr bwMode="auto">
          <a:xfrm>
            <a:off x="10424160" y="5007134"/>
            <a:ext cx="1563624" cy="157654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a:extLst>
              <a:ext uri="{FF2B5EF4-FFF2-40B4-BE49-F238E27FC236}">
                <a16:creationId xmlns:a16="http://schemas.microsoft.com/office/drawing/2014/main" id="{69CC8DEA-C568-FC76-0271-843CFC5D67BD}"/>
              </a:ext>
            </a:extLst>
          </p:cNvPr>
          <p:cNvPicPr>
            <a:picLocks noChangeAspect="1" noChangeArrowheads="1"/>
          </p:cNvPicPr>
          <p:nvPr/>
        </p:nvPicPr>
        <p:blipFill>
          <a:blip r:embed="rId4">
            <a:alphaModFix amt="50000"/>
            <a:extLst>
              <a:ext uri="{28A0092B-C50C-407E-A947-70E740481C1C}">
                <a14:useLocalDpi xmlns:a14="http://schemas.microsoft.com/office/drawing/2010/main" val="0"/>
              </a:ext>
            </a:extLst>
          </a:blip>
          <a:srcRect/>
          <a:stretch>
            <a:fillRect/>
          </a:stretch>
        </p:blipFill>
        <p:spPr bwMode="auto">
          <a:xfrm>
            <a:off x="8940927" y="181914"/>
            <a:ext cx="3248025" cy="666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239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2" name="Rectangle 8">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0">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12">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4">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16">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ítulo 1">
            <a:extLst>
              <a:ext uri="{FF2B5EF4-FFF2-40B4-BE49-F238E27FC236}">
                <a16:creationId xmlns:a16="http://schemas.microsoft.com/office/drawing/2014/main" id="{C1CE87B2-45F8-B2BB-01C6-F1E22CC2DC09}"/>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4000" kern="1200">
                <a:solidFill>
                  <a:srgbClr val="FFFFFF"/>
                </a:solidFill>
                <a:latin typeface="+mj-lt"/>
                <a:ea typeface="+mj-ea"/>
                <a:cs typeface="+mj-cs"/>
              </a:rPr>
              <a:t>¡Gracias!</a:t>
            </a:r>
          </a:p>
        </p:txBody>
      </p:sp>
      <p:pic>
        <p:nvPicPr>
          <p:cNvPr id="4" name="Picture 2">
            <a:extLst>
              <a:ext uri="{FF2B5EF4-FFF2-40B4-BE49-F238E27FC236}">
                <a16:creationId xmlns:a16="http://schemas.microsoft.com/office/drawing/2014/main" id="{04CD2394-24AA-897A-EBF8-9EDE97BF5743}"/>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24063" r="25656" b="22894"/>
          <a:stretch/>
        </p:blipFill>
        <p:spPr bwMode="auto">
          <a:xfrm>
            <a:off x="5177824" y="467208"/>
            <a:ext cx="5874955" cy="5923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3539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12D14B-56BF-AD0A-CB96-2E0439DBD8CB}"/>
              </a:ext>
            </a:extLst>
          </p:cNvPr>
          <p:cNvSpPr>
            <a:spLocks noGrp="1"/>
          </p:cNvSpPr>
          <p:nvPr>
            <p:ph type="title"/>
          </p:nvPr>
        </p:nvSpPr>
        <p:spPr/>
        <p:txBody>
          <a:bodyPr/>
          <a:lstStyle/>
          <a:p>
            <a:r>
              <a:rPr lang="es-ES" dirty="0" err="1"/>
              <a:t>Strategies</a:t>
            </a:r>
            <a:r>
              <a:rPr lang="es-ES" dirty="0"/>
              <a:t> </a:t>
            </a:r>
            <a:r>
              <a:rPr lang="es-ES" dirty="0" err="1"/>
              <a:t>for</a:t>
            </a:r>
            <a:r>
              <a:rPr lang="es-ES" dirty="0"/>
              <a:t> </a:t>
            </a:r>
            <a:r>
              <a:rPr lang="es-ES" dirty="0" err="1"/>
              <a:t>effective</a:t>
            </a:r>
            <a:r>
              <a:rPr lang="es-ES" dirty="0"/>
              <a:t> </a:t>
            </a:r>
            <a:r>
              <a:rPr lang="es-ES" dirty="0" err="1"/>
              <a:t>implementation</a:t>
            </a:r>
            <a:endParaRPr lang="es-MX" dirty="0"/>
          </a:p>
        </p:txBody>
      </p:sp>
      <p:sp>
        <p:nvSpPr>
          <p:cNvPr id="3" name="Marcador de contenido 2">
            <a:extLst>
              <a:ext uri="{FF2B5EF4-FFF2-40B4-BE49-F238E27FC236}">
                <a16:creationId xmlns:a16="http://schemas.microsoft.com/office/drawing/2014/main" id="{8A648DFD-107F-2ADA-62CD-2AE816658697}"/>
              </a:ext>
            </a:extLst>
          </p:cNvPr>
          <p:cNvSpPr>
            <a:spLocks noGrp="1"/>
          </p:cNvSpPr>
          <p:nvPr>
            <p:ph idx="1"/>
          </p:nvPr>
        </p:nvSpPr>
        <p:spPr/>
        <p:txBody>
          <a:bodyPr>
            <a:normAutofit lnSpcReduction="10000"/>
          </a:bodyPr>
          <a:lstStyle/>
          <a:p>
            <a:r>
              <a:rPr lang="es-ES" b="1" dirty="0" err="1"/>
              <a:t>Awareness</a:t>
            </a:r>
            <a:r>
              <a:rPr lang="es-ES" b="1" dirty="0"/>
              <a:t> and training</a:t>
            </a:r>
            <a:r>
              <a:rPr lang="es-MX" b="1" dirty="0"/>
              <a:t> </a:t>
            </a:r>
            <a:r>
              <a:rPr lang="es-MX" dirty="0"/>
              <a:t>(workshops, </a:t>
            </a:r>
            <a:r>
              <a:rPr lang="es-MX" dirty="0" err="1"/>
              <a:t>webinars</a:t>
            </a:r>
            <a:r>
              <a:rPr lang="es-MX" dirty="0"/>
              <a:t>, training </a:t>
            </a:r>
            <a:r>
              <a:rPr lang="es-MX" dirty="0" err="1"/>
              <a:t>materials</a:t>
            </a:r>
            <a:r>
              <a:rPr lang="es-MX" dirty="0"/>
              <a:t>)</a:t>
            </a:r>
          </a:p>
          <a:p>
            <a:r>
              <a:rPr lang="es-MX" b="1" dirty="0" err="1"/>
              <a:t>Collaboration</a:t>
            </a:r>
            <a:r>
              <a:rPr lang="es-MX" b="1" dirty="0"/>
              <a:t> and </a:t>
            </a:r>
            <a:r>
              <a:rPr lang="es-MX" b="1" dirty="0" err="1"/>
              <a:t>partnerships</a:t>
            </a:r>
            <a:r>
              <a:rPr lang="es-MX" b="1" dirty="0"/>
              <a:t> </a:t>
            </a:r>
            <a:r>
              <a:rPr lang="es-MX" dirty="0"/>
              <a:t>(</a:t>
            </a:r>
            <a:r>
              <a:rPr lang="es-MX" dirty="0" err="1"/>
              <a:t>leveraging</a:t>
            </a:r>
            <a:r>
              <a:rPr lang="es-MX" dirty="0"/>
              <a:t> </a:t>
            </a:r>
            <a:r>
              <a:rPr lang="es-MX" dirty="0" err="1"/>
              <a:t>industry</a:t>
            </a:r>
            <a:r>
              <a:rPr lang="es-MX" dirty="0"/>
              <a:t> and </a:t>
            </a:r>
            <a:r>
              <a:rPr lang="es-MX" dirty="0" err="1"/>
              <a:t>organizational</a:t>
            </a:r>
            <a:r>
              <a:rPr lang="es-MX" dirty="0"/>
              <a:t> </a:t>
            </a:r>
            <a:r>
              <a:rPr lang="es-MX" dirty="0" err="1"/>
              <a:t>support</a:t>
            </a:r>
            <a:r>
              <a:rPr lang="es-MX" dirty="0"/>
              <a:t>). </a:t>
            </a:r>
          </a:p>
          <a:p>
            <a:r>
              <a:rPr lang="es-MX" b="1" dirty="0" err="1"/>
              <a:t>Technical</a:t>
            </a:r>
            <a:r>
              <a:rPr lang="es-MX" b="1" dirty="0"/>
              <a:t> </a:t>
            </a:r>
            <a:r>
              <a:rPr lang="es-MX" b="1" dirty="0" err="1"/>
              <a:t>assistance</a:t>
            </a:r>
            <a:r>
              <a:rPr lang="es-MX" b="1" dirty="0"/>
              <a:t> </a:t>
            </a:r>
            <a:r>
              <a:rPr lang="es-MX" dirty="0"/>
              <a:t>(</a:t>
            </a:r>
            <a:r>
              <a:rPr lang="es-MX" dirty="0" err="1"/>
              <a:t>providing</a:t>
            </a:r>
            <a:r>
              <a:rPr lang="es-MX" dirty="0"/>
              <a:t> </a:t>
            </a:r>
            <a:r>
              <a:rPr lang="es-MX" dirty="0" err="1"/>
              <a:t>expert</a:t>
            </a:r>
            <a:r>
              <a:rPr lang="es-MX" dirty="0"/>
              <a:t> </a:t>
            </a:r>
            <a:r>
              <a:rPr lang="es-MX" dirty="0" err="1"/>
              <a:t>guidance</a:t>
            </a:r>
            <a:r>
              <a:rPr lang="es-MX" dirty="0"/>
              <a:t>).</a:t>
            </a:r>
          </a:p>
          <a:p>
            <a:r>
              <a:rPr lang="es-MX" b="1" dirty="0" err="1"/>
              <a:t>Monitoring</a:t>
            </a:r>
            <a:r>
              <a:rPr lang="es-MX" b="1" dirty="0"/>
              <a:t> and </a:t>
            </a:r>
            <a:r>
              <a:rPr lang="es-MX" b="1" dirty="0" err="1"/>
              <a:t>evaluation</a:t>
            </a:r>
            <a:r>
              <a:rPr lang="es-MX" b="1" dirty="0"/>
              <a:t> </a:t>
            </a:r>
            <a:r>
              <a:rPr lang="es-MX" dirty="0"/>
              <a:t>(</a:t>
            </a:r>
            <a:r>
              <a:rPr lang="es-MX" dirty="0" err="1"/>
              <a:t>systems</a:t>
            </a:r>
            <a:r>
              <a:rPr lang="es-MX" dirty="0"/>
              <a:t> </a:t>
            </a:r>
            <a:r>
              <a:rPr lang="es-MX" dirty="0" err="1"/>
              <a:t>to</a:t>
            </a:r>
            <a:r>
              <a:rPr lang="es-MX" dirty="0"/>
              <a:t> </a:t>
            </a:r>
            <a:r>
              <a:rPr lang="es-MX" dirty="0" err="1"/>
              <a:t>track</a:t>
            </a:r>
            <a:r>
              <a:rPr lang="es-MX" dirty="0"/>
              <a:t> </a:t>
            </a:r>
            <a:r>
              <a:rPr lang="es-MX" dirty="0" err="1"/>
              <a:t>progress</a:t>
            </a:r>
            <a:r>
              <a:rPr lang="es-MX" dirty="0"/>
              <a:t>, and </a:t>
            </a:r>
            <a:r>
              <a:rPr lang="es-MX" dirty="0" err="1"/>
              <a:t>mechanisms</a:t>
            </a:r>
            <a:r>
              <a:rPr lang="es-MX" dirty="0"/>
              <a:t> </a:t>
            </a:r>
            <a:r>
              <a:rPr lang="es-MX" dirty="0" err="1"/>
              <a:t>for</a:t>
            </a:r>
            <a:r>
              <a:rPr lang="es-MX" dirty="0"/>
              <a:t> </a:t>
            </a:r>
            <a:r>
              <a:rPr lang="es-MX" dirty="0" err="1"/>
              <a:t>receiving</a:t>
            </a:r>
            <a:r>
              <a:rPr lang="es-MX" dirty="0"/>
              <a:t> and </a:t>
            </a:r>
            <a:r>
              <a:rPr lang="es-MX" dirty="0" err="1"/>
              <a:t>integrating</a:t>
            </a:r>
            <a:r>
              <a:rPr lang="es-MX" dirty="0"/>
              <a:t> </a:t>
            </a:r>
            <a:r>
              <a:rPr lang="es-MX" dirty="0" err="1"/>
              <a:t>feedback</a:t>
            </a:r>
            <a:r>
              <a:rPr lang="es-MX" dirty="0"/>
              <a:t> </a:t>
            </a:r>
            <a:r>
              <a:rPr lang="es-MX" dirty="0" err="1"/>
              <a:t>from</a:t>
            </a:r>
            <a:r>
              <a:rPr lang="es-MX" dirty="0"/>
              <a:t> </a:t>
            </a:r>
            <a:r>
              <a:rPr lang="es-MX" dirty="0" err="1"/>
              <a:t>NPPOs</a:t>
            </a:r>
            <a:r>
              <a:rPr lang="es-MX" dirty="0"/>
              <a:t> and </a:t>
            </a:r>
            <a:r>
              <a:rPr lang="es-MX" dirty="0" err="1"/>
              <a:t>industry</a:t>
            </a:r>
            <a:r>
              <a:rPr lang="es-MX" dirty="0"/>
              <a:t>). --- </a:t>
            </a:r>
            <a:r>
              <a:rPr lang="es-MX" sz="1600" dirty="0" err="1"/>
              <a:t>continuous</a:t>
            </a:r>
            <a:r>
              <a:rPr lang="es-MX" sz="1600" dirty="0"/>
              <a:t> </a:t>
            </a:r>
            <a:r>
              <a:rPr lang="es-MX" sz="1600" dirty="0" err="1"/>
              <a:t>improvement</a:t>
            </a:r>
            <a:r>
              <a:rPr lang="es-MX" sz="1600" dirty="0"/>
              <a:t> ---</a:t>
            </a:r>
          </a:p>
          <a:p>
            <a:r>
              <a:rPr lang="es-ES" b="1" dirty="0"/>
              <a:t>Incentives and </a:t>
            </a:r>
            <a:r>
              <a:rPr lang="es-ES" b="1" dirty="0" err="1"/>
              <a:t>recognition</a:t>
            </a:r>
            <a:r>
              <a:rPr lang="es-ES" b="1" dirty="0"/>
              <a:t> </a:t>
            </a:r>
            <a:r>
              <a:rPr lang="es-ES" dirty="0"/>
              <a:t>(</a:t>
            </a:r>
            <a:r>
              <a:rPr lang="es-ES" dirty="0" err="1"/>
              <a:t>proposing</a:t>
            </a:r>
            <a:r>
              <a:rPr lang="es-ES" dirty="0"/>
              <a:t> </a:t>
            </a:r>
            <a:r>
              <a:rPr lang="es-ES" dirty="0" err="1"/>
              <a:t>grants</a:t>
            </a:r>
            <a:r>
              <a:rPr lang="es-ES" dirty="0"/>
              <a:t> and </a:t>
            </a:r>
            <a:r>
              <a:rPr lang="es-ES" dirty="0" err="1"/>
              <a:t>awards</a:t>
            </a:r>
            <a:r>
              <a:rPr lang="es-ES" dirty="0"/>
              <a:t> </a:t>
            </a:r>
            <a:r>
              <a:rPr lang="es-ES" dirty="0" err="1"/>
              <a:t>to</a:t>
            </a:r>
            <a:r>
              <a:rPr lang="es-ES" dirty="0"/>
              <a:t> </a:t>
            </a:r>
            <a:r>
              <a:rPr lang="es-ES" dirty="0" err="1"/>
              <a:t>motivate</a:t>
            </a:r>
            <a:r>
              <a:rPr lang="es-ES" dirty="0"/>
              <a:t> </a:t>
            </a:r>
            <a:r>
              <a:rPr lang="es-ES" dirty="0" err="1"/>
              <a:t>compliance</a:t>
            </a:r>
            <a:r>
              <a:rPr lang="es-ES" dirty="0"/>
              <a:t>)</a:t>
            </a:r>
            <a:r>
              <a:rPr lang="es-ES" b="1" dirty="0"/>
              <a:t>??</a:t>
            </a:r>
          </a:p>
        </p:txBody>
      </p:sp>
    </p:spTree>
    <p:extLst>
      <p:ext uri="{BB962C8B-B14F-4D97-AF65-F5344CB8AC3E}">
        <p14:creationId xmlns:p14="http://schemas.microsoft.com/office/powerpoint/2010/main" val="3279344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63E637-32EB-5D08-0F0B-1E07FE9CC403}"/>
              </a:ext>
            </a:extLst>
          </p:cNvPr>
          <p:cNvSpPr>
            <a:spLocks noGrp="1"/>
          </p:cNvSpPr>
          <p:nvPr>
            <p:ph type="title"/>
          </p:nvPr>
        </p:nvSpPr>
        <p:spPr/>
        <p:txBody>
          <a:bodyPr/>
          <a:lstStyle/>
          <a:p>
            <a:r>
              <a:rPr lang="es-ES" dirty="0" err="1"/>
              <a:t>Conclusion</a:t>
            </a:r>
            <a:r>
              <a:rPr lang="es-ES" dirty="0"/>
              <a:t> </a:t>
            </a:r>
            <a:endParaRPr lang="es-MX" dirty="0"/>
          </a:p>
        </p:txBody>
      </p:sp>
      <p:sp>
        <p:nvSpPr>
          <p:cNvPr id="3" name="Marcador de contenido 2">
            <a:extLst>
              <a:ext uri="{FF2B5EF4-FFF2-40B4-BE49-F238E27FC236}">
                <a16:creationId xmlns:a16="http://schemas.microsoft.com/office/drawing/2014/main" id="{EBA58D98-8B75-B658-523A-D08E4FF96EF5}"/>
              </a:ext>
            </a:extLst>
          </p:cNvPr>
          <p:cNvSpPr>
            <a:spLocks noGrp="1"/>
          </p:cNvSpPr>
          <p:nvPr>
            <p:ph idx="1"/>
          </p:nvPr>
        </p:nvSpPr>
        <p:spPr/>
        <p:txBody>
          <a:bodyPr>
            <a:normAutofit lnSpcReduction="10000"/>
          </a:bodyPr>
          <a:lstStyle/>
          <a:p>
            <a:r>
              <a:rPr lang="es-ES" dirty="0" err="1"/>
              <a:t>Reflect</a:t>
            </a:r>
            <a:r>
              <a:rPr lang="es-ES" dirty="0"/>
              <a:t> </a:t>
            </a:r>
            <a:r>
              <a:rPr lang="es-ES" dirty="0" err="1"/>
              <a:t>on</a:t>
            </a:r>
            <a:r>
              <a:rPr lang="es-ES" dirty="0"/>
              <a:t> </a:t>
            </a:r>
            <a:r>
              <a:rPr lang="es-ES" dirty="0" err="1"/>
              <a:t>our</a:t>
            </a:r>
            <a:r>
              <a:rPr lang="es-ES" dirty="0"/>
              <a:t> </a:t>
            </a:r>
            <a:r>
              <a:rPr lang="es-ES" dirty="0" err="1"/>
              <a:t>vision</a:t>
            </a:r>
            <a:r>
              <a:rPr lang="es-ES" dirty="0"/>
              <a:t> </a:t>
            </a:r>
            <a:r>
              <a:rPr lang="es-ES" dirty="0" err="1"/>
              <a:t>for</a:t>
            </a:r>
            <a:r>
              <a:rPr lang="es-ES" dirty="0"/>
              <a:t> </a:t>
            </a:r>
            <a:r>
              <a:rPr lang="es-ES" dirty="0" err="1"/>
              <a:t>the</a:t>
            </a:r>
            <a:r>
              <a:rPr lang="es-ES" dirty="0"/>
              <a:t> future </a:t>
            </a:r>
            <a:r>
              <a:rPr lang="es-ES" dirty="0" err="1"/>
              <a:t>of</a:t>
            </a:r>
            <a:r>
              <a:rPr lang="es-ES" dirty="0"/>
              <a:t> </a:t>
            </a:r>
            <a:r>
              <a:rPr lang="es-ES" dirty="0" err="1"/>
              <a:t>plant</a:t>
            </a:r>
            <a:r>
              <a:rPr lang="es-ES" dirty="0"/>
              <a:t> </a:t>
            </a:r>
            <a:r>
              <a:rPr lang="es-ES" dirty="0" err="1"/>
              <a:t>protection</a:t>
            </a:r>
            <a:r>
              <a:rPr lang="es-ES" dirty="0"/>
              <a:t> in North </a:t>
            </a:r>
            <a:r>
              <a:rPr lang="es-ES" dirty="0" err="1"/>
              <a:t>America</a:t>
            </a:r>
            <a:endParaRPr lang="es-ES" dirty="0"/>
          </a:p>
          <a:p>
            <a:endParaRPr lang="es-ES" dirty="0"/>
          </a:p>
          <a:p>
            <a:endParaRPr lang="es-ES" dirty="0"/>
          </a:p>
          <a:p>
            <a:r>
              <a:rPr lang="es-ES" dirty="0" err="1"/>
              <a:t>Call</a:t>
            </a:r>
            <a:r>
              <a:rPr lang="es-ES" dirty="0"/>
              <a:t> </a:t>
            </a:r>
            <a:r>
              <a:rPr lang="es-ES" dirty="0" err="1"/>
              <a:t>to</a:t>
            </a:r>
            <a:r>
              <a:rPr lang="es-ES" dirty="0"/>
              <a:t> </a:t>
            </a:r>
            <a:r>
              <a:rPr lang="es-ES" dirty="0" err="1"/>
              <a:t>action</a:t>
            </a:r>
            <a:r>
              <a:rPr lang="es-ES" dirty="0"/>
              <a:t>!! </a:t>
            </a:r>
          </a:p>
          <a:p>
            <a:pPr lvl="1"/>
            <a:r>
              <a:rPr lang="es-ES" dirty="0" err="1"/>
              <a:t>Committing</a:t>
            </a:r>
            <a:r>
              <a:rPr lang="es-ES" dirty="0"/>
              <a:t> </a:t>
            </a:r>
          </a:p>
          <a:p>
            <a:pPr lvl="1"/>
            <a:r>
              <a:rPr lang="es-ES" dirty="0" err="1"/>
              <a:t>Working</a:t>
            </a:r>
            <a:r>
              <a:rPr lang="es-ES" dirty="0"/>
              <a:t> </a:t>
            </a:r>
            <a:r>
              <a:rPr lang="es-ES" dirty="0" err="1"/>
              <a:t>group</a:t>
            </a:r>
            <a:r>
              <a:rPr lang="es-ES" dirty="0"/>
              <a:t> </a:t>
            </a:r>
          </a:p>
          <a:p>
            <a:pPr lvl="1"/>
            <a:r>
              <a:rPr lang="es-ES" dirty="0" err="1"/>
              <a:t>Prioritizing</a:t>
            </a:r>
            <a:endParaRPr lang="es-ES" dirty="0"/>
          </a:p>
          <a:p>
            <a:pPr lvl="1"/>
            <a:r>
              <a:rPr lang="es-ES" dirty="0" err="1"/>
              <a:t>Etc</a:t>
            </a:r>
            <a:endParaRPr lang="es-ES" dirty="0"/>
          </a:p>
          <a:p>
            <a:pPr lvl="1"/>
            <a:r>
              <a:rPr lang="es-ES" dirty="0" err="1"/>
              <a:t>Etc</a:t>
            </a:r>
            <a:endParaRPr lang="es-ES" dirty="0"/>
          </a:p>
          <a:p>
            <a:pPr lvl="1"/>
            <a:endParaRPr lang="es-MX" dirty="0"/>
          </a:p>
          <a:p>
            <a:endParaRPr lang="es-ES" dirty="0"/>
          </a:p>
          <a:p>
            <a:endParaRPr lang="es-ES" dirty="0"/>
          </a:p>
        </p:txBody>
      </p:sp>
    </p:spTree>
    <p:extLst>
      <p:ext uri="{BB962C8B-B14F-4D97-AF65-F5344CB8AC3E}">
        <p14:creationId xmlns:p14="http://schemas.microsoft.com/office/powerpoint/2010/main" val="3128736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434179-A911-95C4-049F-B7A801E8C9D4}"/>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C9E14A15-9BF2-4AF6-A808-0DBDC1C28358}"/>
              </a:ext>
            </a:extLst>
          </p:cNvPr>
          <p:cNvSpPr>
            <a:spLocks noGrp="1"/>
          </p:cNvSpPr>
          <p:nvPr>
            <p:ph idx="1"/>
          </p:nvPr>
        </p:nvSpPr>
        <p:spPr/>
        <p:txBody>
          <a:bodyPr/>
          <a:lstStyle/>
          <a:p>
            <a:r>
              <a:rPr lang="es-ES" dirty="0"/>
              <a:t>¿Cómo logramos que todo lo que se produce en la NAPPO venga acompañado de un plan de implementación?</a:t>
            </a:r>
            <a:endParaRPr lang="es-MX" dirty="0"/>
          </a:p>
        </p:txBody>
      </p:sp>
    </p:spTree>
    <p:extLst>
      <p:ext uri="{BB962C8B-B14F-4D97-AF65-F5344CB8AC3E}">
        <p14:creationId xmlns:p14="http://schemas.microsoft.com/office/powerpoint/2010/main" val="4349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98BA91-97D9-55AE-CA6D-5590ADF8EE4E}"/>
              </a:ext>
            </a:extLst>
          </p:cNvPr>
          <p:cNvSpPr>
            <a:spLocks noGrp="1"/>
          </p:cNvSpPr>
          <p:nvPr>
            <p:ph type="title"/>
          </p:nvPr>
        </p:nvSpPr>
        <p:spPr/>
        <p:txBody>
          <a:bodyPr/>
          <a:lstStyle/>
          <a:p>
            <a:r>
              <a:rPr lang="es-ES" dirty="0" err="1"/>
              <a:t>Funding</a:t>
            </a:r>
            <a:r>
              <a:rPr lang="es-ES" dirty="0"/>
              <a:t> </a:t>
            </a:r>
            <a:endParaRPr lang="es-MX" dirty="0"/>
          </a:p>
        </p:txBody>
      </p:sp>
      <p:sp>
        <p:nvSpPr>
          <p:cNvPr id="3" name="Marcador de contenido 2">
            <a:extLst>
              <a:ext uri="{FF2B5EF4-FFF2-40B4-BE49-F238E27FC236}">
                <a16:creationId xmlns:a16="http://schemas.microsoft.com/office/drawing/2014/main" id="{9C57DE33-2C8C-6052-84B0-DF1A25F85FE7}"/>
              </a:ext>
            </a:extLst>
          </p:cNvPr>
          <p:cNvSpPr>
            <a:spLocks noGrp="1"/>
          </p:cNvSpPr>
          <p:nvPr>
            <p:ph idx="1"/>
          </p:nvPr>
        </p:nvSpPr>
        <p:spPr/>
        <p:txBody>
          <a:bodyPr>
            <a:normAutofit fontScale="62500" lnSpcReduction="20000"/>
          </a:bodyPr>
          <a:lstStyle/>
          <a:p>
            <a:pPr algn="l">
              <a:buFont typeface="+mj-lt"/>
              <a:buAutoNum type="arabicPeriod"/>
            </a:pPr>
            <a:r>
              <a:rPr lang="en-US" b="1" i="0" dirty="0">
                <a:solidFill>
                  <a:srgbClr val="282523"/>
                </a:solidFill>
                <a:effectLst/>
                <a:latin typeface="Ginto"/>
              </a:rPr>
              <a:t>International Organizations</a:t>
            </a:r>
            <a:r>
              <a:rPr lang="en-US" b="0" i="0" dirty="0">
                <a:solidFill>
                  <a:srgbClr val="282523"/>
                </a:solidFill>
                <a:effectLst/>
                <a:latin typeface="Ginto"/>
              </a:rPr>
              <a:t>: funding from international bodies like the </a:t>
            </a:r>
            <a:r>
              <a:rPr lang="en-US" b="1" i="0" dirty="0">
                <a:solidFill>
                  <a:srgbClr val="282523"/>
                </a:solidFill>
                <a:effectLst/>
                <a:latin typeface="Ginto"/>
              </a:rPr>
              <a:t>Food and Agriculture Organization (FAO)</a:t>
            </a:r>
            <a:r>
              <a:rPr lang="en-US" b="0" i="0" dirty="0">
                <a:solidFill>
                  <a:srgbClr val="282523"/>
                </a:solidFill>
                <a:effectLst/>
                <a:latin typeface="Ginto"/>
              </a:rPr>
              <a:t>, </a:t>
            </a:r>
            <a:r>
              <a:rPr lang="en-US" b="1" i="0" dirty="0">
                <a:solidFill>
                  <a:srgbClr val="282523"/>
                </a:solidFill>
                <a:effectLst/>
                <a:latin typeface="Ginto"/>
              </a:rPr>
              <a:t>World Bank</a:t>
            </a:r>
            <a:r>
              <a:rPr lang="en-US" b="0" i="0" dirty="0">
                <a:solidFill>
                  <a:srgbClr val="282523"/>
                </a:solidFill>
                <a:effectLst/>
                <a:latin typeface="Ginto"/>
              </a:rPr>
              <a:t>, or </a:t>
            </a:r>
            <a:r>
              <a:rPr lang="en-US" b="1" i="0" dirty="0">
                <a:solidFill>
                  <a:srgbClr val="282523"/>
                </a:solidFill>
                <a:effectLst/>
                <a:latin typeface="Ginto"/>
              </a:rPr>
              <a:t>United Nations Development </a:t>
            </a:r>
            <a:r>
              <a:rPr lang="en-US" b="1" i="0" dirty="0" err="1">
                <a:solidFill>
                  <a:srgbClr val="282523"/>
                </a:solidFill>
                <a:effectLst/>
                <a:latin typeface="Ginto"/>
              </a:rPr>
              <a:t>Programme</a:t>
            </a:r>
            <a:r>
              <a:rPr lang="en-US" b="1" i="0" dirty="0">
                <a:solidFill>
                  <a:srgbClr val="282523"/>
                </a:solidFill>
                <a:effectLst/>
                <a:latin typeface="Ginto"/>
              </a:rPr>
              <a:t> (UNDP)</a:t>
            </a:r>
            <a:r>
              <a:rPr lang="en-US" b="0" i="0" dirty="0">
                <a:solidFill>
                  <a:srgbClr val="282523"/>
                </a:solidFill>
                <a:effectLst/>
                <a:latin typeface="Ginto"/>
              </a:rPr>
              <a:t>. They often provide grants for agricultural projects.</a:t>
            </a:r>
          </a:p>
          <a:p>
            <a:pPr algn="l">
              <a:buFont typeface="+mj-lt"/>
              <a:buAutoNum type="arabicPeriod"/>
            </a:pPr>
            <a:r>
              <a:rPr lang="en-US" b="1" i="0" dirty="0" err="1">
                <a:solidFill>
                  <a:srgbClr val="282523"/>
                </a:solidFill>
                <a:effectLst/>
                <a:latin typeface="Ginto"/>
              </a:rPr>
              <a:t>NonGovernmental</a:t>
            </a:r>
            <a:r>
              <a:rPr lang="en-US" b="1" i="0" dirty="0">
                <a:solidFill>
                  <a:srgbClr val="282523"/>
                </a:solidFill>
                <a:effectLst/>
                <a:latin typeface="Ginto"/>
              </a:rPr>
              <a:t> Organizations (NGOs)</a:t>
            </a:r>
            <a:r>
              <a:rPr lang="en-US" b="0" i="0" dirty="0">
                <a:solidFill>
                  <a:srgbClr val="282523"/>
                </a:solidFill>
                <a:effectLst/>
                <a:latin typeface="Ginto"/>
              </a:rPr>
              <a:t>: Many NGOs focus on agricultural development and sustainability. Organizations like </a:t>
            </a:r>
            <a:r>
              <a:rPr lang="en-US" b="1" i="0" dirty="0">
                <a:solidFill>
                  <a:srgbClr val="282523"/>
                </a:solidFill>
                <a:effectLst/>
                <a:latin typeface="Ginto"/>
              </a:rPr>
              <a:t>CARE International</a:t>
            </a:r>
            <a:r>
              <a:rPr lang="en-US" b="0" i="0" dirty="0">
                <a:solidFill>
                  <a:srgbClr val="282523"/>
                </a:solidFill>
                <a:effectLst/>
                <a:latin typeface="Ginto"/>
              </a:rPr>
              <a:t>, </a:t>
            </a:r>
            <a:r>
              <a:rPr lang="en-US" b="1" i="0" dirty="0">
                <a:solidFill>
                  <a:srgbClr val="282523"/>
                </a:solidFill>
                <a:effectLst/>
                <a:latin typeface="Ginto"/>
              </a:rPr>
              <a:t>Oxfam</a:t>
            </a:r>
            <a:r>
              <a:rPr lang="en-US" b="0" i="0" dirty="0">
                <a:solidFill>
                  <a:srgbClr val="282523"/>
                </a:solidFill>
                <a:effectLst/>
                <a:latin typeface="Ginto"/>
              </a:rPr>
              <a:t>, or </a:t>
            </a:r>
            <a:r>
              <a:rPr lang="en-US" b="1" i="0" dirty="0">
                <a:solidFill>
                  <a:srgbClr val="282523"/>
                </a:solidFill>
                <a:effectLst/>
                <a:latin typeface="Ginto"/>
              </a:rPr>
              <a:t>Heifer International</a:t>
            </a:r>
            <a:r>
              <a:rPr lang="en-US" b="0" i="0" dirty="0">
                <a:solidFill>
                  <a:srgbClr val="282523"/>
                </a:solidFill>
                <a:effectLst/>
                <a:latin typeface="Ginto"/>
              </a:rPr>
              <a:t> might offer funding opportunities.</a:t>
            </a:r>
          </a:p>
          <a:p>
            <a:pPr algn="l">
              <a:buFont typeface="+mj-lt"/>
              <a:buAutoNum type="arabicPeriod"/>
            </a:pPr>
            <a:r>
              <a:rPr lang="en-US" b="1" i="0" dirty="0">
                <a:solidFill>
                  <a:srgbClr val="282523"/>
                </a:solidFill>
                <a:effectLst/>
                <a:latin typeface="Ginto"/>
              </a:rPr>
              <a:t>Private Sector Partnerships</a:t>
            </a:r>
            <a:r>
              <a:rPr lang="en-US" b="0" i="0" dirty="0">
                <a:solidFill>
                  <a:srgbClr val="282523"/>
                </a:solidFill>
                <a:effectLst/>
                <a:latin typeface="Ginto"/>
              </a:rPr>
              <a:t>: Collaborate with private companies that have a vested interest in agricultural sustainability. They might be willing to sponsor grants or awards as part of their corporate social responsibility (CSR) initiatives.</a:t>
            </a:r>
          </a:p>
          <a:p>
            <a:pPr algn="l">
              <a:buFont typeface="+mj-lt"/>
              <a:buAutoNum type="arabicPeriod"/>
            </a:pPr>
            <a:r>
              <a:rPr lang="en-US" b="1" i="0" dirty="0">
                <a:solidFill>
                  <a:srgbClr val="282523"/>
                </a:solidFill>
                <a:effectLst/>
                <a:latin typeface="Ginto"/>
              </a:rPr>
              <a:t>Research Institutions and Universities</a:t>
            </a:r>
            <a:r>
              <a:rPr lang="en-US" b="0" i="0" dirty="0">
                <a:solidFill>
                  <a:srgbClr val="282523"/>
                </a:solidFill>
                <a:effectLst/>
                <a:latin typeface="Ginto"/>
              </a:rPr>
              <a:t>: Partner with academic institutions that have access to research grants. They can help secure funding for projects that align with their research goals.</a:t>
            </a:r>
          </a:p>
          <a:p>
            <a:pPr algn="l">
              <a:buFont typeface="+mj-lt"/>
              <a:buAutoNum type="arabicPeriod"/>
            </a:pPr>
            <a:r>
              <a:rPr lang="en-US" b="1" i="0" dirty="0">
                <a:solidFill>
                  <a:srgbClr val="282523"/>
                </a:solidFill>
                <a:effectLst/>
                <a:latin typeface="Ginto"/>
              </a:rPr>
              <a:t>Crowdfunding</a:t>
            </a:r>
            <a:r>
              <a:rPr lang="en-US" b="0" i="0" dirty="0">
                <a:solidFill>
                  <a:srgbClr val="282523"/>
                </a:solidFill>
                <a:effectLst/>
                <a:latin typeface="Ginto"/>
              </a:rPr>
              <a:t>: Use platforms like </a:t>
            </a:r>
            <a:r>
              <a:rPr lang="en-US" b="1" i="0" dirty="0">
                <a:solidFill>
                  <a:srgbClr val="282523"/>
                </a:solidFill>
                <a:effectLst/>
                <a:latin typeface="Ginto"/>
              </a:rPr>
              <a:t>Kickstarter</a:t>
            </a:r>
            <a:r>
              <a:rPr lang="en-US" b="0" i="0" dirty="0">
                <a:solidFill>
                  <a:srgbClr val="282523"/>
                </a:solidFill>
                <a:effectLst/>
                <a:latin typeface="Ginto"/>
              </a:rPr>
              <a:t> or </a:t>
            </a:r>
            <a:r>
              <a:rPr lang="en-US" b="1" i="0" dirty="0">
                <a:solidFill>
                  <a:srgbClr val="282523"/>
                </a:solidFill>
                <a:effectLst/>
                <a:latin typeface="Ginto"/>
              </a:rPr>
              <a:t>GoFundMe</a:t>
            </a:r>
            <a:r>
              <a:rPr lang="en-US" b="0" i="0" dirty="0">
                <a:solidFill>
                  <a:srgbClr val="282523"/>
                </a:solidFill>
                <a:effectLst/>
                <a:latin typeface="Ginto"/>
              </a:rPr>
              <a:t> to raise funds from the public. This can be particularly effective if you can demonstrate the impact and importance of the project.</a:t>
            </a:r>
          </a:p>
          <a:p>
            <a:pPr algn="l">
              <a:buFont typeface="+mj-lt"/>
              <a:buAutoNum type="arabicPeriod"/>
            </a:pPr>
            <a:r>
              <a:rPr lang="en-US" b="1" i="0" dirty="0">
                <a:solidFill>
                  <a:srgbClr val="282523"/>
                </a:solidFill>
                <a:effectLst/>
                <a:latin typeface="Ginto"/>
              </a:rPr>
              <a:t>Government Programs</a:t>
            </a:r>
            <a:r>
              <a:rPr lang="en-US" b="0" i="0" dirty="0">
                <a:solidFill>
                  <a:srgbClr val="282523"/>
                </a:solidFill>
                <a:effectLst/>
                <a:latin typeface="Ginto"/>
              </a:rPr>
              <a:t>: Even in times of austerity, there may be specific government programs or international aid that can be tapped into. It's worth exploring all available options.</a:t>
            </a:r>
          </a:p>
          <a:p>
            <a:pPr algn="l">
              <a:buFont typeface="+mj-lt"/>
              <a:buAutoNum type="arabicPeriod"/>
            </a:pPr>
            <a:r>
              <a:rPr lang="en-US" b="1" i="0" dirty="0">
                <a:solidFill>
                  <a:srgbClr val="282523"/>
                </a:solidFill>
                <a:effectLst/>
                <a:latin typeface="Ginto"/>
              </a:rPr>
              <a:t>Agricultural Cooperatives</a:t>
            </a:r>
            <a:r>
              <a:rPr lang="en-US" b="0" i="0" dirty="0">
                <a:solidFill>
                  <a:srgbClr val="282523"/>
                </a:solidFill>
                <a:effectLst/>
                <a:latin typeface="Ginto"/>
              </a:rPr>
              <a:t>: Engage with local or regional agricultural cooperatives. They might have funds allocated for improving practices and standards within their communities.</a:t>
            </a:r>
          </a:p>
          <a:p>
            <a:endParaRPr lang="es-MX" dirty="0"/>
          </a:p>
        </p:txBody>
      </p:sp>
    </p:spTree>
    <p:extLst>
      <p:ext uri="{BB962C8B-B14F-4D97-AF65-F5344CB8AC3E}">
        <p14:creationId xmlns:p14="http://schemas.microsoft.com/office/powerpoint/2010/main" val="1755833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2C3CF2-CB3F-46AA-2AFF-619C2C31CCCB}"/>
              </a:ext>
            </a:extLst>
          </p:cNvPr>
          <p:cNvSpPr>
            <a:spLocks noGrp="1"/>
          </p:cNvSpPr>
          <p:nvPr>
            <p:ph type="title"/>
          </p:nvPr>
        </p:nvSpPr>
        <p:spPr/>
        <p:txBody>
          <a:bodyPr/>
          <a:lstStyle/>
          <a:p>
            <a:r>
              <a:rPr lang="es-ES" b="1" dirty="0"/>
              <a:t>Estado Actual</a:t>
            </a:r>
            <a:endParaRPr lang="es-MX" b="1" dirty="0"/>
          </a:p>
        </p:txBody>
      </p:sp>
      <p:sp>
        <p:nvSpPr>
          <p:cNvPr id="3" name="Marcador de contenido 2">
            <a:extLst>
              <a:ext uri="{FF2B5EF4-FFF2-40B4-BE49-F238E27FC236}">
                <a16:creationId xmlns:a16="http://schemas.microsoft.com/office/drawing/2014/main" id="{41AC3957-AF78-24F5-661E-796BFEDFB938}"/>
              </a:ext>
            </a:extLst>
          </p:cNvPr>
          <p:cNvSpPr>
            <a:spLocks noGrp="1"/>
          </p:cNvSpPr>
          <p:nvPr>
            <p:ph idx="1"/>
          </p:nvPr>
        </p:nvSpPr>
        <p:spPr/>
        <p:txBody>
          <a:bodyPr>
            <a:normAutofit lnSpcReduction="10000"/>
          </a:bodyPr>
          <a:lstStyle/>
          <a:p>
            <a:r>
              <a:rPr lang="es-ES" dirty="0"/>
              <a:t>Desde </a:t>
            </a:r>
            <a:r>
              <a:rPr lang="es-ES" b="1" dirty="0"/>
              <a:t>1976</a:t>
            </a:r>
            <a:r>
              <a:rPr lang="es-ES" dirty="0"/>
              <a:t>, la NAPPO ha adoptado </a:t>
            </a:r>
            <a:r>
              <a:rPr lang="es-ES" b="1" dirty="0"/>
              <a:t>80</a:t>
            </a:r>
            <a:r>
              <a:rPr lang="es-ES" dirty="0"/>
              <a:t> documentos y actividades, que incluyen: </a:t>
            </a:r>
          </a:p>
          <a:p>
            <a:endParaRPr lang="es-ES" dirty="0"/>
          </a:p>
          <a:p>
            <a:r>
              <a:rPr lang="es-ES" dirty="0"/>
              <a:t>Normas Regionales de Medidas Fitosanitarias (NRMF), </a:t>
            </a:r>
          </a:p>
          <a:p>
            <a:r>
              <a:rPr lang="es-ES" dirty="0"/>
              <a:t>Documentos sobre ciencia y tecnología, </a:t>
            </a:r>
          </a:p>
          <a:p>
            <a:r>
              <a:rPr lang="es-ES" dirty="0"/>
              <a:t>Documentos de discusión y posturas, </a:t>
            </a:r>
          </a:p>
          <a:p>
            <a:r>
              <a:rPr lang="es-ES" dirty="0"/>
              <a:t>Guías, </a:t>
            </a:r>
          </a:p>
          <a:p>
            <a:r>
              <a:rPr lang="es-ES" dirty="0"/>
              <a:t>Protocolos, </a:t>
            </a:r>
          </a:p>
          <a:p>
            <a:r>
              <a:rPr lang="es-ES" dirty="0"/>
              <a:t>Talleres y simposios.</a:t>
            </a:r>
            <a:endParaRPr lang="es-MX" dirty="0"/>
          </a:p>
        </p:txBody>
      </p:sp>
      <p:pic>
        <p:nvPicPr>
          <p:cNvPr id="4" name="Picture 2">
            <a:extLst>
              <a:ext uri="{FF2B5EF4-FFF2-40B4-BE49-F238E27FC236}">
                <a16:creationId xmlns:a16="http://schemas.microsoft.com/office/drawing/2014/main" id="{BCF313A7-E280-86F3-976D-2DA560FBE4D8}"/>
              </a:ext>
            </a:extLst>
          </p:cNvPr>
          <p:cNvPicPr>
            <a:picLocks noChangeAspect="1" noChangeArrowheads="1"/>
          </p:cNvPicPr>
          <p:nvPr/>
        </p:nvPicPr>
        <p:blipFill rotWithShape="1">
          <a:blip r:embed="rId3">
            <a:alphaModFix amt="50000"/>
            <a:extLst>
              <a:ext uri="{28A0092B-C50C-407E-A947-70E740481C1C}">
                <a14:useLocalDpi xmlns:a14="http://schemas.microsoft.com/office/drawing/2010/main" val="0"/>
              </a:ext>
            </a:extLst>
          </a:blip>
          <a:srcRect l="24063" r="25656" b="22894"/>
          <a:stretch/>
        </p:blipFill>
        <p:spPr bwMode="auto">
          <a:xfrm>
            <a:off x="10424160" y="5007134"/>
            <a:ext cx="1563624" cy="1576546"/>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a:extLst>
              <a:ext uri="{FF2B5EF4-FFF2-40B4-BE49-F238E27FC236}">
                <a16:creationId xmlns:a16="http://schemas.microsoft.com/office/drawing/2014/main" id="{3FBBDB0D-B6E7-6B92-1340-8D62A7211DEE}"/>
              </a:ext>
            </a:extLst>
          </p:cNvPr>
          <p:cNvSpPr txBox="1"/>
          <p:nvPr/>
        </p:nvSpPr>
        <p:spPr>
          <a:xfrm>
            <a:off x="1347978" y="6323598"/>
            <a:ext cx="6094476" cy="338554"/>
          </a:xfrm>
          <a:prstGeom prst="rect">
            <a:avLst/>
          </a:prstGeom>
          <a:noFill/>
        </p:spPr>
        <p:txBody>
          <a:bodyPr wrap="square">
            <a:spAutoFit/>
          </a:bodyPr>
          <a:lstStyle/>
          <a:p>
            <a:r>
              <a:rPr lang="es-MX" sz="1600" dirty="0">
                <a:hlinkClick r:id="rId4"/>
              </a:rPr>
              <a:t>https://nappo.org/english/products</a:t>
            </a:r>
            <a:r>
              <a:rPr lang="es-MX" sz="1600" dirty="0"/>
              <a:t>  </a:t>
            </a:r>
          </a:p>
        </p:txBody>
      </p:sp>
      <p:pic>
        <p:nvPicPr>
          <p:cNvPr id="10" name="Imagen 9" descr="Código QR&#10;&#10;Descripción generada automáticamente">
            <a:extLst>
              <a:ext uri="{FF2B5EF4-FFF2-40B4-BE49-F238E27FC236}">
                <a16:creationId xmlns:a16="http://schemas.microsoft.com/office/drawing/2014/main" id="{F98C1C1B-B17E-786C-4330-EB844EC31C5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49968" y="3745543"/>
            <a:ext cx="2134696" cy="2134696"/>
          </a:xfrm>
          <a:prstGeom prst="rect">
            <a:avLst/>
          </a:prstGeom>
        </p:spPr>
      </p:pic>
      <p:pic>
        <p:nvPicPr>
          <p:cNvPr id="1026" name="Picture 2">
            <a:extLst>
              <a:ext uri="{FF2B5EF4-FFF2-40B4-BE49-F238E27FC236}">
                <a16:creationId xmlns:a16="http://schemas.microsoft.com/office/drawing/2014/main" id="{B3FEDBED-7668-5284-8066-2ACD6AFC0CCA}"/>
              </a:ext>
            </a:extLst>
          </p:cNvPr>
          <p:cNvPicPr>
            <a:picLocks noChangeAspect="1" noChangeArrowheads="1"/>
          </p:cNvPicPr>
          <p:nvPr/>
        </p:nvPicPr>
        <p:blipFill>
          <a:blip r:embed="rId6">
            <a:alphaModFix amt="50000"/>
            <a:extLst>
              <a:ext uri="{28A0092B-C50C-407E-A947-70E740481C1C}">
                <a14:useLocalDpi xmlns:a14="http://schemas.microsoft.com/office/drawing/2010/main" val="0"/>
              </a:ext>
            </a:extLst>
          </a:blip>
          <a:srcRect/>
          <a:stretch>
            <a:fillRect/>
          </a:stretch>
        </p:blipFill>
        <p:spPr bwMode="auto">
          <a:xfrm>
            <a:off x="8940927" y="181914"/>
            <a:ext cx="3248025" cy="666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64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2F023C-FF40-A148-7707-C81E2760B322}"/>
              </a:ext>
            </a:extLst>
          </p:cNvPr>
          <p:cNvSpPr>
            <a:spLocks noGrp="1"/>
          </p:cNvSpPr>
          <p:nvPr>
            <p:ph type="title"/>
          </p:nvPr>
        </p:nvSpPr>
        <p:spPr/>
        <p:txBody>
          <a:bodyPr/>
          <a:lstStyle/>
          <a:p>
            <a:r>
              <a:rPr lang="es-ES" b="1" dirty="0"/>
              <a:t>Productos de la NAPPO</a:t>
            </a:r>
            <a:endParaRPr lang="es-MX" b="1" dirty="0"/>
          </a:p>
        </p:txBody>
      </p:sp>
      <mc:AlternateContent xmlns:mc="http://schemas.openxmlformats.org/markup-compatibility/2006" xmlns:cx1="http://schemas.microsoft.com/office/drawing/2015/9/8/chartex">
        <mc:Choice Requires="cx1">
          <p:graphicFrame>
            <p:nvGraphicFramePr>
              <p:cNvPr id="4" name="Marcador de contenido 3">
                <a:extLst>
                  <a:ext uri="{FF2B5EF4-FFF2-40B4-BE49-F238E27FC236}">
                    <a16:creationId xmlns:a16="http://schemas.microsoft.com/office/drawing/2014/main" id="{678A4842-B546-53B5-3E72-780F89BF3F5A}"/>
                  </a:ext>
                </a:extLst>
              </p:cNvPr>
              <p:cNvGraphicFramePr>
                <a:graphicFrameLocks noGrp="1"/>
              </p:cNvGraphicFramePr>
              <p:nvPr>
                <p:ph idx="1"/>
                <p:extLst>
                  <p:ext uri="{D42A27DB-BD31-4B8C-83A1-F6EECF244321}">
                    <p14:modId xmlns:p14="http://schemas.microsoft.com/office/powerpoint/2010/main" val="325856744"/>
                  </p:ext>
                </p:extLst>
              </p:nvPr>
            </p:nvGraphicFramePr>
            <p:xfrm>
              <a:off x="838200" y="1544271"/>
              <a:ext cx="10515600" cy="4351338"/>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4" name="Marcador de contenido 3">
                <a:extLst>
                  <a:ext uri="{FF2B5EF4-FFF2-40B4-BE49-F238E27FC236}">
                    <a16:creationId xmlns:a16="http://schemas.microsoft.com/office/drawing/2014/main" id="{678A4842-B546-53B5-3E72-780F89BF3F5A}"/>
                  </a:ext>
                </a:extLst>
              </p:cNvPr>
              <p:cNvPicPr>
                <a:picLocks noGrp="1" noRot="1" noChangeAspect="1" noMove="1" noResize="1" noEditPoints="1" noAdjustHandles="1" noChangeArrowheads="1" noChangeShapeType="1"/>
              </p:cNvPicPr>
              <p:nvPr/>
            </p:nvPicPr>
            <p:blipFill>
              <a:blip r:embed="rId4"/>
              <a:stretch>
                <a:fillRect/>
              </a:stretch>
            </p:blipFill>
            <p:spPr>
              <a:xfrm>
                <a:off x="838200" y="1544271"/>
                <a:ext cx="10515600" cy="4351338"/>
              </a:xfrm>
              <a:prstGeom prst="rect">
                <a:avLst/>
              </a:prstGeom>
            </p:spPr>
          </p:pic>
        </mc:Fallback>
      </mc:AlternateContent>
      <p:sp>
        <p:nvSpPr>
          <p:cNvPr id="5" name="CuadroTexto 4">
            <a:extLst>
              <a:ext uri="{FF2B5EF4-FFF2-40B4-BE49-F238E27FC236}">
                <a16:creationId xmlns:a16="http://schemas.microsoft.com/office/drawing/2014/main" id="{891F30E8-48C8-18D9-A822-92E5D8CF0FF6}"/>
              </a:ext>
            </a:extLst>
          </p:cNvPr>
          <p:cNvSpPr txBox="1"/>
          <p:nvPr/>
        </p:nvSpPr>
        <p:spPr>
          <a:xfrm>
            <a:off x="11064720" y="6519282"/>
            <a:ext cx="963725" cy="253916"/>
          </a:xfrm>
          <a:prstGeom prst="rect">
            <a:avLst/>
          </a:prstGeom>
          <a:noFill/>
        </p:spPr>
        <p:txBody>
          <a:bodyPr wrap="none" rtlCol="0">
            <a:spAutoFit/>
          </a:bodyPr>
          <a:lstStyle/>
          <a:p>
            <a:r>
              <a:rPr lang="es-ES" sz="1050" dirty="0"/>
              <a:t>* Desde 2013</a:t>
            </a:r>
            <a:endParaRPr lang="es-MX" sz="1050" dirty="0"/>
          </a:p>
        </p:txBody>
      </p:sp>
      <p:sp>
        <p:nvSpPr>
          <p:cNvPr id="6" name="CuadroTexto 5">
            <a:extLst>
              <a:ext uri="{FF2B5EF4-FFF2-40B4-BE49-F238E27FC236}">
                <a16:creationId xmlns:a16="http://schemas.microsoft.com/office/drawing/2014/main" id="{28F4224B-BD77-F794-EAD6-286D07F22D6C}"/>
              </a:ext>
            </a:extLst>
          </p:cNvPr>
          <p:cNvSpPr txBox="1"/>
          <p:nvPr/>
        </p:nvSpPr>
        <p:spPr>
          <a:xfrm>
            <a:off x="7579071" y="5892036"/>
            <a:ext cx="1772858" cy="523220"/>
          </a:xfrm>
          <a:prstGeom prst="rect">
            <a:avLst/>
          </a:prstGeom>
          <a:noFill/>
        </p:spPr>
        <p:txBody>
          <a:bodyPr wrap="none" rtlCol="0">
            <a:spAutoFit/>
          </a:bodyPr>
          <a:lstStyle/>
          <a:p>
            <a:r>
              <a:rPr lang="es-ES" sz="2800" b="1" dirty="0">
                <a:effectLst>
                  <a:outerShdw blurRad="38100" dist="38100" dir="2700000" algn="tl">
                    <a:srgbClr val="000000">
                      <a:alpha val="43137"/>
                    </a:srgbClr>
                  </a:outerShdw>
                </a:effectLst>
              </a:rPr>
              <a:t>Total = 80 </a:t>
            </a:r>
            <a:endParaRPr lang="es-MX" sz="2800" b="1" dirty="0">
              <a:effectLst>
                <a:outerShdw blurRad="38100" dist="38100" dir="2700000" algn="tl">
                  <a:srgbClr val="000000">
                    <a:alpha val="43137"/>
                  </a:srgbClr>
                </a:outerShdw>
              </a:effectLst>
            </a:endParaRPr>
          </a:p>
        </p:txBody>
      </p:sp>
      <p:pic>
        <p:nvPicPr>
          <p:cNvPr id="8" name="Picture 2">
            <a:extLst>
              <a:ext uri="{FF2B5EF4-FFF2-40B4-BE49-F238E27FC236}">
                <a16:creationId xmlns:a16="http://schemas.microsoft.com/office/drawing/2014/main" id="{EE1A8365-C422-354B-01AE-605495FB82EB}"/>
              </a:ext>
            </a:extLst>
          </p:cNvPr>
          <p:cNvPicPr>
            <a:picLocks noChangeAspect="1" noChangeArrowheads="1"/>
          </p:cNvPicPr>
          <p:nvPr/>
        </p:nvPicPr>
        <p:blipFill rotWithShape="1">
          <a:blip r:embed="rId5">
            <a:alphaModFix amt="50000"/>
            <a:extLst>
              <a:ext uri="{28A0092B-C50C-407E-A947-70E740481C1C}">
                <a14:useLocalDpi xmlns:a14="http://schemas.microsoft.com/office/drawing/2010/main" val="0"/>
              </a:ext>
            </a:extLst>
          </a:blip>
          <a:srcRect l="24063" r="25656" b="22894"/>
          <a:stretch/>
        </p:blipFill>
        <p:spPr bwMode="auto">
          <a:xfrm>
            <a:off x="10424160" y="5007134"/>
            <a:ext cx="1563624" cy="157654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1D35A91A-ADED-A675-896C-C86336FD938E}"/>
              </a:ext>
            </a:extLst>
          </p:cNvPr>
          <p:cNvPicPr>
            <a:picLocks noChangeAspect="1" noChangeArrowheads="1"/>
          </p:cNvPicPr>
          <p:nvPr/>
        </p:nvPicPr>
        <p:blipFill>
          <a:blip r:embed="rId4">
            <a:alphaModFix amt="50000"/>
            <a:extLst>
              <a:ext uri="{28A0092B-C50C-407E-A947-70E740481C1C}">
                <a14:useLocalDpi xmlns:a14="http://schemas.microsoft.com/office/drawing/2010/main" val="0"/>
              </a:ext>
            </a:extLst>
          </a:blip>
          <a:srcRect/>
          <a:stretch>
            <a:fillRect/>
          </a:stretch>
        </p:blipFill>
        <p:spPr bwMode="auto">
          <a:xfrm>
            <a:off x="8940927" y="181914"/>
            <a:ext cx="3248025" cy="666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2815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A198F122-5DF7-3964-502C-1A7FE3F6F885}"/>
              </a:ext>
            </a:extLst>
          </p:cNvPr>
          <p:cNvPicPr>
            <a:picLocks noChangeAspect="1"/>
          </p:cNvPicPr>
          <p:nvPr/>
        </p:nvPicPr>
        <p:blipFill>
          <a:blip r:embed="rId2">
            <a:alphaModFix amt="20000"/>
          </a:blip>
          <a:srcRect r="19535"/>
          <a:stretch/>
        </p:blipFill>
        <p:spPr>
          <a:xfrm>
            <a:off x="47625" y="623327"/>
            <a:ext cx="12110233" cy="6234673"/>
          </a:xfrm>
          <a:prstGeom prst="rect">
            <a:avLst/>
          </a:prstGeom>
        </p:spPr>
      </p:pic>
      <p:sp>
        <p:nvSpPr>
          <p:cNvPr id="2" name="Título 1">
            <a:extLst>
              <a:ext uri="{FF2B5EF4-FFF2-40B4-BE49-F238E27FC236}">
                <a16:creationId xmlns:a16="http://schemas.microsoft.com/office/drawing/2014/main" id="{61A595DE-4E92-11CF-422E-008C6C6290E5}"/>
              </a:ext>
            </a:extLst>
          </p:cNvPr>
          <p:cNvSpPr>
            <a:spLocks noGrp="1"/>
          </p:cNvSpPr>
          <p:nvPr>
            <p:ph type="title"/>
          </p:nvPr>
        </p:nvSpPr>
        <p:spPr>
          <a:xfrm>
            <a:off x="676657" y="225742"/>
            <a:ext cx="11760326" cy="1325563"/>
          </a:xfrm>
        </p:spPr>
        <p:txBody>
          <a:bodyPr>
            <a:normAutofit/>
          </a:bodyPr>
          <a:lstStyle/>
          <a:p>
            <a:r>
              <a:rPr lang="es-ES" sz="3600" b="1" dirty="0"/>
              <a:t>¿Cómo contribuye esto a alcanzar el objetivo de NAPPO?</a:t>
            </a:r>
            <a:endParaRPr lang="es-MX" sz="3600" b="1" dirty="0"/>
          </a:p>
        </p:txBody>
      </p:sp>
      <p:sp>
        <p:nvSpPr>
          <p:cNvPr id="3" name="Marcador de contenido 2">
            <a:extLst>
              <a:ext uri="{FF2B5EF4-FFF2-40B4-BE49-F238E27FC236}">
                <a16:creationId xmlns:a16="http://schemas.microsoft.com/office/drawing/2014/main" id="{9C8F5B31-0874-6484-5E74-8C11E7E60E08}"/>
              </a:ext>
            </a:extLst>
          </p:cNvPr>
          <p:cNvSpPr>
            <a:spLocks noGrp="1"/>
          </p:cNvSpPr>
          <p:nvPr>
            <p:ph idx="1"/>
          </p:nvPr>
        </p:nvSpPr>
        <p:spPr/>
        <p:txBody>
          <a:bodyPr>
            <a:normAutofit/>
          </a:bodyPr>
          <a:lstStyle/>
          <a:p>
            <a:r>
              <a:rPr lang="es-ES" sz="2400" dirty="0"/>
              <a:t>¿En qué medida apoya la </a:t>
            </a:r>
            <a:r>
              <a:rPr lang="es-ES" sz="2400" b="1" dirty="0"/>
              <a:t>protección fitosanitaria</a:t>
            </a:r>
            <a:r>
              <a:rPr lang="es-ES" sz="2400" dirty="0"/>
              <a:t>?  </a:t>
            </a:r>
          </a:p>
          <a:p>
            <a:endParaRPr lang="es-ES" sz="2400" dirty="0"/>
          </a:p>
          <a:p>
            <a:r>
              <a:rPr lang="es-ES" sz="2400" dirty="0"/>
              <a:t>¿Y en la facilitación </a:t>
            </a:r>
            <a:r>
              <a:rPr lang="es-ES" sz="2400" b="1" dirty="0"/>
              <a:t>comercial</a:t>
            </a:r>
            <a:r>
              <a:rPr lang="es-ES" sz="2400" dirty="0"/>
              <a:t>?  </a:t>
            </a:r>
          </a:p>
          <a:p>
            <a:endParaRPr lang="es-ES" sz="2400" dirty="0"/>
          </a:p>
          <a:p>
            <a:r>
              <a:rPr lang="es-ES" sz="2400" dirty="0"/>
              <a:t>Una manera de asegurar y evaluar la </a:t>
            </a:r>
            <a:r>
              <a:rPr lang="es-ES" sz="2400" b="1" dirty="0"/>
              <a:t>implementación</a:t>
            </a:r>
            <a:r>
              <a:rPr lang="es-ES" sz="2400" dirty="0"/>
              <a:t> es proporcionar </a:t>
            </a:r>
            <a:r>
              <a:rPr lang="es-ES" sz="2400" b="1" dirty="0"/>
              <a:t>datos claros </a:t>
            </a:r>
            <a:r>
              <a:rPr lang="es-ES" sz="2400" dirty="0"/>
              <a:t>que nos permitan verificar si estamos alcanzando el </a:t>
            </a:r>
            <a:r>
              <a:rPr lang="es-ES" sz="2400" b="1" dirty="0"/>
              <a:t>objetivo</a:t>
            </a:r>
            <a:r>
              <a:rPr lang="es-ES" sz="2400" dirty="0"/>
              <a:t>.</a:t>
            </a:r>
            <a:endParaRPr lang="es-MX" sz="2400" dirty="0"/>
          </a:p>
        </p:txBody>
      </p:sp>
      <p:pic>
        <p:nvPicPr>
          <p:cNvPr id="4" name="Picture 2">
            <a:extLst>
              <a:ext uri="{FF2B5EF4-FFF2-40B4-BE49-F238E27FC236}">
                <a16:creationId xmlns:a16="http://schemas.microsoft.com/office/drawing/2014/main" id="{7DCD8DB6-489E-F1E2-16B3-22BBEB186B24}"/>
              </a:ext>
            </a:extLst>
          </p:cNvPr>
          <p:cNvPicPr>
            <a:picLocks noChangeAspect="1" noChangeArrowheads="1"/>
          </p:cNvPicPr>
          <p:nvPr/>
        </p:nvPicPr>
        <p:blipFill rotWithShape="1">
          <a:blip r:embed="rId3">
            <a:alphaModFix amt="50000"/>
            <a:extLst>
              <a:ext uri="{28A0092B-C50C-407E-A947-70E740481C1C}">
                <a14:useLocalDpi xmlns:a14="http://schemas.microsoft.com/office/drawing/2010/main" val="0"/>
              </a:ext>
            </a:extLst>
          </a:blip>
          <a:srcRect l="24063" r="25656" b="22894"/>
          <a:stretch/>
        </p:blipFill>
        <p:spPr bwMode="auto">
          <a:xfrm>
            <a:off x="10424160" y="5007134"/>
            <a:ext cx="1563624" cy="1576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1393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1F0FC17B-6529-6FF0-FCC4-970C4E1584AB}"/>
              </a:ext>
            </a:extLst>
          </p:cNvPr>
          <p:cNvPicPr>
            <a:picLocks noChangeAspect="1"/>
          </p:cNvPicPr>
          <p:nvPr/>
        </p:nvPicPr>
        <p:blipFill>
          <a:blip r:embed="rId2">
            <a:alphaModFix amt="20000"/>
          </a:blip>
          <a:srcRect r="19535"/>
          <a:stretch/>
        </p:blipFill>
        <p:spPr>
          <a:xfrm>
            <a:off x="47625" y="623327"/>
            <a:ext cx="12110233" cy="6234673"/>
          </a:xfrm>
          <a:prstGeom prst="rect">
            <a:avLst/>
          </a:prstGeom>
        </p:spPr>
      </p:pic>
      <p:sp>
        <p:nvSpPr>
          <p:cNvPr id="2" name="Título 1">
            <a:extLst>
              <a:ext uri="{FF2B5EF4-FFF2-40B4-BE49-F238E27FC236}">
                <a16:creationId xmlns:a16="http://schemas.microsoft.com/office/drawing/2014/main" id="{685896F2-1841-2727-891B-E8DBCE08DD06}"/>
              </a:ext>
            </a:extLst>
          </p:cNvPr>
          <p:cNvSpPr>
            <a:spLocks noGrp="1"/>
          </p:cNvSpPr>
          <p:nvPr>
            <p:ph type="title"/>
          </p:nvPr>
        </p:nvSpPr>
        <p:spPr/>
        <p:txBody>
          <a:bodyPr/>
          <a:lstStyle/>
          <a:p>
            <a:r>
              <a:rPr lang="es-ES" b="1" dirty="0"/>
              <a:t>Recursos invertidos</a:t>
            </a:r>
            <a:endParaRPr lang="es-MX" b="1" dirty="0"/>
          </a:p>
        </p:txBody>
      </p:sp>
      <p:sp>
        <p:nvSpPr>
          <p:cNvPr id="3" name="Marcador de contenido 2">
            <a:extLst>
              <a:ext uri="{FF2B5EF4-FFF2-40B4-BE49-F238E27FC236}">
                <a16:creationId xmlns:a16="http://schemas.microsoft.com/office/drawing/2014/main" id="{722E992A-30A3-B37B-EAE3-D6AA65094C3A}"/>
              </a:ext>
            </a:extLst>
          </p:cNvPr>
          <p:cNvSpPr>
            <a:spLocks noGrp="1"/>
          </p:cNvSpPr>
          <p:nvPr>
            <p:ph idx="1"/>
          </p:nvPr>
        </p:nvSpPr>
        <p:spPr>
          <a:xfrm>
            <a:off x="807106" y="1524074"/>
            <a:ext cx="10515600" cy="4351338"/>
          </a:xfrm>
        </p:spPr>
        <p:txBody>
          <a:bodyPr>
            <a:normAutofit fontScale="92500"/>
          </a:bodyPr>
          <a:lstStyle/>
          <a:p>
            <a:pPr>
              <a:lnSpc>
                <a:spcPct val="150000"/>
              </a:lnSpc>
            </a:pPr>
            <a:r>
              <a:rPr lang="es-ES" b="1" dirty="0"/>
              <a:t>Paneles y grupos de expertos </a:t>
            </a:r>
          </a:p>
          <a:p>
            <a:pPr lvl="1">
              <a:lnSpc>
                <a:spcPct val="150000"/>
              </a:lnSpc>
            </a:pPr>
            <a:r>
              <a:rPr lang="es-ES" dirty="0"/>
              <a:t>Oficiales (</a:t>
            </a:r>
            <a:r>
              <a:rPr lang="es-ES" dirty="0" err="1"/>
              <a:t>gob</a:t>
            </a:r>
            <a:r>
              <a:rPr lang="es-ES" dirty="0"/>
              <a:t>)</a:t>
            </a:r>
          </a:p>
          <a:p>
            <a:pPr lvl="1">
              <a:lnSpc>
                <a:spcPct val="150000"/>
              </a:lnSpc>
            </a:pPr>
            <a:r>
              <a:rPr lang="es-ES" dirty="0"/>
              <a:t>Academia</a:t>
            </a:r>
          </a:p>
          <a:p>
            <a:pPr lvl="1">
              <a:lnSpc>
                <a:spcPct val="150000"/>
              </a:lnSpc>
            </a:pPr>
            <a:r>
              <a:rPr lang="es-ES" dirty="0"/>
              <a:t>Industria</a:t>
            </a:r>
          </a:p>
          <a:p>
            <a:pPr lvl="1">
              <a:lnSpc>
                <a:spcPct val="150000"/>
              </a:lnSpc>
            </a:pPr>
            <a:r>
              <a:rPr lang="es-ES" dirty="0"/>
              <a:t>Otros </a:t>
            </a:r>
          </a:p>
          <a:p>
            <a:pPr>
              <a:lnSpc>
                <a:spcPct val="150000"/>
              </a:lnSpc>
            </a:pPr>
            <a:r>
              <a:rPr lang="es-ES" b="1" dirty="0"/>
              <a:t>Tiempo</a:t>
            </a:r>
            <a:r>
              <a:rPr lang="es-ES" dirty="0"/>
              <a:t> </a:t>
            </a:r>
          </a:p>
          <a:p>
            <a:pPr>
              <a:lnSpc>
                <a:spcPct val="150000"/>
              </a:lnSpc>
            </a:pPr>
            <a:r>
              <a:rPr lang="es-ES" b="1" dirty="0"/>
              <a:t>Dinero</a:t>
            </a:r>
            <a:r>
              <a:rPr lang="es-ES" dirty="0"/>
              <a:t> </a:t>
            </a:r>
            <a:endParaRPr lang="es-MX" dirty="0"/>
          </a:p>
        </p:txBody>
      </p:sp>
      <p:pic>
        <p:nvPicPr>
          <p:cNvPr id="4" name="Picture 2">
            <a:extLst>
              <a:ext uri="{FF2B5EF4-FFF2-40B4-BE49-F238E27FC236}">
                <a16:creationId xmlns:a16="http://schemas.microsoft.com/office/drawing/2014/main" id="{20963939-0F19-4431-EBE1-8D452F260C97}"/>
              </a:ext>
            </a:extLst>
          </p:cNvPr>
          <p:cNvPicPr>
            <a:picLocks noChangeAspect="1" noChangeArrowheads="1"/>
          </p:cNvPicPr>
          <p:nvPr/>
        </p:nvPicPr>
        <p:blipFill rotWithShape="1">
          <a:blip r:embed="rId3">
            <a:alphaModFix amt="50000"/>
            <a:extLst>
              <a:ext uri="{28A0092B-C50C-407E-A947-70E740481C1C}">
                <a14:useLocalDpi xmlns:a14="http://schemas.microsoft.com/office/drawing/2010/main" val="0"/>
              </a:ext>
            </a:extLst>
          </a:blip>
          <a:srcRect l="24063" r="25656" b="22894"/>
          <a:stretch/>
        </p:blipFill>
        <p:spPr bwMode="auto">
          <a:xfrm>
            <a:off x="10424160" y="5007134"/>
            <a:ext cx="1563624" cy="15765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a:extLst>
              <a:ext uri="{FF2B5EF4-FFF2-40B4-BE49-F238E27FC236}">
                <a16:creationId xmlns:a16="http://schemas.microsoft.com/office/drawing/2014/main" id="{5C7B2C3D-6145-6ADE-8D3F-C79EECE4CE87}"/>
              </a:ext>
            </a:extLst>
          </p:cNvPr>
          <p:cNvPicPr>
            <a:picLocks noChangeAspect="1" noChangeArrowheads="1"/>
          </p:cNvPicPr>
          <p:nvPr/>
        </p:nvPicPr>
        <p:blipFill>
          <a:blip r:embed="rId4">
            <a:alphaModFix amt="50000"/>
            <a:extLst>
              <a:ext uri="{28A0092B-C50C-407E-A947-70E740481C1C}">
                <a14:useLocalDpi xmlns:a14="http://schemas.microsoft.com/office/drawing/2010/main" val="0"/>
              </a:ext>
            </a:extLst>
          </a:blip>
          <a:srcRect/>
          <a:stretch>
            <a:fillRect/>
          </a:stretch>
        </p:blipFill>
        <p:spPr bwMode="auto">
          <a:xfrm>
            <a:off x="8940927" y="181914"/>
            <a:ext cx="3248025" cy="666750"/>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Business, human, money, resource, resources, time, value icon - Download on Iconfinder">
            <a:extLst>
              <a:ext uri="{FF2B5EF4-FFF2-40B4-BE49-F238E27FC236}">
                <a16:creationId xmlns:a16="http://schemas.microsoft.com/office/drawing/2014/main" id="{3C9A458D-F2F8-E433-6AF1-6F6592A80DA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86979" y="1290077"/>
            <a:ext cx="4381939" cy="43819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6933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B9B1BD16-D75E-5F1C-42C7-185409B37D77}"/>
              </a:ext>
            </a:extLst>
          </p:cNvPr>
          <p:cNvPicPr>
            <a:picLocks noChangeAspect="1"/>
          </p:cNvPicPr>
          <p:nvPr/>
        </p:nvPicPr>
        <p:blipFill>
          <a:blip r:embed="rId3">
            <a:alphaModFix amt="8000"/>
          </a:blip>
          <a:srcRect r="19535"/>
          <a:stretch/>
        </p:blipFill>
        <p:spPr>
          <a:xfrm>
            <a:off x="47625" y="623327"/>
            <a:ext cx="12110233" cy="6234673"/>
          </a:xfrm>
          <a:prstGeom prst="rect">
            <a:avLst/>
          </a:prstGeom>
        </p:spPr>
      </p:pic>
      <p:sp>
        <p:nvSpPr>
          <p:cNvPr id="2" name="Título 1">
            <a:extLst>
              <a:ext uri="{FF2B5EF4-FFF2-40B4-BE49-F238E27FC236}">
                <a16:creationId xmlns:a16="http://schemas.microsoft.com/office/drawing/2014/main" id="{F5C8C4EA-6E07-0118-2E58-09B8EB7C118B}"/>
              </a:ext>
            </a:extLst>
          </p:cNvPr>
          <p:cNvSpPr>
            <a:spLocks noGrp="1"/>
          </p:cNvSpPr>
          <p:nvPr>
            <p:ph type="title"/>
          </p:nvPr>
        </p:nvSpPr>
        <p:spPr/>
        <p:txBody>
          <a:bodyPr/>
          <a:lstStyle/>
          <a:p>
            <a:r>
              <a:rPr lang="es-ES" b="1" dirty="0"/>
              <a:t>Hay más preguntas que respuestas</a:t>
            </a:r>
            <a:endParaRPr lang="es-MX" b="1" dirty="0"/>
          </a:p>
        </p:txBody>
      </p:sp>
      <p:sp>
        <p:nvSpPr>
          <p:cNvPr id="3" name="Marcador de contenido 2">
            <a:extLst>
              <a:ext uri="{FF2B5EF4-FFF2-40B4-BE49-F238E27FC236}">
                <a16:creationId xmlns:a16="http://schemas.microsoft.com/office/drawing/2014/main" id="{F254095A-DCE9-0607-A524-A2EF79B254E7}"/>
              </a:ext>
            </a:extLst>
          </p:cNvPr>
          <p:cNvSpPr>
            <a:spLocks noGrp="1"/>
          </p:cNvSpPr>
          <p:nvPr>
            <p:ph idx="1"/>
          </p:nvPr>
        </p:nvSpPr>
        <p:spPr>
          <a:xfrm>
            <a:off x="838200" y="1702786"/>
            <a:ext cx="10515600" cy="4880894"/>
          </a:xfrm>
        </p:spPr>
        <p:txBody>
          <a:bodyPr>
            <a:noAutofit/>
          </a:bodyPr>
          <a:lstStyle/>
          <a:p>
            <a:pPr algn="just">
              <a:lnSpc>
                <a:spcPct val="107000"/>
              </a:lnSpc>
              <a:spcAft>
                <a:spcPts val="800"/>
              </a:spcAft>
            </a:pPr>
            <a:r>
              <a:rPr lang="es-ES" sz="2000" dirty="0">
                <a:latin typeface="Arial" panose="020B0604020202020204" pitchFamily="34" charset="0"/>
                <a:cs typeface="Arial" panose="020B0604020202020204" pitchFamily="34" charset="0"/>
              </a:rPr>
              <a:t>¿Cuáles son las barreras comunes que se enfrentan para implementarlos?</a:t>
            </a:r>
            <a:endParaRPr lang="es-MX" sz="2000" dirty="0">
              <a:latin typeface="Arial" panose="020B0604020202020204" pitchFamily="34" charset="0"/>
              <a:cs typeface="Arial" panose="020B0604020202020204" pitchFamily="34" charset="0"/>
            </a:endParaRPr>
          </a:p>
          <a:p>
            <a:pPr algn="just">
              <a:lnSpc>
                <a:spcPct val="107000"/>
              </a:lnSpc>
              <a:spcAft>
                <a:spcPts val="800"/>
              </a:spcAft>
            </a:pPr>
            <a:r>
              <a:rPr lang="es-MX" sz="2000" b="1" kern="100" dirty="0">
                <a:latin typeface="Arial" panose="020B0604020202020204" pitchFamily="34" charset="0"/>
                <a:ea typeface="Aptos" panose="020B0004020202020204" pitchFamily="34" charset="0"/>
                <a:cs typeface="Arial" panose="020B0604020202020204" pitchFamily="34" charset="0"/>
              </a:rPr>
              <a:t>¿Hay ejemplos de implementación exitosos?</a:t>
            </a:r>
          </a:p>
          <a:p>
            <a:pPr algn="just">
              <a:lnSpc>
                <a:spcPct val="107000"/>
              </a:lnSpc>
              <a:spcAft>
                <a:spcPts val="800"/>
              </a:spcAft>
            </a:pPr>
            <a:r>
              <a:rPr lang="es-MX" sz="2000" kern="100" dirty="0">
                <a:latin typeface="Arial" panose="020B0604020202020204" pitchFamily="34" charset="0"/>
                <a:ea typeface="Aptos" panose="020B0004020202020204" pitchFamily="34" charset="0"/>
                <a:cs typeface="Arial" panose="020B0604020202020204" pitchFamily="34" charset="0"/>
              </a:rPr>
              <a:t>¿Hay ejemplos donde la implementación se estancó?</a:t>
            </a:r>
            <a:endParaRPr lang="es-MX" sz="2000" kern="100" dirty="0">
              <a:effectLst/>
              <a:latin typeface="Arial" panose="020B0604020202020204" pitchFamily="34" charset="0"/>
              <a:ea typeface="Aptos" panose="020B0004020202020204" pitchFamily="34" charset="0"/>
              <a:cs typeface="Arial" panose="020B0604020202020204" pitchFamily="34" charset="0"/>
            </a:endParaRPr>
          </a:p>
          <a:p>
            <a:pPr algn="just">
              <a:lnSpc>
                <a:spcPct val="107000"/>
              </a:lnSpc>
              <a:spcAft>
                <a:spcPts val="800"/>
              </a:spcAft>
            </a:pPr>
            <a:r>
              <a:rPr lang="es-MX" sz="2000" b="1" kern="100" dirty="0">
                <a:effectLst/>
                <a:latin typeface="Arial" panose="020B0604020202020204" pitchFamily="34" charset="0"/>
                <a:ea typeface="Aptos" panose="020B0004020202020204" pitchFamily="34" charset="0"/>
                <a:cs typeface="Arial" panose="020B0604020202020204" pitchFamily="34" charset="0"/>
              </a:rPr>
              <a:t>¿</a:t>
            </a:r>
            <a:r>
              <a:rPr lang="es-MX" sz="2000" b="1" kern="100" dirty="0">
                <a:latin typeface="Arial" panose="020B0604020202020204" pitchFamily="34" charset="0"/>
                <a:cs typeface="Arial" panose="020B0604020202020204" pitchFamily="34" charset="0"/>
              </a:rPr>
              <a:t>Qué país ha hecho algún análisis para medir el impacto de los productos NAPPO?</a:t>
            </a:r>
          </a:p>
          <a:p>
            <a:pPr algn="just">
              <a:lnSpc>
                <a:spcPct val="107000"/>
              </a:lnSpc>
              <a:spcAft>
                <a:spcPts val="800"/>
              </a:spcAft>
            </a:pPr>
            <a:r>
              <a:rPr lang="es-MX" sz="2000" kern="100" dirty="0">
                <a:effectLst/>
                <a:latin typeface="Arial" panose="020B0604020202020204" pitchFamily="34" charset="0"/>
                <a:ea typeface="Aptos" panose="020B0004020202020204" pitchFamily="34" charset="0"/>
                <a:cs typeface="Arial" panose="020B0604020202020204" pitchFamily="34" charset="0"/>
              </a:rPr>
              <a:t>¿Cómo podemos evaluar y mostrar el beneficio del trabajo de la NAPPO?</a:t>
            </a:r>
          </a:p>
          <a:p>
            <a:pPr algn="just">
              <a:lnSpc>
                <a:spcPct val="107000"/>
              </a:lnSpc>
              <a:spcAft>
                <a:spcPts val="800"/>
              </a:spcAft>
            </a:pPr>
            <a:r>
              <a:rPr lang="es-MX" sz="2000" b="1" kern="100" dirty="0">
                <a:effectLst/>
                <a:latin typeface="Arial" panose="020B0604020202020204" pitchFamily="34" charset="0"/>
                <a:ea typeface="Aptos" panose="020B0004020202020204" pitchFamily="34" charset="0"/>
                <a:cs typeface="Arial" panose="020B0604020202020204" pitchFamily="34" charset="0"/>
              </a:rPr>
              <a:t>¿Cuánto cuesta producir una norma o documento NAPPO?</a:t>
            </a:r>
          </a:p>
          <a:p>
            <a:pPr algn="just">
              <a:lnSpc>
                <a:spcPct val="107000"/>
              </a:lnSpc>
              <a:spcAft>
                <a:spcPts val="800"/>
              </a:spcAft>
            </a:pPr>
            <a:r>
              <a:rPr lang="es-MX" sz="2000" kern="100" dirty="0">
                <a:effectLst/>
                <a:latin typeface="Arial" panose="020B0604020202020204" pitchFamily="34" charset="0"/>
                <a:ea typeface="Aptos" panose="020B0004020202020204" pitchFamily="34" charset="0"/>
                <a:cs typeface="Arial" panose="020B0604020202020204" pitchFamily="34" charset="0"/>
              </a:rPr>
              <a:t>¿Cómo se implementa una norma o documento NAPPO?</a:t>
            </a:r>
          </a:p>
          <a:p>
            <a:pPr algn="just">
              <a:lnSpc>
                <a:spcPct val="107000"/>
              </a:lnSpc>
              <a:spcAft>
                <a:spcPts val="800"/>
              </a:spcAft>
            </a:pPr>
            <a:r>
              <a:rPr lang="es-MX" sz="2000" b="1" kern="100" dirty="0">
                <a:latin typeface="Arial" panose="020B0604020202020204" pitchFamily="34" charset="0"/>
                <a:ea typeface="Aptos" panose="020B0004020202020204" pitchFamily="34" charset="0"/>
                <a:cs typeface="Arial" panose="020B0604020202020204" pitchFamily="34" charset="0"/>
              </a:rPr>
              <a:t>¿Cómo se refleja en la facilitación del comercio?</a:t>
            </a:r>
          </a:p>
          <a:p>
            <a:pPr algn="just">
              <a:lnSpc>
                <a:spcPct val="107000"/>
              </a:lnSpc>
              <a:spcAft>
                <a:spcPts val="800"/>
              </a:spcAft>
            </a:pPr>
            <a:r>
              <a:rPr lang="es-MX" sz="2000" kern="100" dirty="0">
                <a:effectLst/>
                <a:latin typeface="Arial" panose="020B0604020202020204" pitchFamily="34" charset="0"/>
                <a:ea typeface="Aptos" panose="020B0004020202020204" pitchFamily="34" charset="0"/>
                <a:cs typeface="Arial" panose="020B0604020202020204" pitchFamily="34" charset="0"/>
              </a:rPr>
              <a:t>¿Cómo se mide su impacto? </a:t>
            </a:r>
          </a:p>
          <a:p>
            <a:pPr algn="just">
              <a:lnSpc>
                <a:spcPct val="107000"/>
              </a:lnSpc>
              <a:spcAft>
                <a:spcPts val="800"/>
              </a:spcAft>
            </a:pPr>
            <a:endParaRPr lang="es-MX" sz="2000" kern="100" dirty="0">
              <a:latin typeface="Arial" panose="020B0604020202020204" pitchFamily="34" charset="0"/>
              <a:ea typeface="Aptos" panose="020B0004020202020204" pitchFamily="34" charset="0"/>
              <a:cs typeface="Arial" panose="020B0604020202020204" pitchFamily="34" charset="0"/>
            </a:endParaRPr>
          </a:p>
          <a:p>
            <a:pPr algn="just">
              <a:lnSpc>
                <a:spcPct val="107000"/>
              </a:lnSpc>
              <a:spcAft>
                <a:spcPts val="800"/>
              </a:spcAft>
            </a:pPr>
            <a:endParaRPr lang="es-MX" sz="2000" kern="100" dirty="0">
              <a:effectLst/>
              <a:latin typeface="Arial" panose="020B0604020202020204" pitchFamily="34" charset="0"/>
              <a:ea typeface="Aptos" panose="020B0004020202020204" pitchFamily="34" charset="0"/>
              <a:cs typeface="Arial" panose="020B0604020202020204" pitchFamily="34" charset="0"/>
            </a:endParaRPr>
          </a:p>
          <a:p>
            <a:pPr algn="just">
              <a:lnSpc>
                <a:spcPct val="107000"/>
              </a:lnSpc>
              <a:spcAft>
                <a:spcPts val="800"/>
              </a:spcAft>
            </a:pPr>
            <a:endParaRPr lang="es-MX" sz="2000" kern="100" dirty="0">
              <a:effectLst/>
              <a:latin typeface="Arial" panose="020B0604020202020204" pitchFamily="34" charset="0"/>
              <a:ea typeface="Aptos" panose="020B0004020202020204" pitchFamily="34" charset="0"/>
              <a:cs typeface="Arial" panose="020B0604020202020204" pitchFamily="34" charset="0"/>
            </a:endParaRPr>
          </a:p>
          <a:p>
            <a:endParaRPr lang="es-MX" sz="2000" dirty="0">
              <a:latin typeface="Arial" panose="020B0604020202020204" pitchFamily="34" charset="0"/>
              <a:cs typeface="Arial" panose="020B0604020202020204" pitchFamily="34" charset="0"/>
            </a:endParaRPr>
          </a:p>
        </p:txBody>
      </p:sp>
      <p:pic>
        <p:nvPicPr>
          <p:cNvPr id="4" name="Picture 2">
            <a:extLst>
              <a:ext uri="{FF2B5EF4-FFF2-40B4-BE49-F238E27FC236}">
                <a16:creationId xmlns:a16="http://schemas.microsoft.com/office/drawing/2014/main" id="{7C67875D-64EB-782F-0B2F-5107CEFFFD2F}"/>
              </a:ext>
            </a:extLst>
          </p:cNvPr>
          <p:cNvPicPr>
            <a:picLocks noChangeAspect="1" noChangeArrowheads="1"/>
          </p:cNvPicPr>
          <p:nvPr/>
        </p:nvPicPr>
        <p:blipFill rotWithShape="1">
          <a:blip r:embed="rId4">
            <a:alphaModFix amt="50000"/>
            <a:extLst>
              <a:ext uri="{28A0092B-C50C-407E-A947-70E740481C1C}">
                <a14:useLocalDpi xmlns:a14="http://schemas.microsoft.com/office/drawing/2010/main" val="0"/>
              </a:ext>
            </a:extLst>
          </a:blip>
          <a:srcRect l="24063" r="25656" b="22894"/>
          <a:stretch/>
        </p:blipFill>
        <p:spPr bwMode="auto">
          <a:xfrm>
            <a:off x="10424160" y="5007134"/>
            <a:ext cx="1563624" cy="15765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a:extLst>
              <a:ext uri="{FF2B5EF4-FFF2-40B4-BE49-F238E27FC236}">
                <a16:creationId xmlns:a16="http://schemas.microsoft.com/office/drawing/2014/main" id="{43F0E0ED-E7EC-2EE7-9221-8F0A3D87DA0E}"/>
              </a:ext>
            </a:extLst>
          </p:cNvPr>
          <p:cNvPicPr>
            <a:picLocks noChangeAspect="1" noChangeArrowheads="1"/>
          </p:cNvPicPr>
          <p:nvPr/>
        </p:nvPicPr>
        <p:blipFill>
          <a:blip r:embed="rId5">
            <a:alphaModFix amt="50000"/>
            <a:extLst>
              <a:ext uri="{28A0092B-C50C-407E-A947-70E740481C1C}">
                <a14:useLocalDpi xmlns:a14="http://schemas.microsoft.com/office/drawing/2010/main" val="0"/>
              </a:ext>
            </a:extLst>
          </a:blip>
          <a:srcRect/>
          <a:stretch>
            <a:fillRect/>
          </a:stretch>
        </p:blipFill>
        <p:spPr bwMode="auto">
          <a:xfrm>
            <a:off x="8940927" y="181914"/>
            <a:ext cx="3248025" cy="666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4114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1E408677-43D7-FD40-0150-73B7E68ACFBE}"/>
              </a:ext>
            </a:extLst>
          </p:cNvPr>
          <p:cNvPicPr>
            <a:picLocks noChangeAspect="1"/>
          </p:cNvPicPr>
          <p:nvPr/>
        </p:nvPicPr>
        <p:blipFill>
          <a:blip r:embed="rId2">
            <a:alphaModFix amt="8000"/>
          </a:blip>
          <a:srcRect r="19535"/>
          <a:stretch/>
        </p:blipFill>
        <p:spPr>
          <a:xfrm>
            <a:off x="47625" y="623327"/>
            <a:ext cx="12110233" cy="6234673"/>
          </a:xfrm>
          <a:prstGeom prst="rect">
            <a:avLst/>
          </a:prstGeom>
        </p:spPr>
      </p:pic>
      <p:sp>
        <p:nvSpPr>
          <p:cNvPr id="2" name="Título 1">
            <a:extLst>
              <a:ext uri="{FF2B5EF4-FFF2-40B4-BE49-F238E27FC236}">
                <a16:creationId xmlns:a16="http://schemas.microsoft.com/office/drawing/2014/main" id="{FB5F6DEB-25FA-C818-03E0-DD0A81BC1EF2}"/>
              </a:ext>
            </a:extLst>
          </p:cNvPr>
          <p:cNvSpPr>
            <a:spLocks noGrp="1"/>
          </p:cNvSpPr>
          <p:nvPr>
            <p:ph type="title"/>
          </p:nvPr>
        </p:nvSpPr>
        <p:spPr/>
        <p:txBody>
          <a:bodyPr>
            <a:normAutofit/>
          </a:bodyPr>
          <a:lstStyle/>
          <a:p>
            <a:r>
              <a:rPr lang="es-MX" sz="3600" b="1" dirty="0">
                <a:latin typeface="Arial" panose="020B0604020202020204" pitchFamily="34" charset="0"/>
                <a:ea typeface="Aptos" panose="020B0004020202020204" pitchFamily="34" charset="0"/>
              </a:rPr>
              <a:t>Algunos ejemplos de oportunidades</a:t>
            </a:r>
            <a:endParaRPr lang="es-MX" sz="7200" b="1" dirty="0"/>
          </a:p>
        </p:txBody>
      </p:sp>
      <p:sp>
        <p:nvSpPr>
          <p:cNvPr id="3" name="Marcador de contenido 2">
            <a:extLst>
              <a:ext uri="{FF2B5EF4-FFF2-40B4-BE49-F238E27FC236}">
                <a16:creationId xmlns:a16="http://schemas.microsoft.com/office/drawing/2014/main" id="{B75A65EB-0008-972D-2965-20AA904BD7CD}"/>
              </a:ext>
            </a:extLst>
          </p:cNvPr>
          <p:cNvSpPr>
            <a:spLocks noGrp="1"/>
          </p:cNvSpPr>
          <p:nvPr>
            <p:ph idx="1"/>
          </p:nvPr>
        </p:nvSpPr>
        <p:spPr/>
        <p:txBody>
          <a:bodyPr>
            <a:normAutofit/>
          </a:bodyPr>
          <a:lstStyle/>
          <a:p>
            <a:r>
              <a:rPr lang="es-MX" sz="2000" b="1" kern="100" dirty="0">
                <a:latin typeface="Arial" panose="020B0604020202020204" pitchFamily="34" charset="0"/>
                <a:ea typeface="Aptos" panose="020B0004020202020204" pitchFamily="34" charset="0"/>
                <a:cs typeface="Times New Roman" panose="02020603050405020304" pitchFamily="18" charset="0"/>
              </a:rPr>
              <a:t>Manual de m</a:t>
            </a:r>
            <a:r>
              <a:rPr lang="es-MX" sz="2000" b="1" kern="100" dirty="0">
                <a:effectLst/>
                <a:latin typeface="Arial" panose="020B0604020202020204" pitchFamily="34" charset="0"/>
                <a:ea typeface="Aptos" panose="020B0004020202020204" pitchFamily="34" charset="0"/>
                <a:cs typeface="Times New Roman" panose="02020603050405020304" pitchFamily="18" charset="0"/>
              </a:rPr>
              <a:t>uestreo basado en riesgo.</a:t>
            </a:r>
            <a:r>
              <a:rPr lang="es-MX" sz="2000" kern="100" dirty="0">
                <a:effectLst/>
                <a:latin typeface="Arial" panose="020B0604020202020204" pitchFamily="34" charset="0"/>
                <a:ea typeface="Aptos" panose="020B0004020202020204" pitchFamily="34" charset="0"/>
                <a:cs typeface="Times New Roman" panose="02020603050405020304" pitchFamily="18" charset="0"/>
              </a:rPr>
              <a:t> </a:t>
            </a:r>
          </a:p>
          <a:p>
            <a:pPr lvl="1"/>
            <a:r>
              <a:rPr lang="es-MX" sz="1600" kern="100" dirty="0">
                <a:latin typeface="Arial" panose="020B0604020202020204" pitchFamily="34" charset="0"/>
                <a:ea typeface="Aptos" panose="020B0004020202020204" pitchFamily="34" charset="0"/>
                <a:cs typeface="Times New Roman" panose="02020603050405020304" pitchFamily="18" charset="0"/>
              </a:rPr>
              <a:t>D</a:t>
            </a:r>
            <a:r>
              <a:rPr lang="es-MX" sz="1600" kern="100" dirty="0">
                <a:effectLst/>
                <a:latin typeface="Arial" panose="020B0604020202020204" pitchFamily="34" charset="0"/>
                <a:ea typeface="Aptos" panose="020B0004020202020204" pitchFamily="34" charset="0"/>
                <a:cs typeface="Times New Roman" panose="02020603050405020304" pitchFamily="18" charset="0"/>
              </a:rPr>
              <a:t>efinir criterios para el muestreo de mercancías que se mueven entre los países de la NAPPO, basado en el riesgo potencial que representan, documentado y evaluado previamente,.</a:t>
            </a:r>
          </a:p>
          <a:p>
            <a:pPr lvl="1"/>
            <a:r>
              <a:rPr lang="es-MX" sz="1600" kern="100" dirty="0">
                <a:effectLst/>
                <a:latin typeface="Arial" panose="020B0604020202020204" pitchFamily="34" charset="0"/>
                <a:ea typeface="Aptos" panose="020B0004020202020204" pitchFamily="34" charset="0"/>
                <a:cs typeface="Times New Roman" panose="02020603050405020304" pitchFamily="18" charset="0"/>
              </a:rPr>
              <a:t>Desde que se aprobó el manual </a:t>
            </a:r>
            <a:r>
              <a:rPr lang="es-MX" sz="1600" u="sng" kern="100" dirty="0">
                <a:effectLst/>
                <a:latin typeface="Arial" panose="020B0604020202020204" pitchFamily="34" charset="0"/>
                <a:ea typeface="Aptos" panose="020B0004020202020204" pitchFamily="34" charset="0"/>
                <a:cs typeface="Times New Roman" panose="02020603050405020304" pitchFamily="18" charset="0"/>
              </a:rPr>
              <a:t>hace 5 años</a:t>
            </a:r>
            <a:r>
              <a:rPr lang="es-MX" sz="1600" kern="100" dirty="0">
                <a:effectLst/>
                <a:latin typeface="Arial" panose="020B0604020202020204" pitchFamily="34" charset="0"/>
                <a:ea typeface="Aptos" panose="020B0004020202020204" pitchFamily="34" charset="0"/>
                <a:cs typeface="Times New Roman" panose="02020603050405020304" pitchFamily="18" charset="0"/>
              </a:rPr>
              <a:t>, no se identifica ninguna diferencia en el muestreo de productos en el comercio regional. </a:t>
            </a:r>
          </a:p>
          <a:p>
            <a:pPr lvl="1"/>
            <a:r>
              <a:rPr lang="es-MX" sz="1600" kern="100" dirty="0">
                <a:effectLst/>
                <a:latin typeface="Arial" panose="020B0604020202020204" pitchFamily="34" charset="0"/>
                <a:ea typeface="Aptos" panose="020B0004020202020204" pitchFamily="34" charset="0"/>
                <a:cs typeface="Times New Roman" panose="02020603050405020304" pitchFamily="18" charset="0"/>
              </a:rPr>
              <a:t>En el caso de semillas se muestrea el mismo lote en repetidas ocasiones (cada cargamento de forma independiente). </a:t>
            </a:r>
          </a:p>
          <a:p>
            <a:pPr lvl="1"/>
            <a:r>
              <a:rPr lang="es-MX" sz="1600" kern="100" dirty="0">
                <a:effectLst/>
                <a:latin typeface="Arial" panose="020B0604020202020204" pitchFamily="34" charset="0"/>
                <a:ea typeface="Aptos" panose="020B0004020202020204" pitchFamily="34" charset="0"/>
                <a:cs typeface="Times New Roman" panose="02020603050405020304" pitchFamily="18" charset="0"/>
              </a:rPr>
              <a:t>Existen productos con cientos o miles de pruebas negativas a plagas, con un historial inmaculado que se siguen muestreando como si fuera la primera vez (frutos partidos, pruebas de laboratorio), sin tomar en cuenta su historial.</a:t>
            </a:r>
            <a:endParaRPr lang="es-MX" sz="16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s-MX" sz="2000" b="1" kern="100" dirty="0">
              <a:effectLst/>
              <a:latin typeface="Arial" panose="020B0604020202020204" pitchFamily="34" charset="0"/>
              <a:ea typeface="Aptos" panose="020B0004020202020204" pitchFamily="34" charset="0"/>
              <a:cs typeface="Times New Roman" panose="02020603050405020304" pitchFamily="18" charset="0"/>
            </a:endParaRPr>
          </a:p>
          <a:p>
            <a:r>
              <a:rPr lang="es-MX" sz="2000" b="1" kern="100" dirty="0">
                <a:effectLst/>
                <a:latin typeface="Arial" panose="020B0604020202020204" pitchFamily="34" charset="0"/>
                <a:ea typeface="Aptos" panose="020B0004020202020204" pitchFamily="34" charset="0"/>
                <a:cs typeface="Times New Roman" panose="02020603050405020304" pitchFamily="18" charset="0"/>
              </a:rPr>
              <a:t>E-</a:t>
            </a:r>
            <a:r>
              <a:rPr lang="es-MX" sz="2000" b="1" kern="100" dirty="0" err="1">
                <a:effectLst/>
                <a:latin typeface="Arial" panose="020B0604020202020204" pitchFamily="34" charset="0"/>
                <a:ea typeface="Aptos" panose="020B0004020202020204" pitchFamily="34" charset="0"/>
                <a:cs typeface="Times New Roman" panose="02020603050405020304" pitchFamily="18" charset="0"/>
              </a:rPr>
              <a:t>Phyto</a:t>
            </a:r>
            <a:r>
              <a:rPr lang="es-MX" sz="2000" b="1" kern="100" dirty="0">
                <a:effectLst/>
                <a:latin typeface="Arial" panose="020B0604020202020204" pitchFamily="34" charset="0"/>
                <a:ea typeface="Aptos" panose="020B0004020202020204" pitchFamily="34" charset="0"/>
                <a:cs typeface="Times New Roman" panose="02020603050405020304" pitchFamily="18" charset="0"/>
              </a:rPr>
              <a:t>.</a:t>
            </a:r>
          </a:p>
          <a:p>
            <a:pPr lvl="1"/>
            <a:r>
              <a:rPr lang="es-MX" sz="1600" kern="100" dirty="0">
                <a:effectLst/>
                <a:latin typeface="Arial" panose="020B0604020202020204" pitchFamily="34" charset="0"/>
                <a:ea typeface="Aptos" panose="020B0004020202020204" pitchFamily="34" charset="0"/>
                <a:cs typeface="Times New Roman" panose="02020603050405020304" pitchFamily="18" charset="0"/>
              </a:rPr>
              <a:t>Se ha trabajado por más de una década para establecer el sistema de certificación electrónica en la región, incluso a nivel de la CIPF, </a:t>
            </a:r>
          </a:p>
          <a:p>
            <a:pPr lvl="1"/>
            <a:r>
              <a:rPr lang="es-MX" sz="1600" kern="100" dirty="0">
                <a:effectLst/>
                <a:latin typeface="Arial" panose="020B0604020202020204" pitchFamily="34" charset="0"/>
                <a:ea typeface="Aptos" panose="020B0004020202020204" pitchFamily="34" charset="0"/>
                <a:cs typeface="Times New Roman" panose="02020603050405020304" pitchFamily="18" charset="0"/>
              </a:rPr>
              <a:t>No ha sido posible implementarlo completamente entre los 3 países de la región.</a:t>
            </a:r>
            <a:endParaRPr lang="es-MX" sz="16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s-MX" sz="3200" dirty="0"/>
          </a:p>
        </p:txBody>
      </p:sp>
      <p:pic>
        <p:nvPicPr>
          <p:cNvPr id="4" name="Picture 2">
            <a:extLst>
              <a:ext uri="{FF2B5EF4-FFF2-40B4-BE49-F238E27FC236}">
                <a16:creationId xmlns:a16="http://schemas.microsoft.com/office/drawing/2014/main" id="{0DC54D3C-E9BD-99F9-BCDE-FB61F1313910}"/>
              </a:ext>
            </a:extLst>
          </p:cNvPr>
          <p:cNvPicPr>
            <a:picLocks noChangeAspect="1" noChangeArrowheads="1"/>
          </p:cNvPicPr>
          <p:nvPr/>
        </p:nvPicPr>
        <p:blipFill rotWithShape="1">
          <a:blip r:embed="rId3">
            <a:alphaModFix amt="50000"/>
            <a:extLst>
              <a:ext uri="{28A0092B-C50C-407E-A947-70E740481C1C}">
                <a14:useLocalDpi xmlns:a14="http://schemas.microsoft.com/office/drawing/2010/main" val="0"/>
              </a:ext>
            </a:extLst>
          </a:blip>
          <a:srcRect l="24063" r="25656" b="22894"/>
          <a:stretch/>
        </p:blipFill>
        <p:spPr bwMode="auto">
          <a:xfrm>
            <a:off x="10424160" y="5007134"/>
            <a:ext cx="1563624" cy="15765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a:extLst>
              <a:ext uri="{FF2B5EF4-FFF2-40B4-BE49-F238E27FC236}">
                <a16:creationId xmlns:a16="http://schemas.microsoft.com/office/drawing/2014/main" id="{A3139D67-B4A6-E420-20BE-0F8F22A5681D}"/>
              </a:ext>
            </a:extLst>
          </p:cNvPr>
          <p:cNvPicPr>
            <a:picLocks noChangeAspect="1" noChangeArrowheads="1"/>
          </p:cNvPicPr>
          <p:nvPr/>
        </p:nvPicPr>
        <p:blipFill>
          <a:blip r:embed="rId4">
            <a:alphaModFix amt="50000"/>
            <a:extLst>
              <a:ext uri="{28A0092B-C50C-407E-A947-70E740481C1C}">
                <a14:useLocalDpi xmlns:a14="http://schemas.microsoft.com/office/drawing/2010/main" val="0"/>
              </a:ext>
            </a:extLst>
          </a:blip>
          <a:srcRect/>
          <a:stretch>
            <a:fillRect/>
          </a:stretch>
        </p:blipFill>
        <p:spPr bwMode="auto">
          <a:xfrm>
            <a:off x="8940927" y="181914"/>
            <a:ext cx="3248025" cy="666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8535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D40649CD-563D-9EE4-4CA7-424E6AAA873D}"/>
              </a:ext>
            </a:extLst>
          </p:cNvPr>
          <p:cNvPicPr>
            <a:picLocks noChangeAspect="1"/>
          </p:cNvPicPr>
          <p:nvPr/>
        </p:nvPicPr>
        <p:blipFill>
          <a:blip r:embed="rId2">
            <a:alphaModFix amt="8000"/>
          </a:blip>
          <a:srcRect r="19535"/>
          <a:stretch/>
        </p:blipFill>
        <p:spPr>
          <a:xfrm>
            <a:off x="47625" y="623327"/>
            <a:ext cx="12110233" cy="6234673"/>
          </a:xfrm>
          <a:prstGeom prst="rect">
            <a:avLst/>
          </a:prstGeom>
        </p:spPr>
      </p:pic>
      <p:sp>
        <p:nvSpPr>
          <p:cNvPr id="2" name="Título 1">
            <a:extLst>
              <a:ext uri="{FF2B5EF4-FFF2-40B4-BE49-F238E27FC236}">
                <a16:creationId xmlns:a16="http://schemas.microsoft.com/office/drawing/2014/main" id="{FB5F6DEB-25FA-C818-03E0-DD0A81BC1EF2}"/>
              </a:ext>
            </a:extLst>
          </p:cNvPr>
          <p:cNvSpPr>
            <a:spLocks noGrp="1"/>
          </p:cNvSpPr>
          <p:nvPr>
            <p:ph type="title"/>
          </p:nvPr>
        </p:nvSpPr>
        <p:spPr/>
        <p:txBody>
          <a:bodyPr>
            <a:normAutofit/>
          </a:bodyPr>
          <a:lstStyle/>
          <a:p>
            <a:r>
              <a:rPr kumimoji="0" lang="es-MX" sz="3600" b="1" i="0" u="none" strike="noStrike" kern="12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mj-cs"/>
              </a:rPr>
              <a:t>Algunos ejemplos de oportunidades</a:t>
            </a:r>
            <a:endParaRPr lang="es-MX" sz="6000" b="1" dirty="0"/>
          </a:p>
        </p:txBody>
      </p:sp>
      <p:sp>
        <p:nvSpPr>
          <p:cNvPr id="3" name="Marcador de contenido 2">
            <a:extLst>
              <a:ext uri="{FF2B5EF4-FFF2-40B4-BE49-F238E27FC236}">
                <a16:creationId xmlns:a16="http://schemas.microsoft.com/office/drawing/2014/main" id="{B75A65EB-0008-972D-2965-20AA904BD7CD}"/>
              </a:ext>
            </a:extLst>
          </p:cNvPr>
          <p:cNvSpPr>
            <a:spLocks noGrp="1"/>
          </p:cNvSpPr>
          <p:nvPr>
            <p:ph idx="1"/>
          </p:nvPr>
        </p:nvSpPr>
        <p:spPr/>
        <p:txBody>
          <a:bodyPr>
            <a:normAutofit fontScale="85000" lnSpcReduction="20000"/>
          </a:bodyPr>
          <a:lstStyle/>
          <a:p>
            <a:pPr algn="just">
              <a:lnSpc>
                <a:spcPct val="107000"/>
              </a:lnSpc>
              <a:spcAft>
                <a:spcPts val="800"/>
              </a:spcAft>
            </a:pPr>
            <a:r>
              <a:rPr lang="es-MX" sz="2200" b="1" kern="100" dirty="0">
                <a:effectLst/>
                <a:latin typeface="Arial" panose="020B0604020202020204" pitchFamily="34" charset="0"/>
                <a:ea typeface="Aptos" panose="020B0004020202020204" pitchFamily="34" charset="0"/>
                <a:cs typeface="Times New Roman" panose="02020603050405020304" pitchFamily="18" charset="0"/>
              </a:rPr>
              <a:t>Principios básicos de armonización y reconocimiento de los sistemas de certificación fitosanitaria.</a:t>
            </a:r>
            <a:endParaRPr lang="es-MX" sz="2200" kern="100" dirty="0">
              <a:effectLst/>
              <a:latin typeface="Aptos" panose="020B0004020202020204" pitchFamily="34" charset="0"/>
              <a:ea typeface="Aptos" panose="020B0004020202020204" pitchFamily="34" charset="0"/>
              <a:cs typeface="Times New Roman" panose="02020603050405020304" pitchFamily="18" charset="0"/>
            </a:endParaRPr>
          </a:p>
          <a:p>
            <a:pPr lvl="1" algn="just">
              <a:lnSpc>
                <a:spcPct val="107000"/>
              </a:lnSpc>
              <a:spcAft>
                <a:spcPts val="800"/>
              </a:spcAft>
            </a:pPr>
            <a:r>
              <a:rPr lang="es-MX" sz="1700" kern="100" dirty="0">
                <a:effectLst/>
                <a:latin typeface="Arial" panose="020B0604020202020204" pitchFamily="34" charset="0"/>
                <a:ea typeface="Aptos" panose="020B0004020202020204" pitchFamily="34" charset="0"/>
                <a:cs typeface="Times New Roman" panose="02020603050405020304" pitchFamily="18" charset="0"/>
              </a:rPr>
              <a:t>Cada país cuanta con sistema de certificación fitosanitaria robusto y acorde a los principios de la CIPF y la NAPPO. </a:t>
            </a:r>
          </a:p>
          <a:p>
            <a:pPr lvl="1" algn="just">
              <a:lnSpc>
                <a:spcPct val="107000"/>
              </a:lnSpc>
              <a:spcAft>
                <a:spcPts val="800"/>
              </a:spcAft>
            </a:pPr>
            <a:r>
              <a:rPr lang="es-MX" sz="1700" kern="100" dirty="0">
                <a:effectLst/>
                <a:latin typeface="Arial" panose="020B0604020202020204" pitchFamily="34" charset="0"/>
                <a:ea typeface="Aptos" panose="020B0004020202020204" pitchFamily="34" charset="0"/>
                <a:cs typeface="Times New Roman" panose="02020603050405020304" pitchFamily="18" charset="0"/>
              </a:rPr>
              <a:t>El certificado fitosanitario emitido para certificar libre de una determinada plaga no es suficiente para el país importador y éste muestrea en frontera cada cargamento para realizar su propia prueba de laboratorio. </a:t>
            </a:r>
          </a:p>
          <a:p>
            <a:pPr lvl="1" algn="just">
              <a:lnSpc>
                <a:spcPct val="107000"/>
              </a:lnSpc>
              <a:spcAft>
                <a:spcPts val="800"/>
              </a:spcAft>
            </a:pPr>
            <a:r>
              <a:rPr lang="es-MX" sz="1700" kern="100" dirty="0">
                <a:effectLst/>
                <a:latin typeface="Arial" panose="020B0604020202020204" pitchFamily="34" charset="0"/>
                <a:ea typeface="Aptos" panose="020B0004020202020204" pitchFamily="34" charset="0"/>
                <a:cs typeface="Times New Roman" panose="02020603050405020304" pitchFamily="18" charset="0"/>
              </a:rPr>
              <a:t>El reconocimiento de las pruebas de laboratorio es necesario para evitar redundancia de pruebas en el país de destino. Protocolos armonizados y reconocidos son necesarios.</a:t>
            </a:r>
            <a:endParaRPr lang="es-MX" sz="17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s-MX" sz="1800" b="1" kern="100" dirty="0">
              <a:effectLst/>
              <a:latin typeface="Arial" panose="020B06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es-MX" sz="2200" b="1" kern="100" dirty="0">
                <a:effectLst/>
                <a:latin typeface="Arial" panose="020B0604020202020204" pitchFamily="34" charset="0"/>
                <a:ea typeface="Aptos" panose="020B0004020202020204" pitchFamily="34" charset="0"/>
                <a:cs typeface="Times New Roman" panose="02020603050405020304" pitchFamily="18" charset="0"/>
              </a:rPr>
              <a:t>Transferencia de los programas de verificación en origen </a:t>
            </a:r>
            <a:r>
              <a:rPr lang="es-MX" sz="1900" b="1" kern="100" dirty="0">
                <a:solidFill>
                  <a:schemeClr val="tx1">
                    <a:lumMod val="65000"/>
                    <a:lumOff val="35000"/>
                  </a:schemeClr>
                </a:solidFill>
                <a:effectLst/>
                <a:latin typeface="Arial" panose="020B0604020202020204" pitchFamily="34" charset="0"/>
                <a:ea typeface="Aptos" panose="020B0004020202020204" pitchFamily="34" charset="0"/>
                <a:cs typeface="Times New Roman" panose="02020603050405020304" pitchFamily="18" charset="0"/>
              </a:rPr>
              <a:t>(Tratamientos cuarentenarios: irradiación, hidrotérmico y fumigación con BM, y áreas libres de plagas).</a:t>
            </a:r>
            <a:r>
              <a:rPr lang="es-MX" sz="1900" b="1" kern="100" dirty="0">
                <a:effectLst/>
                <a:latin typeface="Arial" panose="020B0604020202020204" pitchFamily="34" charset="0"/>
                <a:ea typeface="Aptos" panose="020B0004020202020204" pitchFamily="34" charset="0"/>
                <a:cs typeface="Times New Roman" panose="02020603050405020304" pitchFamily="18" charset="0"/>
              </a:rPr>
              <a:t> </a:t>
            </a:r>
          </a:p>
          <a:p>
            <a:pPr lvl="1" algn="just">
              <a:lnSpc>
                <a:spcPct val="107000"/>
              </a:lnSpc>
              <a:spcAft>
                <a:spcPts val="800"/>
              </a:spcAft>
            </a:pPr>
            <a:r>
              <a:rPr lang="es-MX" sz="1900" kern="100" dirty="0">
                <a:effectLst/>
                <a:latin typeface="Arial" panose="020B0604020202020204" pitchFamily="34" charset="0"/>
                <a:ea typeface="Aptos" panose="020B0004020202020204" pitchFamily="34" charset="0"/>
                <a:cs typeface="Times New Roman" panose="02020603050405020304" pitchFamily="18" charset="0"/>
              </a:rPr>
              <a:t>Desde 2012 la NAPPO empujó la transferencia de los servicios de inspección en el país de origen por parte del país importador para que fueran asumidos por el país exportador. </a:t>
            </a:r>
          </a:p>
          <a:p>
            <a:pPr lvl="1" algn="just">
              <a:lnSpc>
                <a:spcPct val="107000"/>
              </a:lnSpc>
              <a:spcAft>
                <a:spcPts val="800"/>
              </a:spcAft>
            </a:pPr>
            <a:r>
              <a:rPr lang="es-MX" sz="1900" kern="100" dirty="0">
                <a:effectLst/>
                <a:latin typeface="Arial" panose="020B0604020202020204" pitchFamily="34" charset="0"/>
                <a:ea typeface="Aptos" panose="020B0004020202020204" pitchFamily="34" charset="0"/>
                <a:cs typeface="Times New Roman" panose="02020603050405020304" pitchFamily="18" charset="0"/>
              </a:rPr>
              <a:t>Aún existen programas que tienen décadas operando y no se han transferido.</a:t>
            </a:r>
            <a:endParaRPr lang="es-MX" sz="19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s-MX" dirty="0"/>
          </a:p>
        </p:txBody>
      </p:sp>
      <p:pic>
        <p:nvPicPr>
          <p:cNvPr id="4" name="Picture 2">
            <a:extLst>
              <a:ext uri="{FF2B5EF4-FFF2-40B4-BE49-F238E27FC236}">
                <a16:creationId xmlns:a16="http://schemas.microsoft.com/office/drawing/2014/main" id="{98980C21-496D-EA42-2E1F-8E993866635E}"/>
              </a:ext>
            </a:extLst>
          </p:cNvPr>
          <p:cNvPicPr>
            <a:picLocks noChangeAspect="1" noChangeArrowheads="1"/>
          </p:cNvPicPr>
          <p:nvPr/>
        </p:nvPicPr>
        <p:blipFill rotWithShape="1">
          <a:blip r:embed="rId3">
            <a:alphaModFix amt="50000"/>
            <a:extLst>
              <a:ext uri="{28A0092B-C50C-407E-A947-70E740481C1C}">
                <a14:useLocalDpi xmlns:a14="http://schemas.microsoft.com/office/drawing/2010/main" val="0"/>
              </a:ext>
            </a:extLst>
          </a:blip>
          <a:srcRect l="24063" r="25656" b="22894"/>
          <a:stretch/>
        </p:blipFill>
        <p:spPr bwMode="auto">
          <a:xfrm>
            <a:off x="10424160" y="5007134"/>
            <a:ext cx="1563624" cy="15765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a:extLst>
              <a:ext uri="{FF2B5EF4-FFF2-40B4-BE49-F238E27FC236}">
                <a16:creationId xmlns:a16="http://schemas.microsoft.com/office/drawing/2014/main" id="{AC6D808C-445E-2B2E-AD73-5171A09626E1}"/>
              </a:ext>
            </a:extLst>
          </p:cNvPr>
          <p:cNvPicPr>
            <a:picLocks noChangeAspect="1" noChangeArrowheads="1"/>
          </p:cNvPicPr>
          <p:nvPr/>
        </p:nvPicPr>
        <p:blipFill>
          <a:blip r:embed="rId4">
            <a:alphaModFix amt="50000"/>
            <a:extLst>
              <a:ext uri="{28A0092B-C50C-407E-A947-70E740481C1C}">
                <a14:useLocalDpi xmlns:a14="http://schemas.microsoft.com/office/drawing/2010/main" val="0"/>
              </a:ext>
            </a:extLst>
          </a:blip>
          <a:srcRect/>
          <a:stretch>
            <a:fillRect/>
          </a:stretch>
        </p:blipFill>
        <p:spPr bwMode="auto">
          <a:xfrm>
            <a:off x="8940927" y="181914"/>
            <a:ext cx="3248025" cy="666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1976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D513660E-357B-B5CF-DE6C-DBEAE3D44980}"/>
              </a:ext>
            </a:extLst>
          </p:cNvPr>
          <p:cNvPicPr>
            <a:picLocks noChangeAspect="1"/>
          </p:cNvPicPr>
          <p:nvPr/>
        </p:nvPicPr>
        <p:blipFill>
          <a:blip r:embed="rId2">
            <a:alphaModFix amt="20000"/>
          </a:blip>
          <a:srcRect r="19535"/>
          <a:stretch/>
        </p:blipFill>
        <p:spPr>
          <a:xfrm>
            <a:off x="47625" y="623327"/>
            <a:ext cx="12110233" cy="6234673"/>
          </a:xfrm>
          <a:prstGeom prst="rect">
            <a:avLst/>
          </a:prstGeom>
        </p:spPr>
      </p:pic>
      <p:sp>
        <p:nvSpPr>
          <p:cNvPr id="2" name="Título 1">
            <a:extLst>
              <a:ext uri="{FF2B5EF4-FFF2-40B4-BE49-F238E27FC236}">
                <a16:creationId xmlns:a16="http://schemas.microsoft.com/office/drawing/2014/main" id="{FB5F6DEB-25FA-C818-03E0-DD0A81BC1EF2}"/>
              </a:ext>
            </a:extLst>
          </p:cNvPr>
          <p:cNvSpPr>
            <a:spLocks noGrp="1"/>
          </p:cNvSpPr>
          <p:nvPr>
            <p:ph type="title"/>
          </p:nvPr>
        </p:nvSpPr>
        <p:spPr/>
        <p:txBody>
          <a:bodyPr>
            <a:normAutofit/>
          </a:bodyPr>
          <a:lstStyle/>
          <a:p>
            <a:r>
              <a:rPr kumimoji="0" lang="es-MX" sz="3600" b="1" i="0" u="none" strike="noStrike" kern="12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mj-cs"/>
              </a:rPr>
              <a:t>Algunos ejemplos de oportunidades</a:t>
            </a:r>
            <a:endParaRPr lang="es-MX" sz="6000" b="1" dirty="0"/>
          </a:p>
        </p:txBody>
      </p:sp>
      <p:sp>
        <p:nvSpPr>
          <p:cNvPr id="3" name="Marcador de contenido 2">
            <a:extLst>
              <a:ext uri="{FF2B5EF4-FFF2-40B4-BE49-F238E27FC236}">
                <a16:creationId xmlns:a16="http://schemas.microsoft.com/office/drawing/2014/main" id="{B75A65EB-0008-972D-2965-20AA904BD7CD}"/>
              </a:ext>
            </a:extLst>
          </p:cNvPr>
          <p:cNvSpPr>
            <a:spLocks noGrp="1"/>
          </p:cNvSpPr>
          <p:nvPr>
            <p:ph idx="1"/>
          </p:nvPr>
        </p:nvSpPr>
        <p:spPr/>
        <p:txBody>
          <a:bodyPr>
            <a:normAutofit/>
          </a:bodyPr>
          <a:lstStyle/>
          <a:p>
            <a:pPr algn="just">
              <a:lnSpc>
                <a:spcPct val="107000"/>
              </a:lnSpc>
              <a:spcAft>
                <a:spcPts val="800"/>
              </a:spcAft>
            </a:pPr>
            <a:r>
              <a:rPr lang="es-MX" sz="2400" b="1" kern="100" dirty="0">
                <a:effectLst/>
                <a:latin typeface="Arial" panose="020B0604020202020204" pitchFamily="34" charset="0"/>
                <a:ea typeface="Aptos" panose="020B0004020202020204" pitchFamily="34" charset="0"/>
                <a:cs typeface="Times New Roman" panose="02020603050405020304" pitchFamily="18" charset="0"/>
              </a:rPr>
              <a:t>NIMF38 – Movimiento internacional de semillas</a:t>
            </a:r>
          </a:p>
          <a:p>
            <a:pPr lvl="1" algn="just">
              <a:lnSpc>
                <a:spcPct val="107000"/>
              </a:lnSpc>
              <a:spcAft>
                <a:spcPts val="800"/>
              </a:spcAft>
            </a:pPr>
            <a:r>
              <a:rPr lang="es-MX" sz="1600" b="1" kern="100" dirty="0">
                <a:effectLst/>
                <a:latin typeface="Arial" panose="020B0604020202020204" pitchFamily="34" charset="0"/>
                <a:ea typeface="Aptos" panose="020B0004020202020204" pitchFamily="34" charset="0"/>
                <a:cs typeface="Times New Roman" panose="02020603050405020304" pitchFamily="18" charset="0"/>
              </a:rPr>
              <a:t> </a:t>
            </a:r>
            <a:r>
              <a:rPr lang="es-MX" kern="100" dirty="0">
                <a:latin typeface="Arial" panose="020B0604020202020204" pitchFamily="34" charset="0"/>
                <a:cs typeface="Times New Roman" panose="02020603050405020304" pitchFamily="18" charset="0"/>
              </a:rPr>
              <a:t>Taller de la NIMF38 (2019) </a:t>
            </a:r>
          </a:p>
          <a:p>
            <a:pPr lvl="1" algn="just">
              <a:lnSpc>
                <a:spcPct val="107000"/>
              </a:lnSpc>
              <a:spcAft>
                <a:spcPts val="800"/>
              </a:spcAft>
            </a:pPr>
            <a:r>
              <a:rPr lang="es-MX" kern="100" dirty="0">
                <a:effectLst/>
                <a:latin typeface="Arial" panose="020B0604020202020204" pitchFamily="34" charset="0"/>
                <a:ea typeface="Aptos" panose="020B0004020202020204" pitchFamily="34" charset="0"/>
                <a:cs typeface="Times New Roman" panose="02020603050405020304" pitchFamily="18" charset="0"/>
              </a:rPr>
              <a:t>¿Qué ha cambiado después de su publicación? </a:t>
            </a:r>
          </a:p>
          <a:p>
            <a:pPr lvl="1" algn="just">
              <a:lnSpc>
                <a:spcPct val="107000"/>
              </a:lnSpc>
              <a:spcAft>
                <a:spcPts val="800"/>
              </a:spcAft>
            </a:pPr>
            <a:r>
              <a:rPr lang="es-MX" kern="100" dirty="0">
                <a:effectLst/>
                <a:latin typeface="Arial" panose="020B0604020202020204" pitchFamily="34" charset="0"/>
                <a:ea typeface="Aptos" panose="020B0004020202020204" pitchFamily="34" charset="0"/>
                <a:cs typeface="Times New Roman" panose="02020603050405020304" pitchFamily="18" charset="0"/>
              </a:rPr>
              <a:t>¿Se implementó? </a:t>
            </a:r>
          </a:p>
          <a:p>
            <a:pPr lvl="1" algn="just">
              <a:lnSpc>
                <a:spcPct val="107000"/>
              </a:lnSpc>
              <a:spcAft>
                <a:spcPts val="800"/>
              </a:spcAft>
            </a:pPr>
            <a:r>
              <a:rPr lang="es-MX" kern="100" dirty="0">
                <a:effectLst/>
                <a:latin typeface="Arial" panose="020B0604020202020204" pitchFamily="34" charset="0"/>
                <a:ea typeface="Aptos" panose="020B0004020202020204" pitchFamily="34" charset="0"/>
                <a:cs typeface="Times New Roman" panose="02020603050405020304" pitchFamily="18" charset="0"/>
              </a:rPr>
              <a:t>¿Cómo?</a:t>
            </a:r>
            <a:endParaRPr lang="es-MX" kern="100" dirty="0">
              <a:effectLst/>
              <a:latin typeface="Aptos" panose="020B0004020202020204" pitchFamily="34" charset="0"/>
              <a:ea typeface="Aptos" panose="020B0004020202020204" pitchFamily="34" charset="0"/>
              <a:cs typeface="Times New Roman" panose="02020603050405020304" pitchFamily="18" charset="0"/>
            </a:endParaRPr>
          </a:p>
          <a:p>
            <a:pPr lvl="1" algn="just">
              <a:lnSpc>
                <a:spcPct val="107000"/>
              </a:lnSpc>
              <a:spcAft>
                <a:spcPts val="800"/>
              </a:spcAft>
            </a:pPr>
            <a:endParaRPr lang="es-MX" sz="1400" b="1" kern="100" dirty="0">
              <a:effectLst/>
              <a:latin typeface="Arial" panose="020B06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endParaRPr lang="es-MX"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s-MX" dirty="0"/>
          </a:p>
        </p:txBody>
      </p:sp>
      <p:pic>
        <p:nvPicPr>
          <p:cNvPr id="4" name="Picture 2">
            <a:extLst>
              <a:ext uri="{FF2B5EF4-FFF2-40B4-BE49-F238E27FC236}">
                <a16:creationId xmlns:a16="http://schemas.microsoft.com/office/drawing/2014/main" id="{0CC7ED3B-35F9-9D05-2C40-3FA50EC2C5A8}"/>
              </a:ext>
            </a:extLst>
          </p:cNvPr>
          <p:cNvPicPr>
            <a:picLocks noChangeAspect="1" noChangeArrowheads="1"/>
          </p:cNvPicPr>
          <p:nvPr/>
        </p:nvPicPr>
        <p:blipFill rotWithShape="1">
          <a:blip r:embed="rId3">
            <a:alphaModFix amt="50000"/>
            <a:extLst>
              <a:ext uri="{28A0092B-C50C-407E-A947-70E740481C1C}">
                <a14:useLocalDpi xmlns:a14="http://schemas.microsoft.com/office/drawing/2010/main" val="0"/>
              </a:ext>
            </a:extLst>
          </a:blip>
          <a:srcRect l="24063" r="25656" b="22894"/>
          <a:stretch/>
        </p:blipFill>
        <p:spPr bwMode="auto">
          <a:xfrm>
            <a:off x="10424160" y="5007134"/>
            <a:ext cx="1563624" cy="157654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FAF2B0FC-5153-6B4B-BB6D-574436D03A45}"/>
              </a:ext>
            </a:extLst>
          </p:cNvPr>
          <p:cNvPicPr>
            <a:picLocks noChangeAspect="1"/>
          </p:cNvPicPr>
          <p:nvPr/>
        </p:nvPicPr>
        <p:blipFill>
          <a:blip r:embed="rId4"/>
          <a:stretch>
            <a:fillRect/>
          </a:stretch>
        </p:blipFill>
        <p:spPr>
          <a:xfrm>
            <a:off x="8363877" y="1825625"/>
            <a:ext cx="2842095" cy="3675044"/>
          </a:xfrm>
          <a:prstGeom prst="rect">
            <a:avLst/>
          </a:prstGeom>
        </p:spPr>
      </p:pic>
      <p:pic>
        <p:nvPicPr>
          <p:cNvPr id="5" name="Picture 2">
            <a:extLst>
              <a:ext uri="{FF2B5EF4-FFF2-40B4-BE49-F238E27FC236}">
                <a16:creationId xmlns:a16="http://schemas.microsoft.com/office/drawing/2014/main" id="{0BF8BB17-4106-2319-A17C-86523860FFC4}"/>
              </a:ext>
            </a:extLst>
          </p:cNvPr>
          <p:cNvPicPr>
            <a:picLocks noChangeAspect="1" noChangeArrowheads="1"/>
          </p:cNvPicPr>
          <p:nvPr/>
        </p:nvPicPr>
        <p:blipFill>
          <a:blip r:embed="rId5">
            <a:alphaModFix amt="50000"/>
            <a:extLst>
              <a:ext uri="{28A0092B-C50C-407E-A947-70E740481C1C}">
                <a14:useLocalDpi xmlns:a14="http://schemas.microsoft.com/office/drawing/2010/main" val="0"/>
              </a:ext>
            </a:extLst>
          </a:blip>
          <a:srcRect/>
          <a:stretch>
            <a:fillRect/>
          </a:stretch>
        </p:blipFill>
        <p:spPr bwMode="auto">
          <a:xfrm>
            <a:off x="8940927" y="181914"/>
            <a:ext cx="3248025" cy="666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065564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525"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A769B2C3-7AA3-4E35-9EDE-18072343C9D0}">
  <we:reference id="wa200005566" version="3.0.0.2" store="es-ES" storeType="OMEX"/>
  <we:alternateReferences>
    <we:reference id="wa200005566" version="3.0.0.2" store="wa200005566"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0DFBDAA08241146B46D0B1640CC890F" ma:contentTypeVersion="18" ma:contentTypeDescription="Create a new document." ma:contentTypeScope="" ma:versionID="61e50d27a94aff6ed0da6958732925b4">
  <xsd:schema xmlns:xsd="http://www.w3.org/2001/XMLSchema" xmlns:xs="http://www.w3.org/2001/XMLSchema" xmlns:p="http://schemas.microsoft.com/office/2006/metadata/properties" xmlns:ns2="51d07005-8444-42b2-a841-576e386ff06a" xmlns:ns3="826fa057-fb92-41d3-a05d-69389c14cff1" targetNamespace="http://schemas.microsoft.com/office/2006/metadata/properties" ma:root="true" ma:fieldsID="1b297bcc931609e2c0ac29f3ebfb515b" ns2:_="" ns3:_="">
    <xsd:import namespace="51d07005-8444-42b2-a841-576e386ff06a"/>
    <xsd:import namespace="826fa057-fb92-41d3-a05d-69389c14cff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d07005-8444-42b2-a841-576e386ff0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d39854ef-6beb-4fd7-bc9b-c96434c7cf1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26fa057-fb92-41d3-a05d-69389c14cff1"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f99ac99f-5bc7-4e9e-b205-96276ba9976a}" ma:internalName="TaxCatchAll" ma:showField="CatchAllData" ma:web="826fa057-fb92-41d3-a05d-69389c14cff1">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B2C6755-FA3F-419F-B160-E8B4054E2A8F}"/>
</file>

<file path=customXml/itemProps2.xml><?xml version="1.0" encoding="utf-8"?>
<ds:datastoreItem xmlns:ds="http://schemas.openxmlformats.org/officeDocument/2006/customXml" ds:itemID="{E0BF7DFB-D49D-41C1-9E2F-F6EB23EAA25F}"/>
</file>

<file path=docProps/app.xml><?xml version="1.0" encoding="utf-8"?>
<Properties xmlns="http://schemas.openxmlformats.org/officeDocument/2006/extended-properties" xmlns:vt="http://schemas.openxmlformats.org/officeDocument/2006/docPropsVTypes">
  <Template>Retrospect</Template>
  <TotalTime>3130</TotalTime>
  <Words>1452</Words>
  <Application>Microsoft Office PowerPoint</Application>
  <PresentationFormat>Panorámica</PresentationFormat>
  <Paragraphs>127</Paragraphs>
  <Slides>16</Slides>
  <Notes>3</Notes>
  <HiddenSlides>4</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16</vt:i4>
      </vt:variant>
    </vt:vector>
  </HeadingPairs>
  <TitlesOfParts>
    <vt:vector size="23" baseType="lpstr">
      <vt:lpstr>Aptos</vt:lpstr>
      <vt:lpstr>Aptos Display</vt:lpstr>
      <vt:lpstr>Arial</vt:lpstr>
      <vt:lpstr>Courier New</vt:lpstr>
      <vt:lpstr>Ginto</vt:lpstr>
      <vt:lpstr>Tahoma</vt:lpstr>
      <vt:lpstr>Tema de Office</vt:lpstr>
      <vt:lpstr> Implementación de las normas y documentos de la NAPPO</vt:lpstr>
      <vt:lpstr>Estado Actual</vt:lpstr>
      <vt:lpstr>Productos de la NAPPO</vt:lpstr>
      <vt:lpstr>¿Cómo contribuye esto a alcanzar el objetivo de NAPPO?</vt:lpstr>
      <vt:lpstr>Recursos invertidos</vt:lpstr>
      <vt:lpstr>Hay más preguntas que respuestas</vt:lpstr>
      <vt:lpstr>Algunos ejemplos de oportunidades</vt:lpstr>
      <vt:lpstr>Algunos ejemplos de oportunidades</vt:lpstr>
      <vt:lpstr>Algunos ejemplos de oportunidades</vt:lpstr>
      <vt:lpstr>Para reflexionar</vt:lpstr>
      <vt:lpstr>Para reflexionar</vt:lpstr>
      <vt:lpstr>¡Gracias!</vt:lpstr>
      <vt:lpstr>Strategies for effective implementation</vt:lpstr>
      <vt:lpstr>Conclusion </vt:lpstr>
      <vt:lpstr>Presentación de PowerPoint</vt:lpstr>
      <vt:lpstr>Funding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Marlene Ortiz Berrocal</dc:creator>
  <cp:lastModifiedBy>Marlene Ortiz Berrocal</cp:lastModifiedBy>
  <cp:revision>5</cp:revision>
  <dcterms:created xsi:type="dcterms:W3CDTF">2024-10-16T16:26:46Z</dcterms:created>
  <dcterms:modified xsi:type="dcterms:W3CDTF">2024-10-22T00:21:16Z</dcterms:modified>
</cp:coreProperties>
</file>