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1"/>
  </p:notesMasterIdLst>
  <p:sldIdLst>
    <p:sldId id="256" r:id="rId6"/>
    <p:sldId id="258" r:id="rId7"/>
    <p:sldId id="259" r:id="rId8"/>
    <p:sldId id="261" r:id="rId9"/>
    <p:sldId id="273" r:id="rId10"/>
    <p:sldId id="262" r:id="rId11"/>
    <p:sldId id="263" r:id="rId12"/>
    <p:sldId id="322" r:id="rId13"/>
    <p:sldId id="264" r:id="rId14"/>
    <p:sldId id="265" r:id="rId15"/>
    <p:sldId id="266" r:id="rId16"/>
    <p:sldId id="267" r:id="rId17"/>
    <p:sldId id="321" r:id="rId18"/>
    <p:sldId id="272"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0059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B308B-CF90-48E3-B8E5-52754BAE3A85}" v="2" dt="2024-10-24T01:36:07.5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0702" autoAdjust="0"/>
  </p:normalViewPr>
  <p:slideViewPr>
    <p:cSldViewPr snapToGrid="0">
      <p:cViewPr varScale="1">
        <p:scale>
          <a:sx n="48" d="100"/>
          <a:sy n="48" d="100"/>
        </p:scale>
        <p:origin x="60" y="3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F514C2-04B1-4B53-B71D-A15430B7723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278002D-9954-4D33-81DA-19892F7A0693}">
      <dgm:prSet/>
      <dgm:spPr/>
      <dgm:t>
        <a:bodyPr/>
        <a:lstStyle/>
        <a:p>
          <a:pPr>
            <a:lnSpc>
              <a:spcPct val="100000"/>
            </a:lnSpc>
          </a:pPr>
          <a:r>
            <a:rPr lang="en-US" dirty="0"/>
            <a:t>Right topic – Takes time and energy; there should be a good return on investment</a:t>
          </a:r>
        </a:p>
      </dgm:t>
    </dgm:pt>
    <dgm:pt modelId="{F4D0E9AD-9EA4-47C4-A407-59A77038E7FD}" type="parTrans" cxnId="{148527DD-8F5A-4D47-B032-0F751326F3F1}">
      <dgm:prSet/>
      <dgm:spPr/>
      <dgm:t>
        <a:bodyPr/>
        <a:lstStyle/>
        <a:p>
          <a:endParaRPr lang="en-US"/>
        </a:p>
      </dgm:t>
    </dgm:pt>
    <dgm:pt modelId="{629C53CE-6B0D-433C-A0CC-99A1787BDF69}" type="sibTrans" cxnId="{148527DD-8F5A-4D47-B032-0F751326F3F1}">
      <dgm:prSet/>
      <dgm:spPr/>
      <dgm:t>
        <a:bodyPr/>
        <a:lstStyle/>
        <a:p>
          <a:pPr>
            <a:lnSpc>
              <a:spcPct val="100000"/>
            </a:lnSpc>
          </a:pPr>
          <a:endParaRPr lang="en-US"/>
        </a:p>
      </dgm:t>
    </dgm:pt>
    <dgm:pt modelId="{3F73D378-2F53-4B13-9271-2D78B8B31489}">
      <dgm:prSet/>
      <dgm:spPr/>
      <dgm:t>
        <a:bodyPr/>
        <a:lstStyle/>
        <a:p>
          <a:pPr>
            <a:lnSpc>
              <a:spcPct val="100000"/>
            </a:lnSpc>
          </a:pPr>
          <a:r>
            <a:rPr lang="en-US" dirty="0"/>
            <a:t>Right time - Easier to create standards when there isn’t a crisis or when there are vested interests that will get in the way</a:t>
          </a:r>
        </a:p>
      </dgm:t>
    </dgm:pt>
    <dgm:pt modelId="{3B84B25F-2950-4BDF-8B2E-47D1BF1BAA5E}" type="parTrans" cxnId="{502D2B0C-955B-435A-8C99-C826CBEC5DF0}">
      <dgm:prSet/>
      <dgm:spPr/>
      <dgm:t>
        <a:bodyPr/>
        <a:lstStyle/>
        <a:p>
          <a:endParaRPr lang="en-US"/>
        </a:p>
      </dgm:t>
    </dgm:pt>
    <dgm:pt modelId="{B91A2C87-CFBB-402D-98D8-F65BBA24C5E1}" type="sibTrans" cxnId="{502D2B0C-955B-435A-8C99-C826CBEC5DF0}">
      <dgm:prSet/>
      <dgm:spPr/>
      <dgm:t>
        <a:bodyPr/>
        <a:lstStyle/>
        <a:p>
          <a:pPr>
            <a:lnSpc>
              <a:spcPct val="100000"/>
            </a:lnSpc>
          </a:pPr>
          <a:endParaRPr lang="en-US"/>
        </a:p>
      </dgm:t>
    </dgm:pt>
    <dgm:pt modelId="{E0389391-8707-4A2E-92C6-5A2C753F2937}">
      <dgm:prSet/>
      <dgm:spPr/>
      <dgm:t>
        <a:bodyPr/>
        <a:lstStyle/>
        <a:p>
          <a:pPr>
            <a:lnSpc>
              <a:spcPct val="100000"/>
            </a:lnSpc>
          </a:pPr>
          <a:r>
            <a:rPr lang="en-US"/>
            <a:t>Right people – You need experts and you need to make sure you are hearing all the voices;  but in the end you also need people who can see the big picture and can compromise</a:t>
          </a:r>
        </a:p>
      </dgm:t>
    </dgm:pt>
    <dgm:pt modelId="{9F8CA1F5-C191-4F96-9D40-6E149D279E87}" type="parTrans" cxnId="{F1099ED7-9F61-46BA-9F55-C684EB374707}">
      <dgm:prSet/>
      <dgm:spPr/>
      <dgm:t>
        <a:bodyPr/>
        <a:lstStyle/>
        <a:p>
          <a:endParaRPr lang="en-US"/>
        </a:p>
      </dgm:t>
    </dgm:pt>
    <dgm:pt modelId="{E64B5061-997B-4DC7-8A2E-6BCFC7CF06CA}" type="sibTrans" cxnId="{F1099ED7-9F61-46BA-9F55-C684EB374707}">
      <dgm:prSet/>
      <dgm:spPr/>
      <dgm:t>
        <a:bodyPr/>
        <a:lstStyle/>
        <a:p>
          <a:pPr>
            <a:lnSpc>
              <a:spcPct val="100000"/>
            </a:lnSpc>
          </a:pPr>
          <a:endParaRPr lang="en-US"/>
        </a:p>
      </dgm:t>
    </dgm:pt>
    <dgm:pt modelId="{7C466D19-13A5-459C-B7F7-36AF0F228F21}">
      <dgm:prSet/>
      <dgm:spPr/>
      <dgm:t>
        <a:bodyPr/>
        <a:lstStyle/>
        <a:p>
          <a:pPr>
            <a:lnSpc>
              <a:spcPct val="100000"/>
            </a:lnSpc>
          </a:pPr>
          <a:r>
            <a:rPr lang="en-US" dirty="0"/>
            <a:t>Right scope and level of detail – be specific enough to be meaningful, but general enough to be widely applicable</a:t>
          </a:r>
        </a:p>
      </dgm:t>
    </dgm:pt>
    <dgm:pt modelId="{09BA9A0F-54E1-4467-8225-FFCD5AE424BF}" type="parTrans" cxnId="{1746E483-77F5-4715-99CF-168EEF15D70E}">
      <dgm:prSet/>
      <dgm:spPr/>
      <dgm:t>
        <a:bodyPr/>
        <a:lstStyle/>
        <a:p>
          <a:endParaRPr lang="en-US"/>
        </a:p>
      </dgm:t>
    </dgm:pt>
    <dgm:pt modelId="{9ADA0BCA-F7B0-418F-9995-D54A53EFC14C}" type="sibTrans" cxnId="{1746E483-77F5-4715-99CF-168EEF15D70E}">
      <dgm:prSet/>
      <dgm:spPr/>
      <dgm:t>
        <a:bodyPr/>
        <a:lstStyle/>
        <a:p>
          <a:pPr>
            <a:lnSpc>
              <a:spcPct val="100000"/>
            </a:lnSpc>
          </a:pPr>
          <a:endParaRPr lang="en-US"/>
        </a:p>
      </dgm:t>
    </dgm:pt>
    <dgm:pt modelId="{67C084CD-6402-45A6-8AD1-F8F471C7A65F}">
      <dgm:prSet/>
      <dgm:spPr/>
      <dgm:t>
        <a:bodyPr/>
        <a:lstStyle/>
        <a:p>
          <a:pPr>
            <a:lnSpc>
              <a:spcPct val="100000"/>
            </a:lnSpc>
          </a:pPr>
          <a:r>
            <a:rPr lang="en-US"/>
            <a:t>Right implementation plan</a:t>
          </a:r>
        </a:p>
      </dgm:t>
    </dgm:pt>
    <dgm:pt modelId="{4E3F78C7-3547-466F-B35A-6E791CDE1FCB}" type="parTrans" cxnId="{E5C439EA-BE20-4B73-BEF3-406C96C7938B}">
      <dgm:prSet/>
      <dgm:spPr/>
      <dgm:t>
        <a:bodyPr/>
        <a:lstStyle/>
        <a:p>
          <a:endParaRPr lang="en-US"/>
        </a:p>
      </dgm:t>
    </dgm:pt>
    <dgm:pt modelId="{3A3E3236-383B-4F45-B324-A305A572919B}" type="sibTrans" cxnId="{E5C439EA-BE20-4B73-BEF3-406C96C7938B}">
      <dgm:prSet/>
      <dgm:spPr/>
      <dgm:t>
        <a:bodyPr/>
        <a:lstStyle/>
        <a:p>
          <a:endParaRPr lang="en-US"/>
        </a:p>
      </dgm:t>
    </dgm:pt>
    <dgm:pt modelId="{C7482E27-6BF3-48D8-A193-8DF2004C18DF}" type="pres">
      <dgm:prSet presAssocID="{21F514C2-04B1-4B53-B71D-A15430B7723F}" presName="root" presStyleCnt="0">
        <dgm:presLayoutVars>
          <dgm:dir/>
          <dgm:resizeHandles val="exact"/>
        </dgm:presLayoutVars>
      </dgm:prSet>
      <dgm:spPr/>
    </dgm:pt>
    <dgm:pt modelId="{2870A60D-642E-4360-9293-80451242476E}" type="pres">
      <dgm:prSet presAssocID="{21F514C2-04B1-4B53-B71D-A15430B7723F}" presName="container" presStyleCnt="0">
        <dgm:presLayoutVars>
          <dgm:dir/>
          <dgm:resizeHandles val="exact"/>
        </dgm:presLayoutVars>
      </dgm:prSet>
      <dgm:spPr/>
    </dgm:pt>
    <dgm:pt modelId="{1C2BFE48-4CE6-48C7-87D9-34A44BC183C0}" type="pres">
      <dgm:prSet presAssocID="{0278002D-9954-4D33-81DA-19892F7A0693}" presName="compNode" presStyleCnt="0"/>
      <dgm:spPr/>
    </dgm:pt>
    <dgm:pt modelId="{F5148ABC-051A-4015-AD0E-6D149D9429D5}" type="pres">
      <dgm:prSet presAssocID="{0278002D-9954-4D33-81DA-19892F7A0693}" presName="iconBgRect" presStyleLbl="bgShp" presStyleIdx="0" presStyleCnt="5" custLinFactX="395445" custLinFactY="73437" custLinFactNeighborX="400000" custLinFactNeighborY="100000"/>
      <dgm:spPr/>
    </dgm:pt>
    <dgm:pt modelId="{A0CF6FA7-6BFE-4527-BBD9-B3121FA7C00F}" type="pres">
      <dgm:prSet presAssocID="{0278002D-9954-4D33-81DA-19892F7A0693}" presName="iconRect" presStyleLbl="node1" presStyleIdx="0" presStyleCnt="5" custLinFactX="671457" custLinFactY="100000" custLinFactNeighborX="700000" custLinFactNeighborY="19902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bulb"/>
        </a:ext>
      </dgm:extLst>
    </dgm:pt>
    <dgm:pt modelId="{73F485D6-A73B-4CF1-9C07-F5363DFBFAE5}" type="pres">
      <dgm:prSet presAssocID="{0278002D-9954-4D33-81DA-19892F7A0693}" presName="spaceRect" presStyleCnt="0"/>
      <dgm:spPr/>
    </dgm:pt>
    <dgm:pt modelId="{17ED9737-EAC3-4007-ABD5-699DA5449B5E}" type="pres">
      <dgm:prSet presAssocID="{0278002D-9954-4D33-81DA-19892F7A0693}" presName="textRect" presStyleLbl="revTx" presStyleIdx="0" presStyleCnt="5" custLinFactX="137461" custLinFactY="73437" custLinFactNeighborX="200000" custLinFactNeighborY="100000">
        <dgm:presLayoutVars>
          <dgm:chMax val="1"/>
          <dgm:chPref val="1"/>
        </dgm:presLayoutVars>
      </dgm:prSet>
      <dgm:spPr/>
    </dgm:pt>
    <dgm:pt modelId="{523D198B-BE2B-41C1-A256-A3EC3BF13A36}" type="pres">
      <dgm:prSet presAssocID="{629C53CE-6B0D-433C-A0CC-99A1787BDF69}" presName="sibTrans" presStyleLbl="sibTrans2D1" presStyleIdx="0" presStyleCnt="0"/>
      <dgm:spPr/>
    </dgm:pt>
    <dgm:pt modelId="{7A6C26E5-A3A6-489B-B819-5D7BD2B5E89B}" type="pres">
      <dgm:prSet presAssocID="{3F73D378-2F53-4B13-9271-2D78B8B31489}" presName="compNode" presStyleCnt="0"/>
      <dgm:spPr/>
    </dgm:pt>
    <dgm:pt modelId="{545026A3-6F0A-4800-9967-8AF3AFA99214}" type="pres">
      <dgm:prSet presAssocID="{3F73D378-2F53-4B13-9271-2D78B8B31489}" presName="iconBgRect" presStyleLbl="bgShp" presStyleIdx="1" presStyleCnt="5"/>
      <dgm:spPr/>
    </dgm:pt>
    <dgm:pt modelId="{291C97F5-3AAC-41FA-A7EC-1E531320B706}" type="pres">
      <dgm:prSet presAssocID="{3F73D378-2F53-4B13-9271-2D78B8B31489}"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lock outline"/>
        </a:ext>
      </dgm:extLst>
    </dgm:pt>
    <dgm:pt modelId="{5C2EF07B-AAB8-4C07-8BA0-A3CDB83E4729}" type="pres">
      <dgm:prSet presAssocID="{3F73D378-2F53-4B13-9271-2D78B8B31489}" presName="spaceRect" presStyleCnt="0"/>
      <dgm:spPr/>
    </dgm:pt>
    <dgm:pt modelId="{B2A3B644-E774-4D81-81C6-0234E0D2AFB3}" type="pres">
      <dgm:prSet presAssocID="{3F73D378-2F53-4B13-9271-2D78B8B31489}" presName="textRect" presStyleLbl="revTx" presStyleIdx="1" presStyleCnt="5">
        <dgm:presLayoutVars>
          <dgm:chMax val="1"/>
          <dgm:chPref val="1"/>
        </dgm:presLayoutVars>
      </dgm:prSet>
      <dgm:spPr/>
    </dgm:pt>
    <dgm:pt modelId="{31F5F7AF-B616-484D-BDB5-26B76ED07AA7}" type="pres">
      <dgm:prSet presAssocID="{B91A2C87-CFBB-402D-98D8-F65BBA24C5E1}" presName="sibTrans" presStyleLbl="sibTrans2D1" presStyleIdx="0" presStyleCnt="0"/>
      <dgm:spPr/>
    </dgm:pt>
    <dgm:pt modelId="{4B2F1E85-7787-465D-A26D-813F194ED95B}" type="pres">
      <dgm:prSet presAssocID="{E0389391-8707-4A2E-92C6-5A2C753F2937}" presName="compNode" presStyleCnt="0"/>
      <dgm:spPr/>
    </dgm:pt>
    <dgm:pt modelId="{482A58D3-0E5C-452E-B649-E649F2137755}" type="pres">
      <dgm:prSet presAssocID="{E0389391-8707-4A2E-92C6-5A2C753F2937}" presName="iconBgRect" presStyleLbl="bgShp" presStyleIdx="2" presStyleCnt="5" custLinFactX="-393964" custLinFactNeighborX="-400000" custLinFactNeighborY="1198"/>
      <dgm:spPr/>
    </dgm:pt>
    <dgm:pt modelId="{30C3F3B4-6CC3-4FD4-97B7-6DF0AB36D3D0}" type="pres">
      <dgm:prSet presAssocID="{E0389391-8707-4A2E-92C6-5A2C753F2937}" presName="iconRect" presStyleLbl="node1" presStyleIdx="2" presStyleCnt="5" custScaleX="109822" custScaleY="107606" custLinFactX="-668904" custLinFactNeighborX="-700000" custLinFactNeighborY="2066"/>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roup brainstorm outline"/>
        </a:ext>
      </dgm:extLst>
    </dgm:pt>
    <dgm:pt modelId="{D0CEAC8F-85F7-40C9-980A-7DD14FDBB1CB}" type="pres">
      <dgm:prSet presAssocID="{E0389391-8707-4A2E-92C6-5A2C753F2937}" presName="spaceRect" presStyleCnt="0"/>
      <dgm:spPr/>
    </dgm:pt>
    <dgm:pt modelId="{F7D2469B-2D54-4B1C-855E-36ED68955AC1}" type="pres">
      <dgm:prSet presAssocID="{E0389391-8707-4A2E-92C6-5A2C753F2937}" presName="textRect" presStyleLbl="revTx" presStyleIdx="2" presStyleCnt="5" custLinFactX="-136833" custLinFactNeighborX="-200000" custLinFactNeighborY="1198">
        <dgm:presLayoutVars>
          <dgm:chMax val="1"/>
          <dgm:chPref val="1"/>
        </dgm:presLayoutVars>
      </dgm:prSet>
      <dgm:spPr/>
    </dgm:pt>
    <dgm:pt modelId="{09083A8C-AC08-4BEF-B376-D5BDF640ED56}" type="pres">
      <dgm:prSet presAssocID="{E64B5061-997B-4DC7-8A2E-6BCFC7CF06CA}" presName="sibTrans" presStyleLbl="sibTrans2D1" presStyleIdx="0" presStyleCnt="0"/>
      <dgm:spPr/>
    </dgm:pt>
    <dgm:pt modelId="{CCD6C1BC-4250-4CE8-8DB6-511B4A7D444C}" type="pres">
      <dgm:prSet presAssocID="{7C466D19-13A5-459C-B7F7-36AF0F228F21}" presName="compNode" presStyleCnt="0"/>
      <dgm:spPr/>
    </dgm:pt>
    <dgm:pt modelId="{616ED249-758B-4E4B-99ED-AA684158F241}" type="pres">
      <dgm:prSet presAssocID="{7C466D19-13A5-459C-B7F7-36AF0F228F21}" presName="iconBgRect" presStyleLbl="bgShp" presStyleIdx="3" presStyleCnt="5"/>
      <dgm:spPr/>
    </dgm:pt>
    <dgm:pt modelId="{46CEBF9A-D934-4B82-8AEF-3696371CF435}" type="pres">
      <dgm:prSet presAssocID="{7C466D19-13A5-459C-B7F7-36AF0F228F2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BF79A957-8A33-4A7A-B616-E3B9B8CBE160}" type="pres">
      <dgm:prSet presAssocID="{7C466D19-13A5-459C-B7F7-36AF0F228F21}" presName="spaceRect" presStyleCnt="0"/>
      <dgm:spPr/>
    </dgm:pt>
    <dgm:pt modelId="{9E8EFE45-3B4C-41D8-96B0-AE9D2D767915}" type="pres">
      <dgm:prSet presAssocID="{7C466D19-13A5-459C-B7F7-36AF0F228F21}" presName="textRect" presStyleLbl="revTx" presStyleIdx="3" presStyleCnt="5">
        <dgm:presLayoutVars>
          <dgm:chMax val="1"/>
          <dgm:chPref val="1"/>
        </dgm:presLayoutVars>
      </dgm:prSet>
      <dgm:spPr/>
    </dgm:pt>
    <dgm:pt modelId="{460CC73E-6CBE-43FE-9203-3E1538CCEA90}" type="pres">
      <dgm:prSet presAssocID="{9ADA0BCA-F7B0-418F-9995-D54A53EFC14C}" presName="sibTrans" presStyleLbl="sibTrans2D1" presStyleIdx="0" presStyleCnt="0"/>
      <dgm:spPr/>
    </dgm:pt>
    <dgm:pt modelId="{0708D962-DD51-42EC-BF3E-C3A2F7259CCA}" type="pres">
      <dgm:prSet presAssocID="{67C084CD-6402-45A6-8AD1-F8F471C7A65F}" presName="compNode" presStyleCnt="0"/>
      <dgm:spPr/>
    </dgm:pt>
    <dgm:pt modelId="{718A1FD9-C78F-4A25-8933-221C89212751}" type="pres">
      <dgm:prSet presAssocID="{67C084CD-6402-45A6-8AD1-F8F471C7A65F}" presName="iconBgRect" presStyleLbl="bgShp" presStyleIdx="4" presStyleCnt="5"/>
      <dgm:spPr/>
    </dgm:pt>
    <dgm:pt modelId="{F057D438-D386-4459-A9AC-0300FE96F8DB}" type="pres">
      <dgm:prSet presAssocID="{67C084CD-6402-45A6-8AD1-F8F471C7A65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0F095345-8C86-46F2-A27E-BDE71A75498D}" type="pres">
      <dgm:prSet presAssocID="{67C084CD-6402-45A6-8AD1-F8F471C7A65F}" presName="spaceRect" presStyleCnt="0"/>
      <dgm:spPr/>
    </dgm:pt>
    <dgm:pt modelId="{F82043DA-CF8B-42DD-9F86-7874FBF9C3D3}" type="pres">
      <dgm:prSet presAssocID="{67C084CD-6402-45A6-8AD1-F8F471C7A65F}" presName="textRect" presStyleLbl="revTx" presStyleIdx="4" presStyleCnt="5">
        <dgm:presLayoutVars>
          <dgm:chMax val="1"/>
          <dgm:chPref val="1"/>
        </dgm:presLayoutVars>
      </dgm:prSet>
      <dgm:spPr/>
    </dgm:pt>
  </dgm:ptLst>
  <dgm:cxnLst>
    <dgm:cxn modelId="{502D2B0C-955B-435A-8C99-C826CBEC5DF0}" srcId="{21F514C2-04B1-4B53-B71D-A15430B7723F}" destId="{3F73D378-2F53-4B13-9271-2D78B8B31489}" srcOrd="1" destOrd="0" parTransId="{3B84B25F-2950-4BDF-8B2E-47D1BF1BAA5E}" sibTransId="{B91A2C87-CFBB-402D-98D8-F65BBA24C5E1}"/>
    <dgm:cxn modelId="{3DC98A40-C9A2-4E31-BDBB-4566C0AB7DD8}" type="presOf" srcId="{E64B5061-997B-4DC7-8A2E-6BCFC7CF06CA}" destId="{09083A8C-AC08-4BEF-B376-D5BDF640ED56}" srcOrd="0" destOrd="0" presId="urn:microsoft.com/office/officeart/2018/2/layout/IconCircleList"/>
    <dgm:cxn modelId="{4EA6F85E-A129-48FE-B599-C925AD365418}" type="presOf" srcId="{629C53CE-6B0D-433C-A0CC-99A1787BDF69}" destId="{523D198B-BE2B-41C1-A256-A3EC3BF13A36}" srcOrd="0" destOrd="0" presId="urn:microsoft.com/office/officeart/2018/2/layout/IconCircleList"/>
    <dgm:cxn modelId="{89C2F243-DCCD-4738-BEA2-76C419AA644A}" type="presOf" srcId="{E0389391-8707-4A2E-92C6-5A2C753F2937}" destId="{F7D2469B-2D54-4B1C-855E-36ED68955AC1}" srcOrd="0" destOrd="0" presId="urn:microsoft.com/office/officeart/2018/2/layout/IconCircleList"/>
    <dgm:cxn modelId="{1746E483-77F5-4715-99CF-168EEF15D70E}" srcId="{21F514C2-04B1-4B53-B71D-A15430B7723F}" destId="{7C466D19-13A5-459C-B7F7-36AF0F228F21}" srcOrd="3" destOrd="0" parTransId="{09BA9A0F-54E1-4467-8225-FFCD5AE424BF}" sibTransId="{9ADA0BCA-F7B0-418F-9995-D54A53EFC14C}"/>
    <dgm:cxn modelId="{54C0F589-6419-46DA-8B79-25F9F869244B}" type="presOf" srcId="{3F73D378-2F53-4B13-9271-2D78B8B31489}" destId="{B2A3B644-E774-4D81-81C6-0234E0D2AFB3}" srcOrd="0" destOrd="0" presId="urn:microsoft.com/office/officeart/2018/2/layout/IconCircleList"/>
    <dgm:cxn modelId="{AD19E98E-A659-4483-904D-B77B8DC04D41}" type="presOf" srcId="{0278002D-9954-4D33-81DA-19892F7A0693}" destId="{17ED9737-EAC3-4007-ABD5-699DA5449B5E}" srcOrd="0" destOrd="0" presId="urn:microsoft.com/office/officeart/2018/2/layout/IconCircleList"/>
    <dgm:cxn modelId="{5B532993-56F9-47EB-A7EE-C59EB14754FA}" type="presOf" srcId="{67C084CD-6402-45A6-8AD1-F8F471C7A65F}" destId="{F82043DA-CF8B-42DD-9F86-7874FBF9C3D3}" srcOrd="0" destOrd="0" presId="urn:microsoft.com/office/officeart/2018/2/layout/IconCircleList"/>
    <dgm:cxn modelId="{E402AD98-3522-4C86-99EE-887097CD08CA}" type="presOf" srcId="{7C466D19-13A5-459C-B7F7-36AF0F228F21}" destId="{9E8EFE45-3B4C-41D8-96B0-AE9D2D767915}" srcOrd="0" destOrd="0" presId="urn:microsoft.com/office/officeart/2018/2/layout/IconCircleList"/>
    <dgm:cxn modelId="{831ABFAB-2360-4C23-B86B-C2347C563AC2}" type="presOf" srcId="{21F514C2-04B1-4B53-B71D-A15430B7723F}" destId="{C7482E27-6BF3-48D8-A193-8DF2004C18DF}" srcOrd="0" destOrd="0" presId="urn:microsoft.com/office/officeart/2018/2/layout/IconCircleList"/>
    <dgm:cxn modelId="{18788FD2-1A8E-4D62-8885-C450DCA2433C}" type="presOf" srcId="{B91A2C87-CFBB-402D-98D8-F65BBA24C5E1}" destId="{31F5F7AF-B616-484D-BDB5-26B76ED07AA7}" srcOrd="0" destOrd="0" presId="urn:microsoft.com/office/officeart/2018/2/layout/IconCircleList"/>
    <dgm:cxn modelId="{F1099ED7-9F61-46BA-9F55-C684EB374707}" srcId="{21F514C2-04B1-4B53-B71D-A15430B7723F}" destId="{E0389391-8707-4A2E-92C6-5A2C753F2937}" srcOrd="2" destOrd="0" parTransId="{9F8CA1F5-C191-4F96-9D40-6E149D279E87}" sibTransId="{E64B5061-997B-4DC7-8A2E-6BCFC7CF06CA}"/>
    <dgm:cxn modelId="{148527DD-8F5A-4D47-B032-0F751326F3F1}" srcId="{21F514C2-04B1-4B53-B71D-A15430B7723F}" destId="{0278002D-9954-4D33-81DA-19892F7A0693}" srcOrd="0" destOrd="0" parTransId="{F4D0E9AD-9EA4-47C4-A407-59A77038E7FD}" sibTransId="{629C53CE-6B0D-433C-A0CC-99A1787BDF69}"/>
    <dgm:cxn modelId="{E5C439EA-BE20-4B73-BEF3-406C96C7938B}" srcId="{21F514C2-04B1-4B53-B71D-A15430B7723F}" destId="{67C084CD-6402-45A6-8AD1-F8F471C7A65F}" srcOrd="4" destOrd="0" parTransId="{4E3F78C7-3547-466F-B35A-6E791CDE1FCB}" sibTransId="{3A3E3236-383B-4F45-B324-A305A572919B}"/>
    <dgm:cxn modelId="{D90B0DFC-E44B-4987-A319-740FB73540A8}" type="presOf" srcId="{9ADA0BCA-F7B0-418F-9995-D54A53EFC14C}" destId="{460CC73E-6CBE-43FE-9203-3E1538CCEA90}" srcOrd="0" destOrd="0" presId="urn:microsoft.com/office/officeart/2018/2/layout/IconCircleList"/>
    <dgm:cxn modelId="{58CA23A3-1E9A-4296-8B7E-EB4892CC5E00}" type="presParOf" srcId="{C7482E27-6BF3-48D8-A193-8DF2004C18DF}" destId="{2870A60D-642E-4360-9293-80451242476E}" srcOrd="0" destOrd="0" presId="urn:microsoft.com/office/officeart/2018/2/layout/IconCircleList"/>
    <dgm:cxn modelId="{B1267D67-7D2B-452E-BF31-EFF73880D572}" type="presParOf" srcId="{2870A60D-642E-4360-9293-80451242476E}" destId="{1C2BFE48-4CE6-48C7-87D9-34A44BC183C0}" srcOrd="0" destOrd="0" presId="urn:microsoft.com/office/officeart/2018/2/layout/IconCircleList"/>
    <dgm:cxn modelId="{3744F30E-0766-4034-9698-1E431551CDFD}" type="presParOf" srcId="{1C2BFE48-4CE6-48C7-87D9-34A44BC183C0}" destId="{F5148ABC-051A-4015-AD0E-6D149D9429D5}" srcOrd="0" destOrd="0" presId="urn:microsoft.com/office/officeart/2018/2/layout/IconCircleList"/>
    <dgm:cxn modelId="{C2F4C9FF-2D7B-4049-A2AE-497B4266FC1E}" type="presParOf" srcId="{1C2BFE48-4CE6-48C7-87D9-34A44BC183C0}" destId="{A0CF6FA7-6BFE-4527-BBD9-B3121FA7C00F}" srcOrd="1" destOrd="0" presId="urn:microsoft.com/office/officeart/2018/2/layout/IconCircleList"/>
    <dgm:cxn modelId="{C63AD96D-6D83-4FE5-938D-0DB7C639D7BB}" type="presParOf" srcId="{1C2BFE48-4CE6-48C7-87D9-34A44BC183C0}" destId="{73F485D6-A73B-4CF1-9C07-F5363DFBFAE5}" srcOrd="2" destOrd="0" presId="urn:microsoft.com/office/officeart/2018/2/layout/IconCircleList"/>
    <dgm:cxn modelId="{7C3C5197-B2DB-4DDE-9820-2B6E6E364B04}" type="presParOf" srcId="{1C2BFE48-4CE6-48C7-87D9-34A44BC183C0}" destId="{17ED9737-EAC3-4007-ABD5-699DA5449B5E}" srcOrd="3" destOrd="0" presId="urn:microsoft.com/office/officeart/2018/2/layout/IconCircleList"/>
    <dgm:cxn modelId="{4D296B94-C8CA-4BA4-BCEF-556DDF819CC7}" type="presParOf" srcId="{2870A60D-642E-4360-9293-80451242476E}" destId="{523D198B-BE2B-41C1-A256-A3EC3BF13A36}" srcOrd="1" destOrd="0" presId="urn:microsoft.com/office/officeart/2018/2/layout/IconCircleList"/>
    <dgm:cxn modelId="{2CD73225-8248-4167-8B1D-9D3902B71B55}" type="presParOf" srcId="{2870A60D-642E-4360-9293-80451242476E}" destId="{7A6C26E5-A3A6-489B-B819-5D7BD2B5E89B}" srcOrd="2" destOrd="0" presId="urn:microsoft.com/office/officeart/2018/2/layout/IconCircleList"/>
    <dgm:cxn modelId="{58E00921-8611-4002-8AAF-C36FB7DED160}" type="presParOf" srcId="{7A6C26E5-A3A6-489B-B819-5D7BD2B5E89B}" destId="{545026A3-6F0A-4800-9967-8AF3AFA99214}" srcOrd="0" destOrd="0" presId="urn:microsoft.com/office/officeart/2018/2/layout/IconCircleList"/>
    <dgm:cxn modelId="{EEA1E4AD-6E5C-4E91-BCCE-B95686197844}" type="presParOf" srcId="{7A6C26E5-A3A6-489B-B819-5D7BD2B5E89B}" destId="{291C97F5-3AAC-41FA-A7EC-1E531320B706}" srcOrd="1" destOrd="0" presId="urn:microsoft.com/office/officeart/2018/2/layout/IconCircleList"/>
    <dgm:cxn modelId="{A8149580-0927-4AAC-BA1A-F0A239D70D13}" type="presParOf" srcId="{7A6C26E5-A3A6-489B-B819-5D7BD2B5E89B}" destId="{5C2EF07B-AAB8-4C07-8BA0-A3CDB83E4729}" srcOrd="2" destOrd="0" presId="urn:microsoft.com/office/officeart/2018/2/layout/IconCircleList"/>
    <dgm:cxn modelId="{5C829D2F-AB02-405C-B4AC-69D5916C7E83}" type="presParOf" srcId="{7A6C26E5-A3A6-489B-B819-5D7BD2B5E89B}" destId="{B2A3B644-E774-4D81-81C6-0234E0D2AFB3}" srcOrd="3" destOrd="0" presId="urn:microsoft.com/office/officeart/2018/2/layout/IconCircleList"/>
    <dgm:cxn modelId="{ABAE12E0-3970-4726-B41F-C6BD25E2ADEA}" type="presParOf" srcId="{2870A60D-642E-4360-9293-80451242476E}" destId="{31F5F7AF-B616-484D-BDB5-26B76ED07AA7}" srcOrd="3" destOrd="0" presId="urn:microsoft.com/office/officeart/2018/2/layout/IconCircleList"/>
    <dgm:cxn modelId="{54094C87-DF34-41AE-9E53-ABBFCB5B984C}" type="presParOf" srcId="{2870A60D-642E-4360-9293-80451242476E}" destId="{4B2F1E85-7787-465D-A26D-813F194ED95B}" srcOrd="4" destOrd="0" presId="urn:microsoft.com/office/officeart/2018/2/layout/IconCircleList"/>
    <dgm:cxn modelId="{C169AEEF-BF12-4F6A-A477-54C602C51875}" type="presParOf" srcId="{4B2F1E85-7787-465D-A26D-813F194ED95B}" destId="{482A58D3-0E5C-452E-B649-E649F2137755}" srcOrd="0" destOrd="0" presId="urn:microsoft.com/office/officeart/2018/2/layout/IconCircleList"/>
    <dgm:cxn modelId="{70AB3E23-02DB-4C04-BAFF-87B7F801DAA5}" type="presParOf" srcId="{4B2F1E85-7787-465D-A26D-813F194ED95B}" destId="{30C3F3B4-6CC3-4FD4-97B7-6DF0AB36D3D0}" srcOrd="1" destOrd="0" presId="urn:microsoft.com/office/officeart/2018/2/layout/IconCircleList"/>
    <dgm:cxn modelId="{F92FE78C-B953-46F9-AF66-AD9B048233EE}" type="presParOf" srcId="{4B2F1E85-7787-465D-A26D-813F194ED95B}" destId="{D0CEAC8F-85F7-40C9-980A-7DD14FDBB1CB}" srcOrd="2" destOrd="0" presId="urn:microsoft.com/office/officeart/2018/2/layout/IconCircleList"/>
    <dgm:cxn modelId="{E6CC5F9D-72FF-44FE-9960-1C1028B600A7}" type="presParOf" srcId="{4B2F1E85-7787-465D-A26D-813F194ED95B}" destId="{F7D2469B-2D54-4B1C-855E-36ED68955AC1}" srcOrd="3" destOrd="0" presId="urn:microsoft.com/office/officeart/2018/2/layout/IconCircleList"/>
    <dgm:cxn modelId="{2B40A17D-E757-431A-BAA3-DC3D93FABC18}" type="presParOf" srcId="{2870A60D-642E-4360-9293-80451242476E}" destId="{09083A8C-AC08-4BEF-B376-D5BDF640ED56}" srcOrd="5" destOrd="0" presId="urn:microsoft.com/office/officeart/2018/2/layout/IconCircleList"/>
    <dgm:cxn modelId="{F402001B-46E0-4D42-92C8-F602AEA144D2}" type="presParOf" srcId="{2870A60D-642E-4360-9293-80451242476E}" destId="{CCD6C1BC-4250-4CE8-8DB6-511B4A7D444C}" srcOrd="6" destOrd="0" presId="urn:microsoft.com/office/officeart/2018/2/layout/IconCircleList"/>
    <dgm:cxn modelId="{E94FCD77-071F-4911-9F34-F1397A968551}" type="presParOf" srcId="{CCD6C1BC-4250-4CE8-8DB6-511B4A7D444C}" destId="{616ED249-758B-4E4B-99ED-AA684158F241}" srcOrd="0" destOrd="0" presId="urn:microsoft.com/office/officeart/2018/2/layout/IconCircleList"/>
    <dgm:cxn modelId="{46E67F0A-9483-49DA-83F0-ED446DFAB89E}" type="presParOf" srcId="{CCD6C1BC-4250-4CE8-8DB6-511B4A7D444C}" destId="{46CEBF9A-D934-4B82-8AEF-3696371CF435}" srcOrd="1" destOrd="0" presId="urn:microsoft.com/office/officeart/2018/2/layout/IconCircleList"/>
    <dgm:cxn modelId="{95B7B93E-DFD0-47EE-A0FB-E17DA7BB1764}" type="presParOf" srcId="{CCD6C1BC-4250-4CE8-8DB6-511B4A7D444C}" destId="{BF79A957-8A33-4A7A-B616-E3B9B8CBE160}" srcOrd="2" destOrd="0" presId="urn:microsoft.com/office/officeart/2018/2/layout/IconCircleList"/>
    <dgm:cxn modelId="{4FF9F2EF-AC19-4F5F-BA01-E9225AB3128A}" type="presParOf" srcId="{CCD6C1BC-4250-4CE8-8DB6-511B4A7D444C}" destId="{9E8EFE45-3B4C-41D8-96B0-AE9D2D767915}" srcOrd="3" destOrd="0" presId="urn:microsoft.com/office/officeart/2018/2/layout/IconCircleList"/>
    <dgm:cxn modelId="{B6FF9832-0643-43F7-A078-B6AADB270700}" type="presParOf" srcId="{2870A60D-642E-4360-9293-80451242476E}" destId="{460CC73E-6CBE-43FE-9203-3E1538CCEA90}" srcOrd="7" destOrd="0" presId="urn:microsoft.com/office/officeart/2018/2/layout/IconCircleList"/>
    <dgm:cxn modelId="{0F585877-9B4A-45B0-8538-2B62111D2B22}" type="presParOf" srcId="{2870A60D-642E-4360-9293-80451242476E}" destId="{0708D962-DD51-42EC-BF3E-C3A2F7259CCA}" srcOrd="8" destOrd="0" presId="urn:microsoft.com/office/officeart/2018/2/layout/IconCircleList"/>
    <dgm:cxn modelId="{B0E09D7F-E48A-4E8D-B7A2-EBCB82859C51}" type="presParOf" srcId="{0708D962-DD51-42EC-BF3E-C3A2F7259CCA}" destId="{718A1FD9-C78F-4A25-8933-221C89212751}" srcOrd="0" destOrd="0" presId="urn:microsoft.com/office/officeart/2018/2/layout/IconCircleList"/>
    <dgm:cxn modelId="{8CE83BBB-B07D-4AAE-9848-4B6C50FDE405}" type="presParOf" srcId="{0708D962-DD51-42EC-BF3E-C3A2F7259CCA}" destId="{F057D438-D386-4459-A9AC-0300FE96F8DB}" srcOrd="1" destOrd="0" presId="urn:microsoft.com/office/officeart/2018/2/layout/IconCircleList"/>
    <dgm:cxn modelId="{5DC7DA61-2947-469F-8364-464B0232EF7A}" type="presParOf" srcId="{0708D962-DD51-42EC-BF3E-C3A2F7259CCA}" destId="{0F095345-8C86-46F2-A27E-BDE71A75498D}" srcOrd="2" destOrd="0" presId="urn:microsoft.com/office/officeart/2018/2/layout/IconCircleList"/>
    <dgm:cxn modelId="{B341196D-4981-49AE-A97E-3BDD9ED4190C}" type="presParOf" srcId="{0708D962-DD51-42EC-BF3E-C3A2F7259CCA}" destId="{F82043DA-CF8B-42DD-9F86-7874FBF9C3D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48ABC-051A-4015-AD0E-6D149D9429D5}">
      <dsp:nvSpPr>
        <dsp:cNvPr id="0" name=""/>
        <dsp:cNvSpPr/>
      </dsp:nvSpPr>
      <dsp:spPr>
        <a:xfrm>
          <a:off x="7219711" y="2297694"/>
          <a:ext cx="897246" cy="8972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CF6FA7-6BFE-4527-BBD9-B3121FA7C00F}">
      <dsp:nvSpPr>
        <dsp:cNvPr id="0" name=""/>
        <dsp:cNvSpPr/>
      </dsp:nvSpPr>
      <dsp:spPr>
        <a:xfrm>
          <a:off x="7408133" y="2486114"/>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ED9737-EAC3-4007-ABD5-699DA5449B5E}">
      <dsp:nvSpPr>
        <dsp:cNvPr id="0" name=""/>
        <dsp:cNvSpPr/>
      </dsp:nvSpPr>
      <dsp:spPr>
        <a:xfrm>
          <a:off x="8309213" y="2297694"/>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Right topic – Takes time and energy; there should be a good return on investment</a:t>
          </a:r>
        </a:p>
      </dsp:txBody>
      <dsp:txXfrm>
        <a:off x="8309213" y="2297694"/>
        <a:ext cx="2114937" cy="897246"/>
      </dsp:txXfrm>
    </dsp:sp>
    <dsp:sp modelId="{545026A3-6F0A-4800-9967-8AF3AFA99214}">
      <dsp:nvSpPr>
        <dsp:cNvPr id="0" name=""/>
        <dsp:cNvSpPr/>
      </dsp:nvSpPr>
      <dsp:spPr>
        <a:xfrm>
          <a:off x="3655575" y="741537"/>
          <a:ext cx="897246" cy="8972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1C97F5-3AAC-41FA-A7EC-1E531320B706}">
      <dsp:nvSpPr>
        <dsp:cNvPr id="0" name=""/>
        <dsp:cNvSpPr/>
      </dsp:nvSpPr>
      <dsp:spPr>
        <a:xfrm>
          <a:off x="3843996" y="929959"/>
          <a:ext cx="520402" cy="52040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A3B644-E774-4D81-81C6-0234E0D2AFB3}">
      <dsp:nvSpPr>
        <dsp:cNvPr id="0" name=""/>
        <dsp:cNvSpPr/>
      </dsp:nvSpPr>
      <dsp:spPr>
        <a:xfrm>
          <a:off x="4745088" y="74153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Right time - Easier to create standards when there isn’t a crisis or when there are vested interests that will get in the way</a:t>
          </a:r>
        </a:p>
      </dsp:txBody>
      <dsp:txXfrm>
        <a:off x="4745088" y="741537"/>
        <a:ext cx="2114937" cy="897246"/>
      </dsp:txXfrm>
    </dsp:sp>
    <dsp:sp modelId="{482A58D3-0E5C-452E-B649-E649F2137755}">
      <dsp:nvSpPr>
        <dsp:cNvPr id="0" name=""/>
        <dsp:cNvSpPr/>
      </dsp:nvSpPr>
      <dsp:spPr>
        <a:xfrm>
          <a:off x="104726" y="752286"/>
          <a:ext cx="897246" cy="8972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C3F3B4-6CC3-4FD4-97B7-6DF0AB36D3D0}">
      <dsp:nvSpPr>
        <dsp:cNvPr id="0" name=""/>
        <dsp:cNvSpPr/>
      </dsp:nvSpPr>
      <dsp:spPr>
        <a:xfrm>
          <a:off x="267588" y="920919"/>
          <a:ext cx="571516" cy="55998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7D2469B-2D54-4B1C-855E-36ED68955AC1}">
      <dsp:nvSpPr>
        <dsp:cNvPr id="0" name=""/>
        <dsp:cNvSpPr/>
      </dsp:nvSpPr>
      <dsp:spPr>
        <a:xfrm>
          <a:off x="1194244" y="752286"/>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Right people – You need experts and you need to make sure you are hearing all the voices;  but in the end you also need people who can see the big picture and can compromise</a:t>
          </a:r>
        </a:p>
      </dsp:txBody>
      <dsp:txXfrm>
        <a:off x="1194244" y="752286"/>
        <a:ext cx="2114937" cy="897246"/>
      </dsp:txXfrm>
    </dsp:sp>
    <dsp:sp modelId="{616ED249-758B-4E4B-99ED-AA684158F241}">
      <dsp:nvSpPr>
        <dsp:cNvPr id="0" name=""/>
        <dsp:cNvSpPr/>
      </dsp:nvSpPr>
      <dsp:spPr>
        <a:xfrm>
          <a:off x="82613" y="2310092"/>
          <a:ext cx="897246" cy="89724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EBF9A-D934-4B82-8AEF-3696371CF435}">
      <dsp:nvSpPr>
        <dsp:cNvPr id="0" name=""/>
        <dsp:cNvSpPr/>
      </dsp:nvSpPr>
      <dsp:spPr>
        <a:xfrm>
          <a:off x="271034" y="249851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E8EFE45-3B4C-41D8-96B0-AE9D2D767915}">
      <dsp:nvSpPr>
        <dsp:cNvPr id="0" name=""/>
        <dsp:cNvSpPr/>
      </dsp:nvSpPr>
      <dsp:spPr>
        <a:xfrm>
          <a:off x="1172126" y="231009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Right scope and level of detail – be specific enough to be meaningful, but general enough to be widely applicable</a:t>
          </a:r>
        </a:p>
      </dsp:txBody>
      <dsp:txXfrm>
        <a:off x="1172126" y="2310092"/>
        <a:ext cx="2114937" cy="897246"/>
      </dsp:txXfrm>
    </dsp:sp>
    <dsp:sp modelId="{718A1FD9-C78F-4A25-8933-221C89212751}">
      <dsp:nvSpPr>
        <dsp:cNvPr id="0" name=""/>
        <dsp:cNvSpPr/>
      </dsp:nvSpPr>
      <dsp:spPr>
        <a:xfrm>
          <a:off x="3655575" y="2310092"/>
          <a:ext cx="897246" cy="89724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7D438-D386-4459-A9AC-0300FE96F8DB}">
      <dsp:nvSpPr>
        <dsp:cNvPr id="0" name=""/>
        <dsp:cNvSpPr/>
      </dsp:nvSpPr>
      <dsp:spPr>
        <a:xfrm>
          <a:off x="3843996" y="249851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2043DA-CF8B-42DD-9F86-7874FBF9C3D3}">
      <dsp:nvSpPr>
        <dsp:cNvPr id="0" name=""/>
        <dsp:cNvSpPr/>
      </dsp:nvSpPr>
      <dsp:spPr>
        <a:xfrm>
          <a:off x="4745088" y="231009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a:t>Right implementation plan</a:t>
          </a:r>
        </a:p>
      </dsp:txBody>
      <dsp:txXfrm>
        <a:off x="4745088" y="2310092"/>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97F51-FB3C-4487-88F7-2BB1401F509F}" type="datetimeFigureOut">
              <a:rPr lang="en-US" smtClean="0"/>
              <a:t>10/23/2024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DD3ADA-1DDC-4249-9993-0BE4EDA8304C}" type="slidenum">
              <a:rPr lang="en-US" smtClean="0"/>
              <a:t>‹#›</a:t>
            </a:fld>
            <a:endParaRPr lang="en-US"/>
          </a:p>
        </p:txBody>
      </p:sp>
    </p:spTree>
    <p:extLst>
      <p:ext uri="{BB962C8B-B14F-4D97-AF65-F5344CB8AC3E}">
        <p14:creationId xmlns:p14="http://schemas.microsoft.com/office/powerpoint/2010/main" val="273536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1989_Stanley_Cup_Finals" TargetMode="External"/><Relationship Id="rId13" Type="http://schemas.openxmlformats.org/officeDocument/2006/relationships/hyperlink" Target="https://en.wikipedia.org/wiki/Petroleum" TargetMode="External"/><Relationship Id="rId3" Type="http://schemas.openxmlformats.org/officeDocument/2006/relationships/hyperlink" Target="https://en.wikipedia.org/wiki/Prime_Minister_of_Canada" TargetMode="External"/><Relationship Id="rId7" Type="http://schemas.openxmlformats.org/officeDocument/2006/relationships/hyperlink" Target="https://en.wikipedia.org/wiki/Montreal_Canadiens" TargetMode="External"/><Relationship Id="rId12" Type="http://schemas.openxmlformats.org/officeDocument/2006/relationships/hyperlink" Target="https://en.wikipedia.org/wiki/Exxon_Valdez" TargetMode="External"/><Relationship Id="rId2" Type="http://schemas.openxmlformats.org/officeDocument/2006/relationships/slide" Target="../slides/slide2.xml"/><Relationship Id="rId16" Type="http://schemas.openxmlformats.org/officeDocument/2006/relationships/hyperlink" Target="https://en.wikipedia.org/wiki/Ozone_depletion" TargetMode="External"/><Relationship Id="rId1" Type="http://schemas.openxmlformats.org/officeDocument/2006/relationships/notesMaster" Target="../notesMasters/notesMaster1.xml"/><Relationship Id="rId6" Type="http://schemas.openxmlformats.org/officeDocument/2006/relationships/hyperlink" Target="https://en.wikipedia.org/wiki/Calgary_Flames" TargetMode="External"/><Relationship Id="rId11" Type="http://schemas.openxmlformats.org/officeDocument/2006/relationships/hyperlink" Target="https://en.wikipedia.org/wiki/Prince_William_Sound" TargetMode="External"/><Relationship Id="rId5" Type="http://schemas.openxmlformats.org/officeDocument/2006/relationships/hyperlink" Target="https://en.wikipedia.org/wiki/Carlos_Salinas_de_Gortari" TargetMode="External"/><Relationship Id="rId15" Type="http://schemas.openxmlformats.org/officeDocument/2006/relationships/hyperlink" Target="https://en.wikipedia.org/wiki/Ozone_layer" TargetMode="External"/><Relationship Id="rId10" Type="http://schemas.openxmlformats.org/officeDocument/2006/relationships/hyperlink" Target="https://en.wikipedia.org/wiki/Alaska" TargetMode="External"/><Relationship Id="rId4" Type="http://schemas.openxmlformats.org/officeDocument/2006/relationships/hyperlink" Target="https://en.wikipedia.org/wiki/Brian_Mulroney" TargetMode="External"/><Relationship Id="rId9" Type="http://schemas.openxmlformats.org/officeDocument/2006/relationships/hyperlink" Target="https://en.wikipedia.org/wiki/Exxon_Valdez_oil_spill" TargetMode="External"/><Relationship Id="rId14" Type="http://schemas.openxmlformats.org/officeDocument/2006/relationships/hyperlink" Target="https://en.wikipedia.org/wiki/Treat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afternoon. Buenos </a:t>
            </a:r>
            <a:r>
              <a:rPr lang="en-US" dirty="0" err="1"/>
              <a:t>Tardes</a:t>
            </a:r>
            <a:r>
              <a:rPr lang="en-US" dirty="0"/>
              <a:t> – </a:t>
            </a:r>
            <a:r>
              <a:rPr lang="en-US" dirty="0" err="1"/>
              <a:t>Estoy</a:t>
            </a:r>
            <a:r>
              <a:rPr lang="en-US" dirty="0"/>
              <a:t> tan </a:t>
            </a:r>
            <a:r>
              <a:rPr lang="en-US" dirty="0" err="1"/>
              <a:t>feliz</a:t>
            </a:r>
            <a:r>
              <a:rPr lang="en-US" dirty="0"/>
              <a:t> de </a:t>
            </a:r>
            <a:r>
              <a:rPr lang="en-US" dirty="0" err="1"/>
              <a:t>estar</a:t>
            </a:r>
            <a:r>
              <a:rPr lang="en-US" dirty="0"/>
              <a:t> </a:t>
            </a:r>
            <a:r>
              <a:rPr lang="en-US" dirty="0" err="1"/>
              <a:t>aqui</a:t>
            </a:r>
            <a:r>
              <a:rPr lang="en-US" dirty="0"/>
              <a:t> con </a:t>
            </a:r>
            <a:r>
              <a:rPr lang="en-US" dirty="0" err="1"/>
              <a:t>ustedes</a:t>
            </a:r>
            <a:r>
              <a:rPr lang="en-US" dirty="0"/>
              <a:t>.  My name is Alison Neeley. I am the Director of PPQ’s Plant Pest Risk Analysis Unit. I have been asked to take a few minutes today to reflect on the significant role the NAPPO  standards on pest risk analysis (or PRA)  have played in not only shaping our regional plant protection efforts, but also influencing international phytosanitary standards. </a:t>
            </a:r>
          </a:p>
          <a:p>
            <a:endParaRPr lang="en-US" dirty="0"/>
          </a:p>
          <a:p>
            <a:r>
              <a:rPr lang="en-US" dirty="0"/>
              <a:t>I hope today I to tell you two parallel stories – the first is about the lasting impact of NAPPO’s PRA work and why it has been foundational to all of the work we do plant protection  - not only regionally, but globally. And the second story is about the challenges and rewards associated with standard setting in general – and maybe some lessons that can be applied for the conversation we will have in a few minutes.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1</a:t>
            </a:fld>
            <a:endParaRPr lang="en-US"/>
          </a:p>
        </p:txBody>
      </p:sp>
    </p:spTree>
    <p:extLst>
      <p:ext uri="{BB962C8B-B14F-4D97-AF65-F5344CB8AC3E}">
        <p14:creationId xmlns:p14="http://schemas.microsoft.com/office/powerpoint/2010/main" val="142802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turn now to RSPM 32. It was proposed about the same time as RSPM 31. The purpose was to address the unique risks posed by plants that are imported specifically for planting. Plants themselves pose a risk because if they escape cultivation or are introduced into the wild they can become invasive, out compete native species, and cause significant economic or ecological damage.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the time, ISPM 11 did not address the risk that plants for planting might escape cultivation and become pests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Common understanding of the problem, the issue itself was not controversial. Expert group had some good ideas on how to proceed – basically it was adopted in October of 2008.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by the time the standard was reviewed in 2014, ISPM 11 had published a revision that included a new annex that covered essentially identical points.  The working group for the annex, had a couple of the same people who had worked on the NAPPO Standard.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10</a:t>
            </a:fld>
            <a:endParaRPr lang="en-US"/>
          </a:p>
        </p:txBody>
      </p:sp>
    </p:spTree>
    <p:extLst>
      <p:ext uri="{BB962C8B-B14F-4D97-AF65-F5344CB8AC3E}">
        <p14:creationId xmlns:p14="http://schemas.microsoft.com/office/powerpoint/2010/main" val="257243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11</a:t>
            </a:fld>
            <a:endParaRPr lang="en-US"/>
          </a:p>
        </p:txBody>
      </p:sp>
    </p:spTree>
    <p:extLst>
      <p:ext uri="{BB962C8B-B14F-4D97-AF65-F5344CB8AC3E}">
        <p14:creationId xmlns:p14="http://schemas.microsoft.com/office/powerpoint/2010/main" val="2292274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other gaps related to PRA that future standards might address.  A few include: </a:t>
            </a:r>
          </a:p>
          <a:p>
            <a:endParaRPr lang="en-US" sz="1200" dirty="0"/>
          </a:p>
          <a:p>
            <a:pPr marL="171450" indent="-171450">
              <a:buFont typeface="Arial" panose="020B0604020202020204" pitchFamily="34" charset="0"/>
              <a:buChar char="•"/>
            </a:pPr>
            <a:r>
              <a:rPr lang="en-US" sz="1200" dirty="0"/>
              <a:t>Consequences of Introduction </a:t>
            </a:r>
          </a:p>
          <a:p>
            <a:pPr marL="171450" indent="-171450">
              <a:buFont typeface="Arial" panose="020B0604020202020204" pitchFamily="34" charset="0"/>
              <a:buChar char="•"/>
            </a:pPr>
            <a:r>
              <a:rPr lang="en-US" sz="1200" dirty="0"/>
              <a:t>Determining an appropriate time horizon (risk assessments are a snap shot in time) </a:t>
            </a:r>
          </a:p>
          <a:p>
            <a:pPr marL="171450" indent="-171450">
              <a:buFont typeface="Arial" panose="020B0604020202020204" pitchFamily="34" charset="0"/>
              <a:buChar char="•"/>
            </a:pPr>
            <a:r>
              <a:rPr lang="en-US" sz="1200" dirty="0"/>
              <a:t>Risk communication – including communication of uncertainty</a:t>
            </a:r>
          </a:p>
          <a:p>
            <a:pPr marL="171450" indent="-171450">
              <a:buFont typeface="Arial" panose="020B0604020202020204" pitchFamily="34" charset="0"/>
              <a:buChar char="•"/>
            </a:pPr>
            <a:r>
              <a:rPr lang="en-US" sz="1200" dirty="0"/>
              <a:t>Concepts related Pest categorization (e.g. “widely established”)</a:t>
            </a:r>
          </a:p>
          <a:p>
            <a:pPr marL="171450" indent="-171450">
              <a:buFont typeface="Arial" panose="020B0604020202020204" pitchFamily="34" charset="0"/>
              <a:buChar char="•"/>
            </a:pPr>
            <a:r>
              <a:rPr lang="en-US" sz="1200" dirty="0"/>
              <a:t>Intended use </a:t>
            </a:r>
            <a:endParaRPr lang="en-US" sz="1200" dirty="0">
              <a:effectLst/>
              <a:latin typeface="+mn-lt"/>
              <a:ea typeface="+mn-ea"/>
              <a:cs typeface="+mn-cs"/>
            </a:endParaRPr>
          </a:p>
          <a:p>
            <a:pPr marL="171450" indent="-171450">
              <a:buFont typeface="Arial" panose="020B0604020202020204" pitchFamily="34" charset="0"/>
              <a:buChar char="•"/>
            </a:pPr>
            <a:endParaRPr lang="en-US" sz="1200" dirty="0">
              <a:effectLst/>
              <a:latin typeface="+mn-lt"/>
              <a:ea typeface="+mn-ea"/>
              <a:cs typeface="+mn-cs"/>
            </a:endParaRPr>
          </a:p>
          <a:p>
            <a:pPr marL="0" indent="0">
              <a:buFont typeface="Arial" panose="020B0604020202020204" pitchFamily="34" charset="0"/>
              <a:buNone/>
            </a:pPr>
            <a:r>
              <a:rPr lang="en-US" sz="1200" dirty="0">
                <a:effectLst/>
                <a:latin typeface="+mn-lt"/>
                <a:ea typeface="+mn-ea"/>
                <a:cs typeface="+mn-cs"/>
              </a:rPr>
              <a:t>There are many more – this is not an exhaustive list! But I think the gaps do represent a </a:t>
            </a:r>
            <a:r>
              <a:rPr lang="en-US" sz="1800" dirty="0">
                <a:effectLst/>
                <a:latin typeface="Verdana" panose="020B0604030504040204" pitchFamily="34" charset="0"/>
                <a:ea typeface="Times New Roman" panose="02020603050405020304" pitchFamily="18" charset="0"/>
                <a:cs typeface="Aptos" panose="020B0004020202020204" pitchFamily="34" charset="0"/>
              </a:rPr>
              <a:t>characteristic of standard setting; bits and pieces of information seen as controversial are deleted in the drafting and review process until what is left is agreeable to all.  </a:t>
            </a:r>
          </a:p>
          <a:p>
            <a:pPr marL="171450" indent="-171450">
              <a:buFont typeface="Arial" panose="020B0604020202020204" pitchFamily="34" charset="0"/>
              <a:buChar char="•"/>
            </a:pPr>
            <a:endParaRPr lang="en-US" sz="1800" dirty="0">
              <a:effectLst/>
              <a:latin typeface="Verdana" panose="020B0604030504040204" pitchFamily="34" charset="0"/>
            </a:endParaRPr>
          </a:p>
          <a:p>
            <a:pPr marL="0" indent="0">
              <a:buFont typeface="Arial" panose="020B0604020202020204" pitchFamily="34" charset="0"/>
              <a:buNone/>
            </a:pPr>
            <a:r>
              <a:rPr lang="en-US" sz="1800" dirty="0">
                <a:effectLst/>
                <a:latin typeface="Verdana" panose="020B0604030504040204" pitchFamily="34" charset="0"/>
                <a:ea typeface="Times New Roman" panose="02020603050405020304" pitchFamily="18" charset="0"/>
                <a:cs typeface="Aptos" panose="020B0004020202020204" pitchFamily="34" charset="0"/>
              </a:rPr>
              <a:t>For example, look at propagule pressure. If you think about it, it should be obvious that the volume of imports that carry pests of concern, along with the timing and frequency will play a big impact on the likelihood of pest establishment. And ISPM 11, it talks about collecting information on volume and frequency of imports but there is no guidance on what to do with it or about it.  That’s because during the negotiation of the standard, some countries were afraid that it could result in quotas or thresholds which would create trade friction.  So the guidance was eliminated. </a:t>
            </a:r>
          </a:p>
          <a:p>
            <a:pPr marL="0" indent="0">
              <a:buFont typeface="Arial" panose="020B0604020202020204" pitchFamily="34" charset="0"/>
              <a:buNone/>
            </a:pPr>
            <a:endParaRPr lang="en-US" sz="1800" dirty="0">
              <a:effectLst/>
              <a:latin typeface="Verdana" panose="020B0604030504040204" pitchFamily="34" charset="0"/>
            </a:endParaRPr>
          </a:p>
          <a:p>
            <a:pPr marL="0" indent="0">
              <a:buFont typeface="Arial" panose="020B0604020202020204" pitchFamily="34" charset="0"/>
              <a:buNone/>
            </a:pPr>
            <a:r>
              <a:rPr lang="en-US" sz="1800" dirty="0">
                <a:effectLst/>
                <a:latin typeface="Verdana" panose="020B0604030504040204" pitchFamily="34" charset="0"/>
              </a:rPr>
              <a:t>Another challenge is just how quickly pest situations evolve- as well as our understandings of those situations, but it takes a long time to negotiate standards – especially since each country has different concerns and priorities.</a:t>
            </a:r>
          </a:p>
          <a:p>
            <a:pPr marL="0" indent="0">
              <a:buFont typeface="Arial" panose="020B0604020202020204" pitchFamily="34" charset="0"/>
              <a:buNone/>
            </a:pPr>
            <a:endParaRPr lang="en-US" sz="1800" dirty="0">
              <a:effectLst/>
              <a:latin typeface="Verdana" panose="020B0604030504040204" pitchFamily="34" charset="0"/>
            </a:endParaRPr>
          </a:p>
          <a:p>
            <a:pPr marL="0" indent="0">
              <a:buFont typeface="Arial" panose="020B0604020202020204" pitchFamily="34" charset="0"/>
              <a:buNone/>
            </a:pPr>
            <a:r>
              <a:rPr lang="en-US" sz="1800" dirty="0">
                <a:effectLst/>
                <a:latin typeface="Verdana" panose="020B0604030504040204" pitchFamily="34" charset="0"/>
              </a:rPr>
              <a:t>Finally – the tools and methods are evolving. If you think about it – Risk analysis in the Phytosanitary World is really new – it’s only about 30 years old. How we bring the latest methods and knowledge into the standard setting process – I think that is a real challenge. </a:t>
            </a:r>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12</a:t>
            </a:fld>
            <a:endParaRPr lang="en-US"/>
          </a:p>
        </p:txBody>
      </p:sp>
    </p:spTree>
    <p:extLst>
      <p:ext uri="{BB962C8B-B14F-4D97-AF65-F5344CB8AC3E}">
        <p14:creationId xmlns:p14="http://schemas.microsoft.com/office/powerpoint/2010/main" val="343951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closing, I think the PRA standard work NAPPO has done highlights the challenges associated with standard setting – the time, energy, resources, expertise required to get different countries--and even stakeholders within countries-- on the same page can be enormous, but the legacy of </a:t>
            </a:r>
            <a:r>
              <a:rPr lang="en-US"/>
              <a:t>this work </a:t>
            </a:r>
            <a:r>
              <a:rPr lang="en-US" dirty="0"/>
              <a:t>also shows why the work worthwhile.  The International and regional standards I touched on today have been essential in addressing risks associated with plant pests, and even in just having a common language when we talk about “risk”. But even in the area of just risk analysis, there is still so much work that can be done to learn from each other and harmonize our approaches.  </a:t>
            </a:r>
          </a:p>
          <a:p>
            <a:pPr defTabSz="931680">
              <a:defRPr/>
            </a:pPr>
            <a:endParaRPr lang="en-US" sz="18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FB0464-F52C-4F62-B2A8-C42021021BF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473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14</a:t>
            </a:fld>
            <a:endParaRPr lang="en-US"/>
          </a:p>
        </p:txBody>
      </p:sp>
    </p:spTree>
    <p:extLst>
      <p:ext uri="{BB962C8B-B14F-4D97-AF65-F5344CB8AC3E}">
        <p14:creationId xmlns:p14="http://schemas.microsoft.com/office/powerpoint/2010/main" val="2187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So to do that, let me take you back in time for a moment. To 1989.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To get you situated, let’s remember what was going on at the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In Government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202122"/>
                </a:solidFill>
                <a:effectLst/>
                <a:highlight>
                  <a:srgbClr val="FFFFFF"/>
                </a:highlight>
                <a:latin typeface="Arial" panose="020B0604020202020204" pitchFamily="34" charset="0"/>
                <a:hlinkClick r:id="rId3" tooltip="Prime Minister of Canada"/>
              </a:rPr>
              <a:t>Prime Minister</a:t>
            </a:r>
            <a:r>
              <a:rPr lang="en-US" b="0" i="0" dirty="0">
                <a:solidFill>
                  <a:srgbClr val="202122"/>
                </a:solidFill>
                <a:effectLst/>
                <a:highlight>
                  <a:srgbClr val="FFFFFF"/>
                </a:highlight>
                <a:latin typeface="Arial" panose="020B0604020202020204" pitchFamily="34" charset="0"/>
              </a:rPr>
              <a:t> – </a:t>
            </a:r>
            <a:r>
              <a:rPr lang="en-US" b="0" i="0" u="none" strike="noStrike" dirty="0">
                <a:solidFill>
                  <a:srgbClr val="202122"/>
                </a:solidFill>
                <a:effectLst/>
                <a:highlight>
                  <a:srgbClr val="FFFFFF"/>
                </a:highlight>
                <a:latin typeface="Arial" panose="020B0604020202020204" pitchFamily="34" charset="0"/>
                <a:hlinkClick r:id="rId4" tooltip="Brian Mulroney"/>
              </a:rPr>
              <a:t>Brian Mulroney</a:t>
            </a:r>
            <a:endParaRPr lang="en-US" b="0" i="0" dirty="0">
              <a:solidFill>
                <a:srgbClr val="202122"/>
              </a:solidFill>
              <a:effectLst/>
              <a:highlight>
                <a:srgbClr val="FFFFFF"/>
              </a:highligh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u="none" strike="noStrike" dirty="0">
                <a:solidFill>
                  <a:srgbClr val="202122"/>
                </a:solidFill>
                <a:effectLst/>
                <a:highlight>
                  <a:srgbClr val="FFFFFF"/>
                </a:highlight>
                <a:latin typeface="Arial" panose="020B0604020202020204" pitchFamily="34" charset="0"/>
                <a:hlinkClick r:id="rId5" tooltip="Carlos Salinas de Gortari"/>
              </a:rPr>
              <a:t>Carlos Salinas de </a:t>
            </a:r>
            <a:r>
              <a:rPr lang="en-US" b="0" i="0" u="none" strike="noStrike" dirty="0" err="1">
                <a:solidFill>
                  <a:srgbClr val="202122"/>
                </a:solidFill>
                <a:effectLst/>
                <a:highlight>
                  <a:srgbClr val="FFFFFF"/>
                </a:highlight>
                <a:latin typeface="Arial" panose="020B0604020202020204" pitchFamily="34" charset="0"/>
                <a:hlinkClick r:id="rId5" tooltip="Carlos Salinas de Gortari"/>
              </a:rPr>
              <a:t>Gor</a:t>
            </a:r>
            <a:r>
              <a:rPr lang="en-US" b="0" i="0" u="none" strike="noStrike" dirty="0">
                <a:solidFill>
                  <a:srgbClr val="202122"/>
                </a:solidFill>
                <a:effectLst/>
                <a:highlight>
                  <a:srgbClr val="FFFFFF"/>
                </a:highlight>
                <a:latin typeface="Arial" panose="020B0604020202020204" pitchFamily="34" charset="0"/>
                <a:hlinkClick r:id="rId5" tooltip="Carlos Salinas de Gortari"/>
              </a:rPr>
              <a:t>-tar-I</a:t>
            </a:r>
            <a:r>
              <a:rPr lang="en-US" b="0" i="0" u="none" strike="noStrike" dirty="0">
                <a:solidFill>
                  <a:srgbClr val="202122"/>
                </a:solidFill>
                <a:effectLst/>
                <a:highlight>
                  <a:srgbClr val="FFFFFF"/>
                </a:highlight>
                <a:latin typeface="Arial" panose="020B0604020202020204" pitchFamily="34" charset="0"/>
              </a:rPr>
              <a:t> was president in Mexico</a:t>
            </a:r>
            <a:endParaRPr lang="en-US" b="0" i="0" dirty="0">
              <a:solidFill>
                <a:srgbClr val="202122"/>
              </a:solidFill>
              <a:effectLst/>
              <a:highlight>
                <a:srgbClr val="FFFFFF"/>
              </a:highlight>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202122"/>
                </a:solidFill>
                <a:effectLst/>
                <a:highlight>
                  <a:srgbClr val="FFFFFF"/>
                </a:highlight>
                <a:latin typeface="Arial" panose="020B0604020202020204" pitchFamily="34" charset="0"/>
              </a:rPr>
              <a:t>George Bush had just been elected and was inaugurated in January of that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In the Sports World,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The </a:t>
            </a:r>
            <a:r>
              <a:rPr lang="en-US" b="0" i="0" u="none" strike="noStrike" dirty="0">
                <a:effectLst/>
                <a:highlight>
                  <a:srgbClr val="FFFFFF"/>
                </a:highlight>
                <a:latin typeface="Arial" panose="020B0604020202020204" pitchFamily="34" charset="0"/>
                <a:hlinkClick r:id="rId6" tooltip="Calgary Flames"/>
              </a:rPr>
              <a:t>Calgary Flames</a:t>
            </a:r>
            <a:r>
              <a:rPr lang="en-US" b="0" i="0" dirty="0">
                <a:solidFill>
                  <a:srgbClr val="202122"/>
                </a:solidFill>
                <a:effectLst/>
                <a:highlight>
                  <a:srgbClr val="FFFFFF"/>
                </a:highlight>
                <a:latin typeface="Arial" panose="020B0604020202020204" pitchFamily="34" charset="0"/>
              </a:rPr>
              <a:t> defeat the </a:t>
            </a:r>
            <a:r>
              <a:rPr lang="en-US" b="0" i="0" u="none" strike="noStrike" dirty="0">
                <a:effectLst/>
                <a:highlight>
                  <a:srgbClr val="FFFFFF"/>
                </a:highlight>
                <a:latin typeface="Arial" panose="020B0604020202020204" pitchFamily="34" charset="0"/>
                <a:hlinkClick r:id="rId7" tooltip="Montreal Canadiens"/>
              </a:rPr>
              <a:t>Montreal Canadiens</a:t>
            </a:r>
            <a:r>
              <a:rPr lang="en-US" b="0" i="0" dirty="0">
                <a:solidFill>
                  <a:srgbClr val="202122"/>
                </a:solidFill>
                <a:effectLst/>
                <a:highlight>
                  <a:srgbClr val="FFFFFF"/>
                </a:highlight>
                <a:latin typeface="Arial" panose="020B0604020202020204" pitchFamily="34" charset="0"/>
              </a:rPr>
              <a:t> to win the </a:t>
            </a:r>
            <a:r>
              <a:rPr lang="en-US" b="0" i="0" u="none" strike="noStrike" dirty="0">
                <a:effectLst/>
                <a:highlight>
                  <a:srgbClr val="FFFFFF"/>
                </a:highlight>
                <a:latin typeface="Arial" panose="020B0604020202020204" pitchFamily="34" charset="0"/>
                <a:hlinkClick r:id="rId8" tooltip="1989 Stanley Cup Finals"/>
              </a:rPr>
              <a:t>1989 Stanley Cup Finals</a:t>
            </a:r>
            <a:r>
              <a:rPr lang="en-US" b="0" i="0" dirty="0">
                <a:solidFill>
                  <a:srgbClr val="202122"/>
                </a:solidFill>
                <a:effectLst/>
                <a:highlight>
                  <a:srgbClr val="FFFFFF"/>
                </a:highligh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highlight>
                  <a:srgbClr val="FFFFFF"/>
                </a:highlight>
                <a:latin typeface="Google Sans"/>
              </a:rPr>
              <a:t>World Series Earthquake” due to its occurrence during the 1989 World Series game between the San Francisco Giants and the Oakland Athletics, struck at 5:04 p.m. local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1D35"/>
                </a:solidFill>
                <a:effectLst/>
                <a:highlight>
                  <a:srgbClr val="FFFFFF"/>
                </a:highlight>
                <a:latin typeface="Google Sans"/>
              </a:rPr>
              <a:t>Arturo Barrios of Mexico broke the men's 10,000-meter world record in 1989 with a time of </a:t>
            </a:r>
            <a:r>
              <a:rPr lang="en-US" dirty="0"/>
              <a:t>27:08.23</a:t>
            </a:r>
            <a:endParaRPr lang="en-US" b="0" i="0" dirty="0">
              <a:solidFill>
                <a:srgbClr val="474747"/>
              </a:solidFill>
              <a:effectLst/>
              <a:highlight>
                <a:srgbClr val="FFFFFF"/>
              </a:highligh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In global events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March 24 – </a:t>
            </a:r>
            <a:r>
              <a:rPr lang="en-US" b="0" i="0" u="none" strike="noStrike" dirty="0">
                <a:solidFill>
                  <a:srgbClr val="202122"/>
                </a:solidFill>
                <a:effectLst/>
                <a:highlight>
                  <a:srgbClr val="FFFFFF"/>
                </a:highlight>
                <a:latin typeface="Arial" panose="020B0604020202020204" pitchFamily="34" charset="0"/>
                <a:hlinkClick r:id="rId9" tooltip="Exxon Valdez oil spill"/>
              </a:rPr>
              <a:t>Exxon Valdez oil spill</a:t>
            </a:r>
            <a:r>
              <a:rPr lang="en-US" b="0" i="0" dirty="0">
                <a:solidFill>
                  <a:srgbClr val="202122"/>
                </a:solidFill>
                <a:effectLst/>
                <a:highlight>
                  <a:srgbClr val="FFFFFF"/>
                </a:highlight>
                <a:latin typeface="Arial" panose="020B0604020202020204" pitchFamily="34" charset="0"/>
              </a:rPr>
              <a:t>: In </a:t>
            </a:r>
            <a:r>
              <a:rPr lang="en-US" b="0" i="0" u="none" strike="noStrike" dirty="0">
                <a:solidFill>
                  <a:srgbClr val="202122"/>
                </a:solidFill>
                <a:effectLst/>
                <a:highlight>
                  <a:srgbClr val="FFFFFF"/>
                </a:highlight>
                <a:latin typeface="Arial" panose="020B0604020202020204" pitchFamily="34" charset="0"/>
                <a:hlinkClick r:id="rId10" tooltip="Alaska"/>
              </a:rPr>
              <a:t>Alaska</a:t>
            </a:r>
            <a:r>
              <a:rPr lang="en-US" b="0" i="0" dirty="0">
                <a:solidFill>
                  <a:srgbClr val="202122"/>
                </a:solidFill>
                <a:effectLst/>
                <a:highlight>
                  <a:srgbClr val="FFFFFF"/>
                </a:highlight>
                <a:latin typeface="Arial" panose="020B0604020202020204" pitchFamily="34" charset="0"/>
              </a:rPr>
              <a:t>'s </a:t>
            </a:r>
            <a:r>
              <a:rPr lang="en-US" b="0" i="0" u="none" strike="noStrike" dirty="0">
                <a:solidFill>
                  <a:srgbClr val="202122"/>
                </a:solidFill>
                <a:effectLst/>
                <a:highlight>
                  <a:srgbClr val="FFFFFF"/>
                </a:highlight>
                <a:latin typeface="Arial" panose="020B0604020202020204" pitchFamily="34" charset="0"/>
                <a:hlinkClick r:id="rId11" tooltip="Prince William Sound"/>
              </a:rPr>
              <a:t>Prince William Sound</a:t>
            </a:r>
            <a:r>
              <a:rPr lang="en-US" b="0" i="0" dirty="0">
                <a:solidFill>
                  <a:srgbClr val="202122"/>
                </a:solidFill>
                <a:effectLst/>
                <a:highlight>
                  <a:srgbClr val="FFFFFF"/>
                </a:highlight>
                <a:latin typeface="Arial" panose="020B0604020202020204" pitchFamily="34" charset="0"/>
              </a:rPr>
              <a:t> the </a:t>
            </a:r>
            <a:r>
              <a:rPr lang="en-US" b="0" i="1" u="none" strike="noStrike" dirty="0">
                <a:solidFill>
                  <a:srgbClr val="202122"/>
                </a:solidFill>
                <a:effectLst/>
                <a:highlight>
                  <a:srgbClr val="FFFFFF"/>
                </a:highlight>
                <a:latin typeface="Arial" panose="020B0604020202020204" pitchFamily="34" charset="0"/>
                <a:hlinkClick r:id="rId12" tooltip="Exxon Valdez"/>
              </a:rPr>
              <a:t>Exxon Valdez</a:t>
            </a:r>
            <a:r>
              <a:rPr lang="en-US" b="0" i="0" dirty="0">
                <a:solidFill>
                  <a:srgbClr val="202122"/>
                </a:solidFill>
                <a:effectLst/>
                <a:highlight>
                  <a:srgbClr val="FFFFFF"/>
                </a:highlight>
                <a:latin typeface="Arial" panose="020B0604020202020204" pitchFamily="34" charset="0"/>
              </a:rPr>
              <a:t> spills 240,000 barrels (38,000 m</a:t>
            </a:r>
            <a:r>
              <a:rPr lang="en-US" b="0" i="0" baseline="30000" dirty="0">
                <a:solidFill>
                  <a:srgbClr val="202122"/>
                </a:solidFill>
                <a:effectLst/>
                <a:highlight>
                  <a:srgbClr val="FFFFFF"/>
                </a:highlight>
                <a:latin typeface="Arial" panose="020B0604020202020204" pitchFamily="34" charset="0"/>
              </a:rPr>
              <a:t>3</a:t>
            </a:r>
            <a:r>
              <a:rPr lang="en-US" b="0" i="0" dirty="0">
                <a:solidFill>
                  <a:srgbClr val="202122"/>
                </a:solidFill>
                <a:effectLst/>
                <a:highlight>
                  <a:srgbClr val="FFFFFF"/>
                </a:highlight>
                <a:latin typeface="Arial" panose="020B0604020202020204" pitchFamily="34" charset="0"/>
              </a:rPr>
              <a:t>) of </a:t>
            </a:r>
            <a:r>
              <a:rPr lang="en-US" b="0" i="0" u="none" strike="noStrike" dirty="0">
                <a:solidFill>
                  <a:srgbClr val="202122"/>
                </a:solidFill>
                <a:effectLst/>
                <a:highlight>
                  <a:srgbClr val="FFFFFF"/>
                </a:highlight>
                <a:latin typeface="Arial" panose="020B0604020202020204" pitchFamily="34" charset="0"/>
                <a:hlinkClick r:id="rId13" tooltip="Petroleum"/>
              </a:rPr>
              <a:t>oil</a:t>
            </a:r>
            <a:r>
              <a:rPr lang="en-US" b="0" i="0" dirty="0">
                <a:solidFill>
                  <a:srgbClr val="202122"/>
                </a:solidFill>
                <a:effectLst/>
                <a:highlight>
                  <a:srgbClr val="FFFFFF"/>
                </a:highlight>
                <a:latin typeface="Arial" panose="020B0604020202020204" pitchFamily="34" charset="0"/>
              </a:rPr>
              <a:t> after running aground.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highlight>
                <a:srgbClr val="FFFFFF"/>
              </a:highligh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highlight>
                  <a:srgbClr val="FFFFFF"/>
                </a:highlight>
                <a:latin typeface="Google Sans"/>
              </a:rPr>
              <a:t>Berlin wall fell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74747"/>
                </a:solidFill>
                <a:effectLst/>
                <a:highlight>
                  <a:srgbClr val="FFFFFF"/>
                </a:highlight>
                <a:latin typeface="Google Sans"/>
              </a:rPr>
              <a:t>Protests in Tiananmen square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highlight>
                <a:srgbClr val="FFFFFF"/>
              </a:highlight>
              <a:latin typeface="Google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highlight>
                  <a:srgbClr val="FFFFFF"/>
                </a:highlight>
                <a:latin typeface="Arial" panose="020B0604020202020204" pitchFamily="34" charset="0"/>
              </a:rPr>
              <a:t>Montreal protocol entered into force - international </a:t>
            </a:r>
            <a:r>
              <a:rPr lang="en-US" b="0" i="0" u="none" strike="noStrike" dirty="0">
                <a:effectLst/>
                <a:highlight>
                  <a:srgbClr val="FFFFFF"/>
                </a:highlight>
                <a:latin typeface="Arial" panose="020B0604020202020204" pitchFamily="34" charset="0"/>
                <a:hlinkClick r:id="rId14" tooltip="Treaty"/>
              </a:rPr>
              <a:t>treaty</a:t>
            </a:r>
            <a:r>
              <a:rPr lang="en-US" b="0" i="0" dirty="0">
                <a:solidFill>
                  <a:srgbClr val="202122"/>
                </a:solidFill>
                <a:effectLst/>
                <a:highlight>
                  <a:srgbClr val="FFFFFF"/>
                </a:highlight>
                <a:latin typeface="Arial" panose="020B0604020202020204" pitchFamily="34" charset="0"/>
              </a:rPr>
              <a:t> designed to protect the </a:t>
            </a:r>
            <a:r>
              <a:rPr lang="en-US" b="0" i="0" u="none" strike="noStrike" dirty="0">
                <a:effectLst/>
                <a:highlight>
                  <a:srgbClr val="FFFFFF"/>
                </a:highlight>
                <a:latin typeface="Arial" panose="020B0604020202020204" pitchFamily="34" charset="0"/>
                <a:hlinkClick r:id="rId15" tooltip="Ozone layer"/>
              </a:rPr>
              <a:t>ozone layer</a:t>
            </a:r>
            <a:r>
              <a:rPr lang="en-US" b="0" i="0" dirty="0">
                <a:solidFill>
                  <a:srgbClr val="202122"/>
                </a:solidFill>
                <a:effectLst/>
                <a:highlight>
                  <a:srgbClr val="FFFFFF"/>
                </a:highlight>
                <a:latin typeface="Arial" panose="020B0604020202020204" pitchFamily="34" charset="0"/>
              </a:rPr>
              <a:t> by phasing out the production of numerous substances that are responsible for </a:t>
            </a:r>
            <a:r>
              <a:rPr lang="en-US" b="0" i="0" u="none" strike="noStrike" dirty="0">
                <a:effectLst/>
                <a:highlight>
                  <a:srgbClr val="FFFFFF"/>
                </a:highlight>
                <a:latin typeface="Arial" panose="020B0604020202020204" pitchFamily="34" charset="0"/>
                <a:hlinkClick r:id="rId16" tooltip="Ozone depletion"/>
              </a:rPr>
              <a:t>ozone depletion</a:t>
            </a:r>
            <a:r>
              <a:rPr lang="en-US" b="0" i="0" dirty="0">
                <a:solidFill>
                  <a:srgbClr val="202122"/>
                </a:solidFill>
                <a:effectLst/>
                <a:highlight>
                  <a:srgbClr val="FFFFFF"/>
                </a:highlight>
                <a:latin typeface="Arial" panose="020B0604020202020204" pitchFamily="34" charset="0"/>
              </a:rPr>
              <a:t>. It was agreed on 16 September 1987, and entered into force on 1 January 1989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474747"/>
              </a:solidFill>
              <a:effectLst/>
              <a:highlight>
                <a:srgbClr val="FFFFFF"/>
              </a:highlight>
              <a:latin typeface="Google Sans"/>
            </a:endParaRPr>
          </a:p>
          <a:p>
            <a:r>
              <a:rPr lang="en-US" b="0" i="0" dirty="0">
                <a:solidFill>
                  <a:srgbClr val="333333"/>
                </a:solidFill>
                <a:effectLst/>
                <a:latin typeface="EB Garamond" panose="020F0502020204030204" pitchFamily="2" charset="0"/>
              </a:rPr>
              <a:t>The Montreal protocol was a model of cooperation. It was a product of the recognition and international consensus that ozone depletion is a global problem, both in terms of its causes and its effects. The protocol is the result of an extraordinary process of scientific study, negotiations among representatives of the business and environmental communities, and international diplomacy.</a:t>
            </a:r>
            <a:endParaRPr lang="en-US"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02122"/>
              </a:solidFill>
              <a:effectLst/>
              <a:highlight>
                <a:srgbClr val="FFFFFF"/>
              </a:highligh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2</a:t>
            </a:fld>
            <a:endParaRPr lang="en-US"/>
          </a:p>
        </p:txBody>
      </p:sp>
    </p:spTree>
    <p:extLst>
      <p:ext uri="{BB962C8B-B14F-4D97-AF65-F5344CB8AC3E}">
        <p14:creationId xmlns:p14="http://schemas.microsoft.com/office/powerpoint/2010/main" val="1953181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1989 also marks the year when the first discussions about PRA standards started occurring in NAPPO. The Uruguay Round of the GATT negotiations (</a:t>
            </a:r>
            <a:r>
              <a:rPr lang="en-US" sz="2800" b="0" i="0" dirty="0">
                <a:solidFill>
                  <a:srgbClr val="1F1F1F"/>
                </a:solidFill>
                <a:effectLst/>
                <a:highlight>
                  <a:srgbClr val="FFFFFF"/>
                </a:highlight>
                <a:latin typeface="Google Sans"/>
              </a:rPr>
              <a:t>General Agreement on Tariffs and Trade)</a:t>
            </a:r>
            <a:r>
              <a:rPr lang="en-US" sz="1800" dirty="0">
                <a:effectLst/>
                <a:latin typeface="Aptos" panose="020B0004020202020204" pitchFamily="34" charset="0"/>
                <a:ea typeface="Aptos" panose="020B0004020202020204" pitchFamily="34" charset="0"/>
                <a:cs typeface="Times New Roman" panose="02020603050405020304" pitchFamily="18" charset="0"/>
              </a:rPr>
              <a:t>--which would eventually lead to the creation of the WTO and the SPS Agreement--had been taking place since 1986.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1989 is when NAPPO countries saw the first draft of the SPS Agreement </a:t>
            </a:r>
          </a:p>
          <a:p>
            <a:r>
              <a:rPr lang="en-US" sz="1800" dirty="0">
                <a:effectLst/>
                <a:latin typeface="Aptos" panose="020B0004020202020204" pitchFamily="34" charset="0"/>
                <a:ea typeface="Aptos" panose="020B0004020202020204" pitchFamily="34" charset="0"/>
                <a:cs typeface="Times New Roman" panose="02020603050405020304" pitchFamily="18" charset="0"/>
              </a:rPr>
              <a:t>. </a:t>
            </a:r>
          </a:p>
          <a:p>
            <a:r>
              <a:rPr lang="en-US" sz="1800" dirty="0">
                <a:effectLst/>
                <a:latin typeface="Aptos" panose="020B0004020202020204" pitchFamily="34" charset="0"/>
                <a:ea typeface="Aptos" panose="020B0004020202020204" pitchFamily="34" charset="0"/>
                <a:cs typeface="Times New Roman" panose="02020603050405020304" pitchFamily="18" charset="0"/>
              </a:rPr>
              <a:t>and that pest risk assessment was going to be central to that agreement.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ptos" panose="020B0004020202020204" pitchFamily="34" charset="0"/>
                <a:ea typeface="Aptos" panose="020B0004020202020204" pitchFamily="34" charset="0"/>
                <a:cs typeface="Times New Roman" panose="02020603050405020304" pitchFamily="18" charset="0"/>
              </a:rPr>
              <a:t>NAPPO recognized that the phytosanitary community generally was greatly lacking knowledge and experience with both risk assessment and harmonization.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endParaRPr lang="en-US" sz="1800" dirty="0">
              <a:effectLst/>
              <a:latin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3</a:t>
            </a:fld>
            <a:endParaRPr lang="en-US"/>
          </a:p>
        </p:txBody>
      </p:sp>
    </p:spTree>
    <p:extLst>
      <p:ext uri="{BB962C8B-B14F-4D97-AF65-F5344CB8AC3E}">
        <p14:creationId xmlns:p14="http://schemas.microsoft.com/office/powerpoint/2010/main" val="1830345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It was clear that the phytosanitary community generally was greatly lacking knowledge and experience with both risk assessment and harmonization. Had to draw on work being done in other fields.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The strategy for NAPPO didn’t begin with a charge to create a standard on PRA but rather to describe process elements already in place that could become the basis for harmonization because they were consistent with the SPS concept. Therefore, the work of the NAPPO PRA Panel was primarily to share what was being done in the three countries and look for harmonization opportunities. But in the beginning most of what was shared were benign analyses on non-controversial topics; nobody wanted to show their hand on serious issues. </a:t>
            </a:r>
          </a:p>
          <a:p>
            <a:endParaRPr lang="en-US" sz="1800" dirty="0">
              <a:effectLst/>
              <a:latin typeface="Aptos" panose="020B0004020202020204" pitchFamily="34" charset="0"/>
              <a:ea typeface="Aptos" panose="020B0004020202020204" pitchFamily="34" charset="0"/>
              <a:cs typeface="Times New Roman" panose="02020603050405020304" pitchFamily="18" charset="0"/>
            </a:endParaRPr>
          </a:p>
          <a:p>
            <a:r>
              <a:rPr lang="en-US" sz="1800" dirty="0">
                <a:effectLst/>
                <a:latin typeface="Aptos" panose="020B0004020202020204" pitchFamily="34" charset="0"/>
                <a:ea typeface="Aptos" panose="020B0004020202020204" pitchFamily="34" charset="0"/>
                <a:cs typeface="Times New Roman" panose="02020603050405020304" pitchFamily="18" charset="0"/>
              </a:rPr>
              <a:t>In 1991, NAPPO hosted an international workshop on PRA- which marked the first time countries got together to talk about Pest Risk Analysis. </a:t>
            </a:r>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4</a:t>
            </a:fld>
            <a:endParaRPr lang="en-US"/>
          </a:p>
        </p:txBody>
      </p:sp>
    </p:spTree>
    <p:extLst>
      <p:ext uri="{BB962C8B-B14F-4D97-AF65-F5344CB8AC3E}">
        <p14:creationId xmlns:p14="http://schemas.microsoft.com/office/powerpoint/2010/main" val="50331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Just a reminder, before the SPS agreement, the IPPC was only a paper; there were no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standards and no standard setting program.  When the importance the SPS agreement would be placing on the IPPC to create international standards became clear, the regional organizations, including NAPPO pressured t</a:t>
            </a:r>
            <a:r>
              <a:rPr lang="en-US" sz="1200" dirty="0">
                <a:effectLst/>
                <a:latin typeface="Aptos" panose="020B0004020202020204" pitchFamily="34" charset="0"/>
                <a:ea typeface="Aptos" panose="020B0004020202020204" pitchFamily="34" charset="0"/>
                <a:cs typeface="Times New Roman" panose="02020603050405020304" pitchFamily="18" charset="0"/>
              </a:rPr>
              <a:t>he IPPC to take standard setting seriously and create a process for doing so. A working group was formed in 1991 called the “Committee of Experts on Phytosanitary Measures (CEPM)” composed of “experts” nominated by the RPPOs. Meanwhile, NAPPO and other RPPOs continued their work</a:t>
            </a:r>
          </a:p>
          <a:p>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This was before my time, so I am not an expert on the specifics but it is my understanding that b</a:t>
            </a:r>
            <a:r>
              <a:rPr lang="en-US" sz="1200" dirty="0">
                <a:effectLst/>
                <a:latin typeface="Aptos" panose="020B0004020202020204" pitchFamily="34" charset="0"/>
                <a:ea typeface="Aptos" panose="020B0004020202020204" pitchFamily="34" charset="0"/>
                <a:cs typeface="Times New Roman" panose="02020603050405020304" pitchFamily="18" charset="0"/>
              </a:rPr>
              <a:t>y 1994, everyone knew exactly what would be agreed upon in the SPS Agreement, and it was clear that all national and regional PRA standard efforts were going to be eclipsed by the IPPC so the attention of NAPPO  and EPPO turned to influencing what would be in the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might expect that this would expect to facilitate the process but had the opposite effect because everyone was arguing for their vested interests and EPPO and NAPPO in particular had differences in their approaches.  This should have been an early lesson in why it is easier and better to develop a standard when there is no crisis in the background and nobody has already invested in the 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Aptos" panose="020B0004020202020204" pitchFamily="34" charset="0"/>
                <a:ea typeface="Aptos" panose="020B0004020202020204" pitchFamily="34" charset="0"/>
                <a:cs typeface="Times New Roman" panose="02020603050405020304" pitchFamily="18" charset="0"/>
              </a:rPr>
              <a:t>CEPM had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already been scouring the globe for documents that could be cobbled into standards, including much of the work of NAPPO.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5</a:t>
            </a:fld>
            <a:endParaRPr lang="en-US"/>
          </a:p>
        </p:txBody>
      </p:sp>
    </p:spTree>
    <p:extLst>
      <p:ext uri="{BB962C8B-B14F-4D97-AF65-F5344CB8AC3E}">
        <p14:creationId xmlns:p14="http://schemas.microsoft.com/office/powerpoint/2010/main" val="661774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dirty="0"/>
              <a:t>NAPPO’s work on pest risk analysis played a pivotal role in shaping global standards, specifically ISPM 2, the Framework for Pest Risk Analysis, which was first adopted by the IPPC in 1995 and ISPM 11.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00" dirty="0">
              <a:effectLst/>
              <a:latin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before ISPM 2 was formalized, many countries, including NAPPO members were already using PRA frameworks. When the IPPC began work on ISPM 2, they drew heavily on the experiences of regional plant protection organizations such as NAPPO. In particular, the structured, science-based approach of NAPPO served as a model. ISPM 2 makes it clear that countries to justify their phytosanitary measures based on evidence and to not include uncertainty in the rating of risk.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hard to overstate the importance of this concept in the international framework we operate under today. NAPPO’s focus on evidence-based assessments was different than the approach of other regional organizations, which took a more precautionary approach to risk. But this approach ensures quarantine measures are WTO complaint (having a minimal impact to trade) while at the same time mitigating known pest risks. Another legacy of the application of this principle can help countries make sound decisions on issues that are not even related to trade. (Domestic decision making). Because we have limited resources -  In the plant pest world – it’s different than the world of human health and animal health where you have a handful of hosts; or in the case of human health – one host; we have to think about protecting thousands and thousands of hosts; and we have millions of potential pest threats. By separating the risk rating from uncertainty countries can be transparent about whether phytosanitary measures (including regulations) are based on what we are pretty sure will happen vs what we fear might happen. And that can really help with risk communication.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a:spcBef>
                <a:spcPts val="0"/>
              </a:spcBef>
              <a:spcAft>
                <a:spcPts val="0"/>
              </a:spcAft>
            </a:pPr>
            <a:r>
              <a:rPr lang="en-US" sz="1800" dirty="0">
                <a:effectLst/>
                <a:latin typeface="Verdana" panose="020B0604030504040204" pitchFamily="34" charset="0"/>
                <a:ea typeface="Times New Roman" panose="02020603050405020304" pitchFamily="18" charset="0"/>
                <a:cs typeface="Aptos" panose="020B0004020202020204" pitchFamily="34" charset="0"/>
              </a:rPr>
              <a:t>Additionally, although it's difficult to believe now, the idea that it was necessary to evaluate risk in terms of both the likelihood and the consequences was novel at the time, especially in the phytosanitary community which had traditionally considered only one or the other was necessary.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6</a:t>
            </a:fld>
            <a:endParaRPr lang="en-US"/>
          </a:p>
        </p:txBody>
      </p:sp>
    </p:spTree>
    <p:extLst>
      <p:ext uri="{BB962C8B-B14F-4D97-AF65-F5344CB8AC3E}">
        <p14:creationId xmlns:p14="http://schemas.microsoft.com/office/powerpoint/2010/main" val="1803198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NAPPO’s contribution to global standards was obviously not limited to it’s work on the foundational risk assessment standards. Here are some of the specific standards developed by NAPPO that were eventually superseded by ISPMs. </a:t>
            </a:r>
          </a:p>
        </p:txBody>
      </p:sp>
      <p:sp>
        <p:nvSpPr>
          <p:cNvPr id="4" name="Slide Number Placeholder 3"/>
          <p:cNvSpPr>
            <a:spLocks noGrp="1"/>
          </p:cNvSpPr>
          <p:nvPr>
            <p:ph type="sldNum" sz="quarter" idx="5"/>
          </p:nvPr>
        </p:nvSpPr>
        <p:spPr/>
        <p:txBody>
          <a:bodyPr/>
          <a:lstStyle/>
          <a:p>
            <a:fld id="{A2DD3ADA-1DDC-4249-9993-0BE4EDA8304C}" type="slidenum">
              <a:rPr lang="en-US" smtClean="0"/>
              <a:t>7</a:t>
            </a:fld>
            <a:endParaRPr lang="en-US"/>
          </a:p>
        </p:txBody>
      </p:sp>
    </p:spTree>
    <p:extLst>
      <p:ext uri="{BB962C8B-B14F-4D97-AF65-F5344CB8AC3E}">
        <p14:creationId xmlns:p14="http://schemas.microsoft.com/office/powerpoint/2010/main" val="3429905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ISPM 2, 11, 16, and 21 (regulated non-quarantine pests) provided a foundation for risk analysis, but there were (and are still) some gaps.  </a:t>
            </a:r>
          </a:p>
          <a:p>
            <a:endParaRPr lang="en-US" dirty="0"/>
          </a:p>
          <a:p>
            <a:r>
              <a:rPr lang="en-US" dirty="0"/>
              <a:t>So I want to turn now to a couple of NAPPO standards specifically related to PRA that were designed to address some of these gaps. I think the development of these two standards also provide some valuable lessons about the standard setting. </a:t>
            </a:r>
          </a:p>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8</a:t>
            </a:fld>
            <a:endParaRPr lang="en-US"/>
          </a:p>
        </p:txBody>
      </p:sp>
    </p:spTree>
    <p:extLst>
      <p:ext uri="{BB962C8B-B14F-4D97-AF65-F5344CB8AC3E}">
        <p14:creationId xmlns:p14="http://schemas.microsoft.com/office/powerpoint/2010/main" val="213157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first standard I would like to talk about is RSPM 31: The General Guidelines for Pathway analysis. I am not sure the exact date that this standard was proposed – but probably around 2006. </a:t>
            </a:r>
          </a:p>
          <a:p>
            <a:endParaRPr lang="en-US" dirty="0"/>
          </a:p>
          <a:p>
            <a:r>
              <a:rPr lang="en-US" dirty="0"/>
              <a:t>RSPM 31 was proposed to address the growing need for a standardized, regional framework to assess and compare risks associated with pathways that might facilitate the introduction of pests into North America.  It recognizes that pests are not always introduced through direct commodity shipments.</a:t>
            </a:r>
          </a:p>
          <a:p>
            <a:endParaRPr lang="en-US" dirty="0"/>
          </a:p>
          <a:p>
            <a:r>
              <a:rPr lang="en-US" dirty="0"/>
              <a:t>Traditionally, pest risk assessments focused on individual pests or the commodities they might be associated with – and that is in fact, what the ISPMs standards address. However, it became clear that pests could exploit various pathways unrelated to the commodity itself – such as packaging material, shipping containers, vehicles, and even people. Therefore, those pathways need to be mitigated,. </a:t>
            </a:r>
          </a:p>
          <a:p>
            <a:endParaRPr lang="en-US" dirty="0"/>
          </a:p>
          <a:p>
            <a:r>
              <a:rPr lang="en-US" dirty="0"/>
              <a:t>Rather than focusing on a specific pest or commodity, pathway assessments look at broader routes by which pests might be introduced. For example, cargo ships not only transport goods, but can also carry pests such as spongy moth. </a:t>
            </a:r>
          </a:p>
          <a:p>
            <a:endParaRPr lang="en-US" dirty="0"/>
          </a:p>
          <a:p>
            <a:r>
              <a:rPr lang="en-US" dirty="0"/>
              <a:t>Without a proper framework to assess these types of risks, phytosanitary measures might miss critical entry points or focus on the wrong entry </a:t>
            </a:r>
            <a:r>
              <a:rPr lang="en-US" dirty="0" err="1"/>
              <a:t>ponts</a:t>
            </a:r>
            <a:r>
              <a:rPr lang="en-US" dirty="0"/>
              <a:t>. Further, the lack of a harmonized approach created gaps that could allow pests to slip through, undermining regional biosecurity. RSPM 31 provided a framework for evaluating entire pathways, considering multiple points of potential pest introduction. </a:t>
            </a:r>
          </a:p>
          <a:p>
            <a:endParaRPr lang="en-US" dirty="0"/>
          </a:p>
          <a:p>
            <a:r>
              <a:rPr lang="en-US" dirty="0"/>
              <a:t>That seems like it should be straightforward, but it wasn’t. At the time, few people had a good idea – or at least the same idea - of what pathway analyses looked like – there were not a lot o examples. Early drafts of the standard were convoluted and complicated as they tried to cover every situation. But the biggest stumbling block was that a couple of members on the panel had really strong opinions and a strong agenda and there was little to no compromise. Anecdotes from that time talk about there being meetings where people left crying in frustration. The process dragged on for years. Finally, around 2009 some members of the original panel were replaced, which gave the group new energy. And 2010, they decided to host a symposium and they brought in experts – or at least the people most familiar with pathway analysis at the time – mainly from US, Canada, and Mexico, but a few others as well. The purpose was to just hear about as the many different types of pathway analyses. </a:t>
            </a:r>
          </a:p>
          <a:p>
            <a:endParaRPr lang="en-US" dirty="0"/>
          </a:p>
          <a:p>
            <a:r>
              <a:rPr lang="en-US" dirty="0"/>
              <a:t>After that meeting, the group had kind of an “Aha moment.” That they would never be able to develop specific guidance that could cover all everything. And that the focus of the standard needed to be simplified to match the other NAPPO standards, and it needed to be more general so it could cover the diversity of analyses and the way each country approached risk analyses. . Given the different understandings of pathway analysis one of the first steps was to come to a common, agreed upon understanding. </a:t>
            </a:r>
          </a:p>
          <a:p>
            <a:endParaRPr lang="en-US" dirty="0"/>
          </a:p>
          <a:p>
            <a:r>
              <a:rPr lang="en-US" dirty="0"/>
              <a:t>This standard was re-written almost from scratch- and it was finalized in 2012. – </a:t>
            </a:r>
          </a:p>
          <a:p>
            <a:endParaRPr lang="en-US" dirty="0"/>
          </a:p>
          <a:p>
            <a:r>
              <a:rPr lang="en-US" dirty="0"/>
              <a:t>What about implementation? I don’t know how it has been implemented in Canada or Mexico, but in the United States, it became one of the guiding documents for the revision of our commodity risk analysis guidelines – which focused much more on the pathways for introduction. The principles also have been come part of the DNA of how we continue to do pathway analysis. In the end – a lot of drama, but a happy ending.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2DD3ADA-1DDC-4249-9993-0BE4EDA8304C}" type="slidenum">
              <a:rPr lang="en-US" smtClean="0"/>
              <a:t>9</a:t>
            </a:fld>
            <a:endParaRPr lang="en-US"/>
          </a:p>
        </p:txBody>
      </p:sp>
    </p:spTree>
    <p:extLst>
      <p:ext uri="{BB962C8B-B14F-4D97-AF65-F5344CB8AC3E}">
        <p14:creationId xmlns:p14="http://schemas.microsoft.com/office/powerpoint/2010/main" val="501793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49C2-4480-489C-BC02-93D0341CC2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492A94-FE97-41F2-9BFB-1880E3A873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6E8392-964C-4B81-AFAC-FFE2076AA248}"/>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5" name="Footer Placeholder 4">
            <a:extLst>
              <a:ext uri="{FF2B5EF4-FFF2-40B4-BE49-F238E27FC236}">
                <a16:creationId xmlns:a16="http://schemas.microsoft.com/office/drawing/2014/main" id="{5CCD7D45-D71D-42F7-BF75-4073B0E6B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161C9-83EA-4231-9AC3-98A1D560BD81}"/>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83916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AD9F2-A64F-479B-8313-89100C0762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23B5BD-CFB7-495A-9D34-7899BDF919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977F0-F8CC-47F0-8648-DADB90763CFA}"/>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5" name="Footer Placeholder 4">
            <a:extLst>
              <a:ext uri="{FF2B5EF4-FFF2-40B4-BE49-F238E27FC236}">
                <a16:creationId xmlns:a16="http://schemas.microsoft.com/office/drawing/2014/main" id="{D24546BC-EC32-4BF8-9DA7-8CA231CB00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B8436-2945-49BC-BEF1-96E3A1984694}"/>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193250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10AC9A-E5CF-4C3F-B231-1EFA1C91FB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62677D-074F-43DB-838A-405FB0D64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182FEB-C96A-4C48-A674-AA9283D7A874}"/>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5" name="Footer Placeholder 4">
            <a:extLst>
              <a:ext uri="{FF2B5EF4-FFF2-40B4-BE49-F238E27FC236}">
                <a16:creationId xmlns:a16="http://schemas.microsoft.com/office/drawing/2014/main" id="{55D7CD39-49DB-4D7D-8A33-D171D811F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AB10D-E073-4B12-8A55-7CC64251359E}"/>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184841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BE915A5-FFEB-441B-BDE8-F306FB7E62CC}"/>
              </a:ext>
            </a:extLst>
          </p:cNvPr>
          <p:cNvSpPr>
            <a:spLocks noGrp="1"/>
          </p:cNvSpPr>
          <p:nvPr>
            <p:ph type="pic" sz="quarter" idx="12" hasCustomPrompt="1"/>
          </p:nvPr>
        </p:nvSpPr>
        <p:spPr>
          <a:xfrm>
            <a:off x="0" y="0"/>
            <a:ext cx="12192000" cy="6858000"/>
          </a:xfrm>
          <a:solidFill>
            <a:schemeClr val="accent4"/>
          </a:solidFill>
        </p:spPr>
        <p:txBody>
          <a:bodyPr/>
          <a:lstStyle>
            <a:lvl1pPr algn="ctr">
              <a:buFontTx/>
              <a:buNone/>
              <a:defRPr>
                <a:solidFill>
                  <a:schemeClr val="accent3">
                    <a:lumMod val="20000"/>
                    <a:lumOff val="80000"/>
                  </a:schemeClr>
                </a:solidFill>
                <a:latin typeface="+mn-lt"/>
              </a:defRPr>
            </a:lvl1pPr>
          </a:lstStyle>
          <a:p>
            <a:r>
              <a:rPr lang="en-US" dirty="0"/>
              <a:t>picture</a:t>
            </a:r>
          </a:p>
        </p:txBody>
      </p:sp>
      <p:sp>
        <p:nvSpPr>
          <p:cNvPr id="14" name="Text Placeholder 12">
            <a:extLst>
              <a:ext uri="{FF2B5EF4-FFF2-40B4-BE49-F238E27FC236}">
                <a16:creationId xmlns:a16="http://schemas.microsoft.com/office/drawing/2014/main" id="{7FCB6BAA-ADA6-4E0B-9F0B-A3CA2EFB3C24}"/>
              </a:ext>
            </a:extLst>
          </p:cNvPr>
          <p:cNvSpPr>
            <a:spLocks noGrp="1"/>
          </p:cNvSpPr>
          <p:nvPr>
            <p:ph type="body" sz="quarter" idx="11" hasCustomPrompt="1"/>
          </p:nvPr>
        </p:nvSpPr>
        <p:spPr>
          <a:xfrm>
            <a:off x="6840305" y="4938614"/>
            <a:ext cx="3249643" cy="379110"/>
          </a:xfrm>
        </p:spPr>
        <p:txBody>
          <a:bodyPr/>
          <a:lstStyle>
            <a:lvl1pPr algn="ctr">
              <a:buNone/>
              <a:defRPr sz="1400">
                <a:solidFill>
                  <a:schemeClr val="accent3">
                    <a:lumMod val="20000"/>
                    <a:lumOff val="80000"/>
                  </a:schemeClr>
                </a:solidFill>
                <a:latin typeface="+mn-lt"/>
              </a:defRPr>
            </a:lvl1pPr>
          </a:lstStyle>
          <a:p>
            <a:pPr lvl="0"/>
            <a:r>
              <a:rPr lang="en-US" dirty="0"/>
              <a:t>Date</a:t>
            </a:r>
          </a:p>
        </p:txBody>
      </p:sp>
      <p:sp>
        <p:nvSpPr>
          <p:cNvPr id="3" name="Title 2">
            <a:extLst>
              <a:ext uri="{FF2B5EF4-FFF2-40B4-BE49-F238E27FC236}">
                <a16:creationId xmlns:a16="http://schemas.microsoft.com/office/drawing/2014/main" id="{D556029E-DA4E-4759-8437-471096A966B8}"/>
              </a:ext>
            </a:extLst>
          </p:cNvPr>
          <p:cNvSpPr>
            <a:spLocks noGrp="1"/>
          </p:cNvSpPr>
          <p:nvPr>
            <p:ph type="title" hasCustomPrompt="1"/>
          </p:nvPr>
        </p:nvSpPr>
        <p:spPr>
          <a:xfrm>
            <a:off x="6095999" y="4365099"/>
            <a:ext cx="4809839" cy="573515"/>
          </a:xfrm>
        </p:spPr>
        <p:txBody>
          <a:bodyPr vert="horz" lIns="0" tIns="0" rIns="0" bIns="0" rtlCol="0">
            <a:noAutofit/>
          </a:bodyPr>
          <a:lstStyle>
            <a:lvl1pPr algn="ctr">
              <a:defRPr lang="en-US" sz="4000" spc="300" baseline="0">
                <a:solidFill>
                  <a:schemeClr val="accent3">
                    <a:lumMod val="20000"/>
                    <a:lumOff val="80000"/>
                  </a:schemeClr>
                </a:solidFill>
                <a:latin typeface="+mj-lt"/>
                <a:ea typeface="+mn-ea"/>
                <a:cs typeface="+mn-cs"/>
              </a:defRPr>
            </a:lvl1pPr>
          </a:lstStyle>
          <a:p>
            <a:pPr marL="228600" lvl="0" indent="-228600" algn="ctr">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362806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w/ Imag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6A1E487-F2EC-4AB0-B146-A17F2F22E5AE}"/>
              </a:ext>
            </a:extLst>
          </p:cNvPr>
          <p:cNvSpPr>
            <a:spLocks noGrp="1"/>
          </p:cNvSpPr>
          <p:nvPr>
            <p:ph type="pic" sz="quarter" idx="12" hasCustomPrompt="1"/>
          </p:nvPr>
        </p:nvSpPr>
        <p:spPr>
          <a:xfrm>
            <a:off x="0" y="0"/>
            <a:ext cx="12192000" cy="6857999"/>
          </a:xfrm>
          <a:solidFill>
            <a:schemeClr val="accent2">
              <a:lumMod val="60000"/>
              <a:lumOff val="40000"/>
            </a:schemeClr>
          </a:solidFill>
        </p:spPr>
        <p:txBody>
          <a:bodyPr/>
          <a:lstStyle>
            <a:lvl1pPr algn="ctr">
              <a:buFontTx/>
              <a:buNone/>
              <a:defRPr>
                <a:solidFill>
                  <a:schemeClr val="accent2">
                    <a:lumMod val="60000"/>
                    <a:lumOff val="40000"/>
                  </a:schemeClr>
                </a:solidFill>
                <a:latin typeface="+mn-lt"/>
              </a:defRPr>
            </a:lvl1pPr>
          </a:lstStyle>
          <a:p>
            <a:r>
              <a:rPr lang="en-US" dirty="0"/>
              <a:t>picture</a:t>
            </a:r>
          </a:p>
        </p:txBody>
      </p:sp>
      <p:sp>
        <p:nvSpPr>
          <p:cNvPr id="16" name="Text Placeholder 15">
            <a:extLst>
              <a:ext uri="{FF2B5EF4-FFF2-40B4-BE49-F238E27FC236}">
                <a16:creationId xmlns:a16="http://schemas.microsoft.com/office/drawing/2014/main" id="{80296D4C-4C11-4F2C-B095-9DC1C6CCAD52}"/>
              </a:ext>
            </a:extLst>
          </p:cNvPr>
          <p:cNvSpPr>
            <a:spLocks noGrp="1"/>
          </p:cNvSpPr>
          <p:nvPr>
            <p:ph type="body" sz="quarter" idx="11" hasCustomPrompt="1"/>
          </p:nvPr>
        </p:nvSpPr>
        <p:spPr>
          <a:xfrm>
            <a:off x="4305069" y="3077822"/>
            <a:ext cx="1039006" cy="368878"/>
          </a:xfrm>
        </p:spPr>
        <p:txBody>
          <a:bodyPr/>
          <a:lstStyle>
            <a:lvl1pPr algn="r">
              <a:buFontTx/>
              <a:buNone/>
              <a:defRPr sz="2400" i="1">
                <a:solidFill>
                  <a:schemeClr val="accent3">
                    <a:lumMod val="20000"/>
                    <a:lumOff val="80000"/>
                  </a:schemeClr>
                </a:solidFill>
                <a:latin typeface="+mn-lt"/>
              </a:defRPr>
            </a:lvl1pPr>
          </a:lstStyle>
          <a:p>
            <a:pPr lvl="0"/>
            <a:r>
              <a:rPr lang="en-US" dirty="0"/>
              <a:t>subtitle</a:t>
            </a:r>
          </a:p>
        </p:txBody>
      </p:sp>
      <p:sp>
        <p:nvSpPr>
          <p:cNvPr id="2" name="Title 1">
            <a:extLst>
              <a:ext uri="{FF2B5EF4-FFF2-40B4-BE49-F238E27FC236}">
                <a16:creationId xmlns:a16="http://schemas.microsoft.com/office/drawing/2014/main" id="{3A211C2A-C68C-42C1-908C-D8A132FBB937}"/>
              </a:ext>
            </a:extLst>
          </p:cNvPr>
          <p:cNvSpPr>
            <a:spLocks noGrp="1"/>
          </p:cNvSpPr>
          <p:nvPr>
            <p:ph type="title" hasCustomPrompt="1"/>
          </p:nvPr>
        </p:nvSpPr>
        <p:spPr>
          <a:xfrm>
            <a:off x="5502299" y="2966697"/>
            <a:ext cx="2722422" cy="591127"/>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196787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Photo">
    <p:bg>
      <p:bgPr>
        <a:solidFill>
          <a:schemeClr val="tx2"/>
        </a:solidFill>
        <a:effectLst/>
      </p:bgPr>
    </p:bg>
    <p:spTree>
      <p:nvGrpSpPr>
        <p:cNvPr id="1" name=""/>
        <p:cNvGrpSpPr/>
        <p:nvPr/>
      </p:nvGrpSpPr>
      <p:grpSpPr>
        <a:xfrm>
          <a:off x="0" y="0"/>
          <a:ext cx="0" cy="0"/>
          <a:chOff x="0" y="0"/>
          <a:chExt cx="0" cy="0"/>
        </a:xfrm>
      </p:grpSpPr>
      <p:pic>
        <p:nvPicPr>
          <p:cNvPr id="9" name="Picture 8" descr="A picture containing rug&#10;&#10;Description automatically generated">
            <a:extLst>
              <a:ext uri="{FF2B5EF4-FFF2-40B4-BE49-F238E27FC236}">
                <a16:creationId xmlns:a16="http://schemas.microsoft.com/office/drawing/2014/main" id="{17890488-3607-4BE4-9768-F9F1E59A22C8}"/>
              </a:ext>
            </a:extLst>
          </p:cNvPr>
          <p:cNvPicPr>
            <a:picLocks noChangeAspect="1"/>
          </p:cNvPicPr>
          <p:nvPr userDrawn="1"/>
        </p:nvPicPr>
        <p:blipFill rotWithShape="1">
          <a:blip r:embed="rId2">
            <a:duotone>
              <a:schemeClr val="accent6">
                <a:shade val="45000"/>
                <a:satMod val="135000"/>
              </a:schemeClr>
              <a:prstClr val="white"/>
            </a:duotone>
            <a:alphaModFix amt="5000"/>
          </a:blip>
          <a:srcRect l="51432" r="2143" b="11272"/>
          <a:stretch/>
        </p:blipFill>
        <p:spPr>
          <a:xfrm rot="10800000" flipV="1">
            <a:off x="-8" y="-7646"/>
            <a:ext cx="6000738" cy="6858000"/>
          </a:xfrm>
          <a:prstGeom prst="rect">
            <a:avLst/>
          </a:prstGeom>
        </p:spPr>
      </p:pic>
      <p:sp>
        <p:nvSpPr>
          <p:cNvPr id="12" name="Picture Placeholder 20">
            <a:extLst>
              <a:ext uri="{FF2B5EF4-FFF2-40B4-BE49-F238E27FC236}">
                <a16:creationId xmlns:a16="http://schemas.microsoft.com/office/drawing/2014/main" id="{A2A236F3-741B-4D35-B5D8-CE6FB7E01FE7}"/>
              </a:ext>
            </a:extLst>
          </p:cNvPr>
          <p:cNvSpPr>
            <a:spLocks noGrp="1"/>
          </p:cNvSpPr>
          <p:nvPr>
            <p:ph type="pic" sz="quarter" idx="18" hasCustomPrompt="1"/>
          </p:nvPr>
        </p:nvSpPr>
        <p:spPr>
          <a:xfrm>
            <a:off x="6000730" y="0"/>
            <a:ext cx="6191270" cy="6858000"/>
          </a:xfrm>
          <a:solidFill>
            <a:schemeClr val="accent6"/>
          </a:solidFill>
        </p:spPr>
        <p:txBody>
          <a:bodyPr/>
          <a:lstStyle>
            <a:lvl1pPr algn="ctr">
              <a:buNone/>
              <a:defRPr>
                <a:solidFill>
                  <a:schemeClr val="accent6"/>
                </a:solidFill>
                <a:latin typeface="+mn-lt"/>
              </a:defRPr>
            </a:lvl1pPr>
          </a:lstStyle>
          <a:p>
            <a:r>
              <a:rPr lang="en-US" dirty="0"/>
              <a:t>Picture</a:t>
            </a:r>
          </a:p>
        </p:txBody>
      </p:sp>
      <p:sp>
        <p:nvSpPr>
          <p:cNvPr id="4" name="Rectangle 3">
            <a:extLst>
              <a:ext uri="{FF2B5EF4-FFF2-40B4-BE49-F238E27FC236}">
                <a16:creationId xmlns:a16="http://schemas.microsoft.com/office/drawing/2014/main" id="{31CDD9A1-FE51-41A1-8C8D-FDA7B913253F}"/>
              </a:ext>
            </a:extLst>
          </p:cNvPr>
          <p:cNvSpPr/>
          <p:nvPr userDrawn="1"/>
        </p:nvSpPr>
        <p:spPr>
          <a:xfrm>
            <a:off x="285565" y="285566"/>
            <a:ext cx="5405021"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raphic 3">
            <a:extLst>
              <a:ext uri="{FF2B5EF4-FFF2-40B4-BE49-F238E27FC236}">
                <a16:creationId xmlns:a16="http://schemas.microsoft.com/office/drawing/2014/main" id="{35FB84FF-8E5E-4861-B3BF-0F0192E59B4F}"/>
              </a:ext>
            </a:extLst>
          </p:cNvPr>
          <p:cNvSpPr/>
          <p:nvPr userDrawn="1"/>
        </p:nvSpPr>
        <p:spPr>
          <a:xfrm rot="1514662">
            <a:off x="2317266" y="5622803"/>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8" name="Rectangle 7">
            <a:extLst>
              <a:ext uri="{FF2B5EF4-FFF2-40B4-BE49-F238E27FC236}">
                <a16:creationId xmlns:a16="http://schemas.microsoft.com/office/drawing/2014/main" id="{5E6E5DD7-751B-4BC5-B035-37ED6032D058}"/>
              </a:ext>
            </a:extLst>
          </p:cNvPr>
          <p:cNvSpPr/>
          <p:nvPr userDrawn="1"/>
        </p:nvSpPr>
        <p:spPr>
          <a:xfrm>
            <a:off x="647641" y="791905"/>
            <a:ext cx="4664641" cy="3927347"/>
          </a:xfrm>
          <a:prstGeom prst="rect">
            <a:avLst/>
          </a:prstGeom>
          <a:solidFill>
            <a:schemeClr val="bg1"/>
          </a:solidFill>
          <a:ln>
            <a:noFill/>
          </a:ln>
          <a:effectLst>
            <a:outerShdw blurRad="88900" dist="50800" dir="3000000" algn="tl" rotWithShape="0">
              <a:schemeClr val="tx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4058EA-A15F-40E4-A9F3-8EA250D7FBF3}"/>
              </a:ext>
            </a:extLst>
          </p:cNvPr>
          <p:cNvSpPr/>
          <p:nvPr userDrawn="1"/>
        </p:nvSpPr>
        <p:spPr>
          <a:xfrm>
            <a:off x="1898788" y="521602"/>
            <a:ext cx="2162346" cy="52083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icture Placeholder 4">
            <a:extLst>
              <a:ext uri="{FF2B5EF4-FFF2-40B4-BE49-F238E27FC236}">
                <a16:creationId xmlns:a16="http://schemas.microsoft.com/office/drawing/2014/main" id="{72A691C7-3F2C-4DFD-B0FC-1A205B364192}"/>
              </a:ext>
            </a:extLst>
          </p:cNvPr>
          <p:cNvSpPr>
            <a:spLocks noGrp="1"/>
          </p:cNvSpPr>
          <p:nvPr>
            <p:ph type="pic" sz="quarter" idx="12" hasCustomPrompt="1"/>
          </p:nvPr>
        </p:nvSpPr>
        <p:spPr>
          <a:xfrm>
            <a:off x="984154" y="1120228"/>
            <a:ext cx="3992160" cy="2842172"/>
          </a:xfrm>
          <a:solidFill>
            <a:schemeClr val="accent5">
              <a:lumMod val="90000"/>
            </a:schemeClr>
          </a:solidFill>
        </p:spPr>
        <p:txBody>
          <a:bodyPr/>
          <a:lstStyle>
            <a:lvl1pPr algn="ctr">
              <a:buNone/>
              <a:defRPr>
                <a:solidFill>
                  <a:schemeClr val="accent5">
                    <a:lumMod val="90000"/>
                  </a:schemeClr>
                </a:solidFill>
                <a:latin typeface="+mn-lt"/>
              </a:defRPr>
            </a:lvl1pPr>
          </a:lstStyle>
          <a:p>
            <a:r>
              <a:rPr lang="en-US" dirty="0"/>
              <a:t>picture</a:t>
            </a:r>
          </a:p>
        </p:txBody>
      </p:sp>
      <p:sp>
        <p:nvSpPr>
          <p:cNvPr id="2" name="Title 1">
            <a:extLst>
              <a:ext uri="{FF2B5EF4-FFF2-40B4-BE49-F238E27FC236}">
                <a16:creationId xmlns:a16="http://schemas.microsoft.com/office/drawing/2014/main" id="{FEF44A2A-7969-48CC-B5CE-702F5C6376BF}"/>
              </a:ext>
            </a:extLst>
          </p:cNvPr>
          <p:cNvSpPr>
            <a:spLocks noGrp="1"/>
          </p:cNvSpPr>
          <p:nvPr>
            <p:ph type="title"/>
          </p:nvPr>
        </p:nvSpPr>
        <p:spPr>
          <a:xfrm>
            <a:off x="666113" y="5012463"/>
            <a:ext cx="4664641" cy="653277"/>
          </a:xfrm>
        </p:spPr>
        <p:txBody>
          <a:bodyPr vert="horz" lIns="0" tIns="0" rIns="0" bIns="0" rtlCol="0">
            <a:noAutofit/>
          </a:bodyPr>
          <a:lstStyle>
            <a:lvl1pPr algn="ctr">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1746091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Photo">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2" name="Picture Placeholder 25" descr="A close up of a coral&#10;&#10;Description automatically generated">
            <a:extLst>
              <a:ext uri="{FF2B5EF4-FFF2-40B4-BE49-F238E27FC236}">
                <a16:creationId xmlns:a16="http://schemas.microsoft.com/office/drawing/2014/main" id="{494EA73B-5244-4C80-99EB-DDE5EDF9EDE5}"/>
              </a:ext>
            </a:extLst>
          </p:cNvPr>
          <p:cNvPicPr>
            <a:picLocks noChangeAspect="1"/>
          </p:cNvPicPr>
          <p:nvPr userDrawn="1"/>
        </p:nvPicPr>
        <p:blipFill rotWithShape="1">
          <a:blip r:embed="rId2">
            <a:duotone>
              <a:schemeClr val="accent1">
                <a:shade val="45000"/>
                <a:satMod val="135000"/>
              </a:schemeClr>
              <a:prstClr val="white"/>
            </a:duotone>
            <a:alphaModFix amt="8000"/>
          </a:blip>
          <a:srcRect t="42935" b="815"/>
          <a:stretch/>
        </p:blipFill>
        <p:spPr>
          <a:xfrm>
            <a:off x="0" y="0"/>
            <a:ext cx="12192000" cy="6858000"/>
          </a:xfrm>
          <a:prstGeom prst="rect">
            <a:avLst/>
          </a:prstGeom>
        </p:spPr>
      </p:pic>
      <p:sp>
        <p:nvSpPr>
          <p:cNvPr id="22" name="Rectangle 21">
            <a:extLst>
              <a:ext uri="{FF2B5EF4-FFF2-40B4-BE49-F238E27FC236}">
                <a16:creationId xmlns:a16="http://schemas.microsoft.com/office/drawing/2014/main" id="{AA9CE015-6EB3-4DD0-8826-DCA2711CBE4F}"/>
              </a:ext>
            </a:extLst>
          </p:cNvPr>
          <p:cNvSpPr/>
          <p:nvPr/>
        </p:nvSpPr>
        <p:spPr>
          <a:xfrm>
            <a:off x="848391" y="764153"/>
            <a:ext cx="4664641" cy="559022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F82B1BBD-5D08-4833-9588-FBABF1274F43}"/>
              </a:ext>
            </a:extLst>
          </p:cNvPr>
          <p:cNvSpPr/>
          <p:nvPr userDrawn="1"/>
        </p:nvSpPr>
        <p:spPr>
          <a:xfrm>
            <a:off x="2099538" y="484640"/>
            <a:ext cx="2162346" cy="530045"/>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raphic 3">
            <a:extLst>
              <a:ext uri="{FF2B5EF4-FFF2-40B4-BE49-F238E27FC236}">
                <a16:creationId xmlns:a16="http://schemas.microsoft.com/office/drawing/2014/main" id="{8D4CA70A-5D6E-4779-8014-6C12C593AFCF}"/>
              </a:ext>
            </a:extLst>
          </p:cNvPr>
          <p:cNvSpPr/>
          <p:nvPr userDrawn="1"/>
        </p:nvSpPr>
        <p:spPr>
          <a:xfrm rot="1514662">
            <a:off x="8184917" y="3851221"/>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10" name="Picture Placeholder 4">
            <a:extLst>
              <a:ext uri="{FF2B5EF4-FFF2-40B4-BE49-F238E27FC236}">
                <a16:creationId xmlns:a16="http://schemas.microsoft.com/office/drawing/2014/main" id="{FFF16015-5381-40DF-BF92-F9C4CCB72D0F}"/>
              </a:ext>
            </a:extLst>
          </p:cNvPr>
          <p:cNvSpPr>
            <a:spLocks noGrp="1"/>
          </p:cNvSpPr>
          <p:nvPr>
            <p:ph type="pic" sz="quarter" idx="12" hasCustomPrompt="1"/>
          </p:nvPr>
        </p:nvSpPr>
        <p:spPr>
          <a:xfrm>
            <a:off x="1184904" y="1164507"/>
            <a:ext cx="3992160" cy="4284881"/>
          </a:xfrm>
          <a:solidFill>
            <a:schemeClr val="accent5">
              <a:lumMod val="75000"/>
            </a:schemeClr>
          </a:solidFill>
        </p:spPr>
        <p:txBody>
          <a:bodyPr/>
          <a:lstStyle>
            <a:lvl1pPr algn="ctr">
              <a:buNone/>
              <a:defRPr>
                <a:solidFill>
                  <a:schemeClr val="accent5">
                    <a:lumMod val="75000"/>
                  </a:schemeClr>
                </a:solidFill>
                <a:latin typeface="+mn-lt"/>
              </a:defRPr>
            </a:lvl1pPr>
          </a:lstStyle>
          <a:p>
            <a:r>
              <a:rPr lang="en-US" dirty="0"/>
              <a:t>picture</a:t>
            </a:r>
          </a:p>
        </p:txBody>
      </p:sp>
      <p:sp>
        <p:nvSpPr>
          <p:cNvPr id="3" name="Title 2">
            <a:extLst>
              <a:ext uri="{FF2B5EF4-FFF2-40B4-BE49-F238E27FC236}">
                <a16:creationId xmlns:a16="http://schemas.microsoft.com/office/drawing/2014/main" id="{F3C1C624-86ED-41D8-8323-124CEDD3BFD7}"/>
              </a:ext>
            </a:extLst>
          </p:cNvPr>
          <p:cNvSpPr>
            <a:spLocks noGrp="1"/>
          </p:cNvSpPr>
          <p:nvPr>
            <p:ph type="title"/>
          </p:nvPr>
        </p:nvSpPr>
        <p:spPr>
          <a:xfrm>
            <a:off x="6610937" y="3103417"/>
            <a:ext cx="4514147" cy="811119"/>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3769729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Photos">
    <p:bg>
      <p:bgPr>
        <a:solidFill>
          <a:srgbClr val="37463B"/>
        </a:solidFill>
        <a:effectLst/>
      </p:bgPr>
    </p:bg>
    <p:spTree>
      <p:nvGrpSpPr>
        <p:cNvPr id="1" name=""/>
        <p:cNvGrpSpPr/>
        <p:nvPr/>
      </p:nvGrpSpPr>
      <p:grpSpPr>
        <a:xfrm>
          <a:off x="0" y="0"/>
          <a:ext cx="0" cy="0"/>
          <a:chOff x="0" y="0"/>
          <a:chExt cx="0" cy="0"/>
        </a:xfrm>
      </p:grpSpPr>
      <p:pic>
        <p:nvPicPr>
          <p:cNvPr id="4" name="Picture Placeholder 25" descr="A close up of a coral&#10;&#10;Description automatically generated">
            <a:extLst>
              <a:ext uri="{FF2B5EF4-FFF2-40B4-BE49-F238E27FC236}">
                <a16:creationId xmlns:a16="http://schemas.microsoft.com/office/drawing/2014/main" id="{4B0ACBD7-EFB6-4100-A022-0B9A0A88CBEA}"/>
              </a:ext>
            </a:extLst>
          </p:cNvPr>
          <p:cNvPicPr>
            <a:picLocks noChangeAspect="1"/>
          </p:cNvPicPr>
          <p:nvPr userDrawn="1"/>
        </p:nvPicPr>
        <p:blipFill rotWithShape="1">
          <a:blip r:embed="rId2">
            <a:duotone>
              <a:prstClr val="black"/>
              <a:schemeClr val="tx2">
                <a:tint val="45000"/>
                <a:satMod val="400000"/>
              </a:schemeClr>
            </a:duotone>
            <a:alphaModFix amt="5000"/>
          </a:blip>
          <a:srcRect t="30332" b="13926"/>
          <a:stretch/>
        </p:blipFill>
        <p:spPr>
          <a:xfrm>
            <a:off x="-151534" y="0"/>
            <a:ext cx="12302836" cy="6858000"/>
          </a:xfrm>
          <a:prstGeom prst="rect">
            <a:avLst/>
          </a:prstGeom>
        </p:spPr>
      </p:pic>
      <p:sp>
        <p:nvSpPr>
          <p:cNvPr id="2" name="Graphic 11">
            <a:extLst>
              <a:ext uri="{FF2B5EF4-FFF2-40B4-BE49-F238E27FC236}">
                <a16:creationId xmlns:a16="http://schemas.microsoft.com/office/drawing/2014/main" id="{25082345-B677-4FCD-8A8F-A78A42503CCC}"/>
              </a:ext>
            </a:extLst>
          </p:cNvPr>
          <p:cNvSpPr/>
          <p:nvPr/>
        </p:nvSpPr>
        <p:spPr>
          <a:xfrm rot="20388820" flipH="1">
            <a:off x="1491896" y="5646588"/>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3" name="Graphic 6">
            <a:extLst>
              <a:ext uri="{FF2B5EF4-FFF2-40B4-BE49-F238E27FC236}">
                <a16:creationId xmlns:a16="http://schemas.microsoft.com/office/drawing/2014/main" id="{3CB33A04-E7AD-4AC4-88B3-60ED7E9B9566}"/>
              </a:ext>
            </a:extLst>
          </p:cNvPr>
          <p:cNvSpPr/>
          <p:nvPr/>
        </p:nvSpPr>
        <p:spPr>
          <a:xfrm rot="1479909">
            <a:off x="9335388" y="5646587"/>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accent3">
              <a:lumMod val="20000"/>
              <a:lumOff val="80000"/>
            </a:schemeClr>
          </a:solidFill>
          <a:ln w="11257" cap="flat">
            <a:noFill/>
            <a:prstDash val="solid"/>
            <a:miter/>
          </a:ln>
        </p:spPr>
        <p:txBody>
          <a:bodyPr rtlCol="0" anchor="ctr"/>
          <a:lstStyle/>
          <a:p>
            <a:endParaRPr lang="en-US" dirty="0"/>
          </a:p>
        </p:txBody>
      </p:sp>
      <p:sp>
        <p:nvSpPr>
          <p:cNvPr id="23" name="Rectangle 22">
            <a:extLst>
              <a:ext uri="{FF2B5EF4-FFF2-40B4-BE49-F238E27FC236}">
                <a16:creationId xmlns:a16="http://schemas.microsoft.com/office/drawing/2014/main" id="{E976E5A3-E720-491F-80B9-92B94D665167}"/>
              </a:ext>
            </a:extLst>
          </p:cNvPr>
          <p:cNvSpPr/>
          <p:nvPr userDrawn="1"/>
        </p:nvSpPr>
        <p:spPr>
          <a:xfrm>
            <a:off x="524899"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370D647A-A7D0-4786-B3B1-01ECB0E5CEA2}"/>
              </a:ext>
            </a:extLst>
          </p:cNvPr>
          <p:cNvSpPr/>
          <p:nvPr userDrawn="1"/>
        </p:nvSpPr>
        <p:spPr>
          <a:xfrm>
            <a:off x="1413196"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F96FA808-97EC-4F02-8C56-FE1435B9771D}"/>
              </a:ext>
            </a:extLst>
          </p:cNvPr>
          <p:cNvSpPr/>
          <p:nvPr userDrawn="1"/>
        </p:nvSpPr>
        <p:spPr>
          <a:xfrm>
            <a:off x="4386204" y="681630"/>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5E109696-1980-4D2D-B937-02F74014104E}"/>
              </a:ext>
            </a:extLst>
          </p:cNvPr>
          <p:cNvSpPr/>
          <p:nvPr userDrawn="1"/>
        </p:nvSpPr>
        <p:spPr>
          <a:xfrm>
            <a:off x="5274501" y="333929"/>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0447A092-9105-4154-A058-8646A83D73E4}"/>
              </a:ext>
            </a:extLst>
          </p:cNvPr>
          <p:cNvSpPr/>
          <p:nvPr userDrawn="1"/>
        </p:nvSpPr>
        <p:spPr>
          <a:xfrm>
            <a:off x="8247514" y="677261"/>
            <a:ext cx="3419582" cy="4586533"/>
          </a:xfrm>
          <a:prstGeom prst="rect">
            <a:avLst/>
          </a:prstGeom>
          <a:solidFill>
            <a:schemeClr val="bg1"/>
          </a:solidFill>
          <a:ln>
            <a:noFill/>
          </a:ln>
          <a:effectLst>
            <a:outerShdw blurRad="88900" dist="50800" dir="30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95407C56-9ECE-4F96-9CC0-5AF4992CB676}"/>
              </a:ext>
            </a:extLst>
          </p:cNvPr>
          <p:cNvSpPr/>
          <p:nvPr userDrawn="1"/>
        </p:nvSpPr>
        <p:spPr>
          <a:xfrm>
            <a:off x="9135811" y="329560"/>
            <a:ext cx="1642993" cy="49019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18">
            <a:extLst>
              <a:ext uri="{FF2B5EF4-FFF2-40B4-BE49-F238E27FC236}">
                <a16:creationId xmlns:a16="http://schemas.microsoft.com/office/drawing/2014/main" id="{48F0D1A6-69DE-433E-821B-4FF1D0640D01}"/>
              </a:ext>
            </a:extLst>
          </p:cNvPr>
          <p:cNvSpPr>
            <a:spLocks noGrp="1"/>
          </p:cNvSpPr>
          <p:nvPr>
            <p:ph type="pic" sz="quarter" idx="10" hasCustomPrompt="1"/>
          </p:nvPr>
        </p:nvSpPr>
        <p:spPr>
          <a:xfrm>
            <a:off x="771015" y="947627"/>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0" name="Picture Placeholder 18">
            <a:extLst>
              <a:ext uri="{FF2B5EF4-FFF2-40B4-BE49-F238E27FC236}">
                <a16:creationId xmlns:a16="http://schemas.microsoft.com/office/drawing/2014/main" id="{5433B204-C104-4815-BF09-872F084D86D9}"/>
              </a:ext>
            </a:extLst>
          </p:cNvPr>
          <p:cNvSpPr>
            <a:spLocks noGrp="1"/>
          </p:cNvSpPr>
          <p:nvPr>
            <p:ph type="pic" sz="quarter" idx="15" hasCustomPrompt="1"/>
          </p:nvPr>
        </p:nvSpPr>
        <p:spPr>
          <a:xfrm>
            <a:off x="4632320" y="947627"/>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1" name="Picture Placeholder 18">
            <a:extLst>
              <a:ext uri="{FF2B5EF4-FFF2-40B4-BE49-F238E27FC236}">
                <a16:creationId xmlns:a16="http://schemas.microsoft.com/office/drawing/2014/main" id="{7E31EC5E-2551-4B7D-90D4-D3B557EA3E79}"/>
              </a:ext>
            </a:extLst>
          </p:cNvPr>
          <p:cNvSpPr>
            <a:spLocks noGrp="1"/>
          </p:cNvSpPr>
          <p:nvPr>
            <p:ph type="pic" sz="quarter" idx="16" hasCustomPrompt="1"/>
          </p:nvPr>
        </p:nvSpPr>
        <p:spPr>
          <a:xfrm>
            <a:off x="8493630" y="943258"/>
            <a:ext cx="2927350" cy="3578033"/>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5" name="Title 4">
            <a:extLst>
              <a:ext uri="{FF2B5EF4-FFF2-40B4-BE49-F238E27FC236}">
                <a16:creationId xmlns:a16="http://schemas.microsoft.com/office/drawing/2014/main" id="{A8BF323E-9C2D-48E5-BB6B-96419386C7A3}"/>
              </a:ext>
            </a:extLst>
          </p:cNvPr>
          <p:cNvSpPr>
            <a:spLocks noGrp="1"/>
          </p:cNvSpPr>
          <p:nvPr>
            <p:ph type="title"/>
          </p:nvPr>
        </p:nvSpPr>
        <p:spPr>
          <a:xfrm>
            <a:off x="3639067" y="5766800"/>
            <a:ext cx="4721634" cy="676186"/>
          </a:xfrm>
        </p:spPr>
        <p:txBody>
          <a:bodyPr vert="horz" lIns="0" tIns="0" rIns="0" bIns="0" rtlCol="0">
            <a:noAutofit/>
          </a:bodyPr>
          <a:lstStyle>
            <a:lvl1pPr algn="ctr">
              <a:buFont typeface="Arial" panose="020B0604020202020204" pitchFamily="34" charset="0"/>
              <a:buNone/>
              <a:defRPr lang="en-US" sz="1600">
                <a:solidFill>
                  <a:schemeClr val="accent3">
                    <a:lumMod val="20000"/>
                    <a:lumOff val="80000"/>
                  </a:schemeClr>
                </a:solidFill>
                <a:latin typeface="+mn-lt"/>
                <a:ea typeface="+mn-ea"/>
                <a:cs typeface="+mn-cs"/>
              </a:defRPr>
            </a:lvl1pPr>
          </a:lstStyle>
          <a:p>
            <a:pPr marL="228600" lvl="0" indent="-228600" algn="ctr">
              <a:lnSpc>
                <a:spcPct val="100000"/>
              </a:lnSpc>
              <a:spcBef>
                <a:spcPts val="1000"/>
              </a:spcBef>
              <a:buFontTx/>
            </a:pPr>
            <a:r>
              <a:rPr lang="en-US"/>
              <a:t>Click to edit Master title style</a:t>
            </a:r>
            <a:endParaRPr lang="en-US" dirty="0"/>
          </a:p>
        </p:txBody>
      </p:sp>
    </p:spTree>
    <p:extLst>
      <p:ext uri="{BB962C8B-B14F-4D97-AF65-F5344CB8AC3E}">
        <p14:creationId xmlns:p14="http://schemas.microsoft.com/office/powerpoint/2010/main" val="2633800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Photo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E25742E-0B47-444B-8B8B-BB03EAE7FC4B}"/>
              </a:ext>
            </a:extLst>
          </p:cNvPr>
          <p:cNvSpPr/>
          <p:nvPr userDrawn="1"/>
        </p:nvSpPr>
        <p:spPr>
          <a:xfrm>
            <a:off x="0" y="-7732"/>
            <a:ext cx="12191010" cy="686573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rug&#10;&#10;Description automatically generated">
            <a:extLst>
              <a:ext uri="{FF2B5EF4-FFF2-40B4-BE49-F238E27FC236}">
                <a16:creationId xmlns:a16="http://schemas.microsoft.com/office/drawing/2014/main" id="{E4D5090F-2595-49C8-8F31-FCFF302CB39B}"/>
              </a:ext>
            </a:extLst>
          </p:cNvPr>
          <p:cNvPicPr>
            <a:picLocks noChangeAspect="1"/>
          </p:cNvPicPr>
          <p:nvPr userDrawn="1"/>
        </p:nvPicPr>
        <p:blipFill rotWithShape="1">
          <a:blip r:embed="rId2">
            <a:duotone>
              <a:schemeClr val="accent6">
                <a:shade val="45000"/>
                <a:satMod val="135000"/>
              </a:schemeClr>
              <a:prstClr val="white"/>
            </a:duotone>
            <a:alphaModFix amt="5000"/>
          </a:blip>
          <a:srcRect l="3541" r="2143" b="34177"/>
          <a:stretch/>
        </p:blipFill>
        <p:spPr>
          <a:xfrm rot="10800000" flipV="1">
            <a:off x="-7" y="-7646"/>
            <a:ext cx="12191017" cy="5087646"/>
          </a:xfrm>
          <a:prstGeom prst="rect">
            <a:avLst/>
          </a:prstGeom>
        </p:spPr>
      </p:pic>
      <p:sp>
        <p:nvSpPr>
          <p:cNvPr id="40" name="Rectangle 39">
            <a:extLst>
              <a:ext uri="{FF2B5EF4-FFF2-40B4-BE49-F238E27FC236}">
                <a16:creationId xmlns:a16="http://schemas.microsoft.com/office/drawing/2014/main" id="{7A53ABB2-D679-4B08-8670-374EBC192A70}"/>
              </a:ext>
            </a:extLst>
          </p:cNvPr>
          <p:cNvSpPr/>
          <p:nvPr userDrawn="1"/>
        </p:nvSpPr>
        <p:spPr>
          <a:xfrm>
            <a:off x="539327"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B8FA6E14-528F-4D1D-8DED-CC55E7F4D15A}"/>
              </a:ext>
            </a:extLst>
          </p:cNvPr>
          <p:cNvSpPr/>
          <p:nvPr userDrawn="1"/>
        </p:nvSpPr>
        <p:spPr>
          <a:xfrm>
            <a:off x="1140392"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76D0D81-7898-4FD0-B5CB-91DC005C6CD8}"/>
              </a:ext>
            </a:extLst>
          </p:cNvPr>
          <p:cNvSpPr/>
          <p:nvPr/>
        </p:nvSpPr>
        <p:spPr>
          <a:xfrm>
            <a:off x="3336321" y="3406762"/>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97715DBE-F5C3-4046-BFEF-BC9F50A9DAE1}"/>
              </a:ext>
            </a:extLst>
          </p:cNvPr>
          <p:cNvSpPr/>
          <p:nvPr userDrawn="1"/>
        </p:nvSpPr>
        <p:spPr>
          <a:xfrm>
            <a:off x="3937386" y="3093039"/>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070D90CF-903F-438D-B2DC-69E7F8BE88A1}"/>
              </a:ext>
            </a:extLst>
          </p:cNvPr>
          <p:cNvSpPr/>
          <p:nvPr userDrawn="1"/>
        </p:nvSpPr>
        <p:spPr>
          <a:xfrm>
            <a:off x="6133415" y="3393059"/>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96F7532-1DBF-4548-BD12-CFF9D1595916}"/>
              </a:ext>
            </a:extLst>
          </p:cNvPr>
          <p:cNvSpPr/>
          <p:nvPr userDrawn="1"/>
        </p:nvSpPr>
        <p:spPr>
          <a:xfrm>
            <a:off x="6734480" y="3079336"/>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542E3DD0-50DC-45B6-8B27-EE9F633A9A80}"/>
              </a:ext>
            </a:extLst>
          </p:cNvPr>
          <p:cNvSpPr/>
          <p:nvPr/>
        </p:nvSpPr>
        <p:spPr>
          <a:xfrm>
            <a:off x="8928137" y="3393143"/>
            <a:ext cx="2723537" cy="286974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49F0792B-F250-4A87-B672-10CD1FF7DB06}"/>
              </a:ext>
            </a:extLst>
          </p:cNvPr>
          <p:cNvSpPr/>
          <p:nvPr userDrawn="1"/>
        </p:nvSpPr>
        <p:spPr>
          <a:xfrm>
            <a:off x="9529202" y="3079420"/>
            <a:ext cx="1521407" cy="491864"/>
          </a:xfrm>
          <a:prstGeom prst="rect">
            <a:avLst/>
          </a:prstGeom>
          <a:solidFill>
            <a:schemeClr val="accent3">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694DB7F-A747-40DE-96EF-1D82762E6F21}"/>
              </a:ext>
            </a:extLst>
          </p:cNvPr>
          <p:cNvSpPr/>
          <p:nvPr userDrawn="1"/>
        </p:nvSpPr>
        <p:spPr>
          <a:xfrm>
            <a:off x="285565" y="285566"/>
            <a:ext cx="11620870" cy="6286867"/>
          </a:xfrm>
          <a:prstGeom prst="rect">
            <a:avLst/>
          </a:prstGeom>
          <a:noFill/>
          <a:ln w="381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Placeholder 15">
            <a:extLst>
              <a:ext uri="{FF2B5EF4-FFF2-40B4-BE49-F238E27FC236}">
                <a16:creationId xmlns:a16="http://schemas.microsoft.com/office/drawing/2014/main" id="{A4F23455-1CA2-484A-A539-C13F39C102E4}"/>
              </a:ext>
            </a:extLst>
          </p:cNvPr>
          <p:cNvSpPr>
            <a:spLocks noGrp="1"/>
          </p:cNvSpPr>
          <p:nvPr>
            <p:ph type="body" sz="quarter" idx="15" hasCustomPrompt="1"/>
          </p:nvPr>
        </p:nvSpPr>
        <p:spPr>
          <a:xfrm>
            <a:off x="4785707" y="743985"/>
            <a:ext cx="1039006" cy="368878"/>
          </a:xfrm>
        </p:spPr>
        <p:txBody>
          <a:bodyPr/>
          <a:lstStyle>
            <a:lvl1pPr algn="r">
              <a:buFontTx/>
              <a:buNone/>
              <a:defRPr sz="2400" i="1">
                <a:solidFill>
                  <a:schemeClr val="accent3">
                    <a:lumMod val="20000"/>
                    <a:lumOff val="80000"/>
                  </a:schemeClr>
                </a:solidFill>
                <a:latin typeface="+mn-lt"/>
              </a:defRPr>
            </a:lvl1pPr>
          </a:lstStyle>
          <a:p>
            <a:pPr lvl="0"/>
            <a:r>
              <a:rPr lang="en-US" dirty="0"/>
              <a:t>subtitle</a:t>
            </a:r>
          </a:p>
        </p:txBody>
      </p:sp>
      <p:sp>
        <p:nvSpPr>
          <p:cNvPr id="4" name="Graphic 21">
            <a:extLst>
              <a:ext uri="{FF2B5EF4-FFF2-40B4-BE49-F238E27FC236}">
                <a16:creationId xmlns:a16="http://schemas.microsoft.com/office/drawing/2014/main" id="{02AF6E82-BA59-498B-9E11-F1E1BEA76522}"/>
              </a:ext>
            </a:extLst>
          </p:cNvPr>
          <p:cNvSpPr/>
          <p:nvPr/>
        </p:nvSpPr>
        <p:spPr>
          <a:xfrm rot="1600662">
            <a:off x="5546311" y="2233118"/>
            <a:ext cx="1100563" cy="563350"/>
          </a:xfrm>
          <a:custGeom>
            <a:avLst/>
            <a:gdLst>
              <a:gd name="connsiteX0" fmla="*/ 1100560 w 1100563"/>
              <a:gd name="connsiteY0" fmla="*/ 57532 h 563350"/>
              <a:gd name="connsiteX1" fmla="*/ 1083745 w 1100563"/>
              <a:gd name="connsiteY1" fmla="*/ 74346 h 563350"/>
              <a:gd name="connsiteX2" fmla="*/ 1087472 w 1100563"/>
              <a:gd name="connsiteY2" fmla="*/ 83617 h 563350"/>
              <a:gd name="connsiteX3" fmla="*/ 1085654 w 1100563"/>
              <a:gd name="connsiteY3" fmla="*/ 86707 h 563350"/>
              <a:gd name="connsiteX4" fmla="*/ 1005400 w 1100563"/>
              <a:gd name="connsiteY4" fmla="*/ 138695 h 563350"/>
              <a:gd name="connsiteX5" fmla="*/ 946686 w 1100563"/>
              <a:gd name="connsiteY5" fmla="*/ 164780 h 563350"/>
              <a:gd name="connsiteX6" fmla="*/ 879429 w 1100563"/>
              <a:gd name="connsiteY6" fmla="*/ 192955 h 563350"/>
              <a:gd name="connsiteX7" fmla="*/ 853163 w 1100563"/>
              <a:gd name="connsiteY7" fmla="*/ 203407 h 563350"/>
              <a:gd name="connsiteX8" fmla="*/ 902969 w 1100563"/>
              <a:gd name="connsiteY8" fmla="*/ 207588 h 563350"/>
              <a:gd name="connsiteX9" fmla="*/ 950776 w 1100563"/>
              <a:gd name="connsiteY9" fmla="*/ 198136 h 563350"/>
              <a:gd name="connsiteX10" fmla="*/ 952140 w 1100563"/>
              <a:gd name="connsiteY10" fmla="*/ 201862 h 563350"/>
              <a:gd name="connsiteX11" fmla="*/ 941688 w 1100563"/>
              <a:gd name="connsiteY11" fmla="*/ 212496 h 563350"/>
              <a:gd name="connsiteX12" fmla="*/ 984587 w 1100563"/>
              <a:gd name="connsiteY12" fmla="*/ 235763 h 563350"/>
              <a:gd name="connsiteX13" fmla="*/ 983587 w 1100563"/>
              <a:gd name="connsiteY13" fmla="*/ 239308 h 563350"/>
              <a:gd name="connsiteX14" fmla="*/ 973226 w 1100563"/>
              <a:gd name="connsiteY14" fmla="*/ 238490 h 563350"/>
              <a:gd name="connsiteX15" fmla="*/ 920602 w 1100563"/>
              <a:gd name="connsiteY15" fmla="*/ 227038 h 563350"/>
              <a:gd name="connsiteX16" fmla="*/ 840893 w 1100563"/>
              <a:gd name="connsiteY16" fmla="*/ 227038 h 563350"/>
              <a:gd name="connsiteX17" fmla="*/ 839166 w 1100563"/>
              <a:gd name="connsiteY17" fmla="*/ 227311 h 563350"/>
              <a:gd name="connsiteX18" fmla="*/ 733918 w 1100563"/>
              <a:gd name="connsiteY18" fmla="*/ 267665 h 563350"/>
              <a:gd name="connsiteX19" fmla="*/ 717649 w 1100563"/>
              <a:gd name="connsiteY19" fmla="*/ 285206 h 563350"/>
              <a:gd name="connsiteX20" fmla="*/ 699744 w 1100563"/>
              <a:gd name="connsiteY20" fmla="*/ 315108 h 563350"/>
              <a:gd name="connsiteX21" fmla="*/ 656936 w 1100563"/>
              <a:gd name="connsiteY21" fmla="*/ 351373 h 563350"/>
              <a:gd name="connsiteX22" fmla="*/ 580863 w 1100563"/>
              <a:gd name="connsiteY22" fmla="*/ 394726 h 563350"/>
              <a:gd name="connsiteX23" fmla="*/ 613855 w 1100563"/>
              <a:gd name="connsiteY23" fmla="*/ 397998 h 563350"/>
              <a:gd name="connsiteX24" fmla="*/ 707197 w 1100563"/>
              <a:gd name="connsiteY24" fmla="*/ 364279 h 563350"/>
              <a:gd name="connsiteX25" fmla="*/ 777362 w 1100563"/>
              <a:gd name="connsiteY25" fmla="*/ 359462 h 563350"/>
              <a:gd name="connsiteX26" fmla="*/ 786451 w 1100563"/>
              <a:gd name="connsiteY26" fmla="*/ 367369 h 563350"/>
              <a:gd name="connsiteX27" fmla="*/ 775544 w 1100563"/>
              <a:gd name="connsiteY27" fmla="*/ 369278 h 563350"/>
              <a:gd name="connsiteX28" fmla="*/ 730100 w 1100563"/>
              <a:gd name="connsiteY28" fmla="*/ 377639 h 563350"/>
              <a:gd name="connsiteX29" fmla="*/ 626943 w 1100563"/>
              <a:gd name="connsiteY29" fmla="*/ 419175 h 563350"/>
              <a:gd name="connsiteX30" fmla="*/ 603130 w 1100563"/>
              <a:gd name="connsiteY30" fmla="*/ 422356 h 563350"/>
              <a:gd name="connsiteX31" fmla="*/ 528238 w 1100563"/>
              <a:gd name="connsiteY31" fmla="*/ 440897 h 563350"/>
              <a:gd name="connsiteX32" fmla="*/ 457982 w 1100563"/>
              <a:gd name="connsiteY32" fmla="*/ 479434 h 563350"/>
              <a:gd name="connsiteX33" fmla="*/ 417537 w 1100563"/>
              <a:gd name="connsiteY33" fmla="*/ 483524 h 563350"/>
              <a:gd name="connsiteX34" fmla="*/ 376274 w 1100563"/>
              <a:gd name="connsiteY34" fmla="*/ 478070 h 563350"/>
              <a:gd name="connsiteX35" fmla="*/ 364549 w 1100563"/>
              <a:gd name="connsiteY35" fmla="*/ 476525 h 563350"/>
              <a:gd name="connsiteX36" fmla="*/ 328012 w 1100563"/>
              <a:gd name="connsiteY36" fmla="*/ 480524 h 563350"/>
              <a:gd name="connsiteX37" fmla="*/ 206859 w 1100563"/>
              <a:gd name="connsiteY37" fmla="*/ 545509 h 563350"/>
              <a:gd name="connsiteX38" fmla="*/ 165232 w 1100563"/>
              <a:gd name="connsiteY38" fmla="*/ 557052 h 563350"/>
              <a:gd name="connsiteX39" fmla="*/ 95612 w 1100563"/>
              <a:gd name="connsiteY39" fmla="*/ 560233 h 563350"/>
              <a:gd name="connsiteX40" fmla="*/ 68164 w 1100563"/>
              <a:gd name="connsiteY40" fmla="*/ 563051 h 563350"/>
              <a:gd name="connsiteX41" fmla="*/ 49713 w 1100563"/>
              <a:gd name="connsiteY41" fmla="*/ 561596 h 563350"/>
              <a:gd name="connsiteX42" fmla="*/ 19175 w 1100563"/>
              <a:gd name="connsiteY42" fmla="*/ 545146 h 563350"/>
              <a:gd name="connsiteX43" fmla="*/ 270 w 1100563"/>
              <a:gd name="connsiteY43" fmla="*/ 513153 h 563350"/>
              <a:gd name="connsiteX44" fmla="*/ 10813 w 1100563"/>
              <a:gd name="connsiteY44" fmla="*/ 499156 h 563350"/>
              <a:gd name="connsiteX45" fmla="*/ 125241 w 1100563"/>
              <a:gd name="connsiteY45" fmla="*/ 503428 h 563350"/>
              <a:gd name="connsiteX46" fmla="*/ 245395 w 1100563"/>
              <a:gd name="connsiteY46" fmla="*/ 476162 h 563350"/>
              <a:gd name="connsiteX47" fmla="*/ 309562 w 1100563"/>
              <a:gd name="connsiteY47" fmla="*/ 434081 h 563350"/>
              <a:gd name="connsiteX48" fmla="*/ 325649 w 1100563"/>
              <a:gd name="connsiteY48" fmla="*/ 416630 h 563350"/>
              <a:gd name="connsiteX49" fmla="*/ 339919 w 1100563"/>
              <a:gd name="connsiteY49" fmla="*/ 402452 h 563350"/>
              <a:gd name="connsiteX50" fmla="*/ 374820 w 1100563"/>
              <a:gd name="connsiteY50" fmla="*/ 386728 h 563350"/>
              <a:gd name="connsiteX51" fmla="*/ 389634 w 1100563"/>
              <a:gd name="connsiteY51" fmla="*/ 381911 h 563350"/>
              <a:gd name="connsiteX52" fmla="*/ 431988 w 1100563"/>
              <a:gd name="connsiteY52" fmla="*/ 341739 h 563350"/>
              <a:gd name="connsiteX53" fmla="*/ 445076 w 1100563"/>
              <a:gd name="connsiteY53" fmla="*/ 319562 h 563350"/>
              <a:gd name="connsiteX54" fmla="*/ 456164 w 1100563"/>
              <a:gd name="connsiteY54" fmla="*/ 302475 h 563350"/>
              <a:gd name="connsiteX55" fmla="*/ 462163 w 1100563"/>
              <a:gd name="connsiteY55" fmla="*/ 310110 h 563350"/>
              <a:gd name="connsiteX56" fmla="*/ 452347 w 1100563"/>
              <a:gd name="connsiteY56" fmla="*/ 324470 h 563350"/>
              <a:gd name="connsiteX57" fmla="*/ 451529 w 1100563"/>
              <a:gd name="connsiteY57" fmla="*/ 349828 h 563350"/>
              <a:gd name="connsiteX58" fmla="*/ 464799 w 1100563"/>
              <a:gd name="connsiteY58" fmla="*/ 339466 h 563350"/>
              <a:gd name="connsiteX59" fmla="*/ 479522 w 1100563"/>
              <a:gd name="connsiteY59" fmla="*/ 331559 h 563350"/>
              <a:gd name="connsiteX60" fmla="*/ 474251 w 1100563"/>
              <a:gd name="connsiteY60" fmla="*/ 345283 h 563350"/>
              <a:gd name="connsiteX61" fmla="*/ 386362 w 1100563"/>
              <a:gd name="connsiteY61" fmla="*/ 415994 h 563350"/>
              <a:gd name="connsiteX62" fmla="*/ 384363 w 1100563"/>
              <a:gd name="connsiteY62" fmla="*/ 420357 h 563350"/>
              <a:gd name="connsiteX63" fmla="*/ 511606 w 1100563"/>
              <a:gd name="connsiteY63" fmla="*/ 400089 h 563350"/>
              <a:gd name="connsiteX64" fmla="*/ 532965 w 1100563"/>
              <a:gd name="connsiteY64" fmla="*/ 377639 h 563350"/>
              <a:gd name="connsiteX65" fmla="*/ 540690 w 1100563"/>
              <a:gd name="connsiteY65" fmla="*/ 373731 h 563350"/>
              <a:gd name="connsiteX66" fmla="*/ 643848 w 1100563"/>
              <a:gd name="connsiteY66" fmla="*/ 319289 h 563350"/>
              <a:gd name="connsiteX67" fmla="*/ 682293 w 1100563"/>
              <a:gd name="connsiteY67" fmla="*/ 281116 h 563350"/>
              <a:gd name="connsiteX68" fmla="*/ 690382 w 1100563"/>
              <a:gd name="connsiteY68" fmla="*/ 267756 h 563350"/>
              <a:gd name="connsiteX69" fmla="*/ 767546 w 1100563"/>
              <a:gd name="connsiteY69" fmla="*/ 207497 h 563350"/>
              <a:gd name="connsiteX70" fmla="*/ 853435 w 1100563"/>
              <a:gd name="connsiteY70" fmla="*/ 180503 h 563350"/>
              <a:gd name="connsiteX71" fmla="*/ 897243 w 1100563"/>
              <a:gd name="connsiteY71" fmla="*/ 156691 h 563350"/>
              <a:gd name="connsiteX72" fmla="*/ 953685 w 1100563"/>
              <a:gd name="connsiteY72" fmla="*/ 99795 h 563350"/>
              <a:gd name="connsiteX73" fmla="*/ 963137 w 1100563"/>
              <a:gd name="connsiteY73" fmla="*/ 87434 h 563350"/>
              <a:gd name="connsiteX74" fmla="*/ 984678 w 1100563"/>
              <a:gd name="connsiteY74" fmla="*/ 26903 h 563350"/>
              <a:gd name="connsiteX75" fmla="*/ 983223 w 1100563"/>
              <a:gd name="connsiteY75" fmla="*/ 13633 h 563350"/>
              <a:gd name="connsiteX76" fmla="*/ 984132 w 1100563"/>
              <a:gd name="connsiteY76" fmla="*/ 0 h 563350"/>
              <a:gd name="connsiteX77" fmla="*/ 997856 w 1100563"/>
              <a:gd name="connsiteY77" fmla="*/ 21268 h 563350"/>
              <a:gd name="connsiteX78" fmla="*/ 1029758 w 1100563"/>
              <a:gd name="connsiteY78" fmla="*/ 6817 h 563350"/>
              <a:gd name="connsiteX79" fmla="*/ 1026759 w 1100563"/>
              <a:gd name="connsiteY79" fmla="*/ 11088 h 563350"/>
              <a:gd name="connsiteX80" fmla="*/ 986314 w 1100563"/>
              <a:gd name="connsiteY80" fmla="*/ 69984 h 563350"/>
              <a:gd name="connsiteX81" fmla="*/ 978134 w 1100563"/>
              <a:gd name="connsiteY81" fmla="*/ 87162 h 563350"/>
              <a:gd name="connsiteX82" fmla="*/ 947504 w 1100563"/>
              <a:gd name="connsiteY82" fmla="*/ 135968 h 563350"/>
              <a:gd name="connsiteX83" fmla="*/ 967772 w 1100563"/>
              <a:gd name="connsiteY83" fmla="*/ 137059 h 563350"/>
              <a:gd name="connsiteX84" fmla="*/ 1024396 w 1100563"/>
              <a:gd name="connsiteY84" fmla="*/ 114610 h 563350"/>
              <a:gd name="connsiteX85" fmla="*/ 1038483 w 1100563"/>
              <a:gd name="connsiteY85" fmla="*/ 102249 h 563350"/>
              <a:gd name="connsiteX86" fmla="*/ 1072839 w 1100563"/>
              <a:gd name="connsiteY86" fmla="*/ 67711 h 563350"/>
              <a:gd name="connsiteX87" fmla="*/ 1100560 w 1100563"/>
              <a:gd name="connsiteY87" fmla="*/ 57532 h 56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00563" h="563350">
                <a:moveTo>
                  <a:pt x="1100560" y="57532"/>
                </a:moveTo>
                <a:cubicBezTo>
                  <a:pt x="1100832" y="68802"/>
                  <a:pt x="1087199" y="65258"/>
                  <a:pt x="1083745" y="74346"/>
                </a:cubicBezTo>
                <a:cubicBezTo>
                  <a:pt x="1084654" y="76709"/>
                  <a:pt x="1086109" y="80254"/>
                  <a:pt x="1087472" y="83617"/>
                </a:cubicBezTo>
                <a:cubicBezTo>
                  <a:pt x="1086745" y="84889"/>
                  <a:pt x="1086472" y="86162"/>
                  <a:pt x="1085654" y="86707"/>
                </a:cubicBezTo>
                <a:cubicBezTo>
                  <a:pt x="1059024" y="104248"/>
                  <a:pt x="1032939" y="122790"/>
                  <a:pt x="1005400" y="138695"/>
                </a:cubicBezTo>
                <a:cubicBezTo>
                  <a:pt x="986950" y="149329"/>
                  <a:pt x="966409" y="156418"/>
                  <a:pt x="946686" y="164780"/>
                </a:cubicBezTo>
                <a:cubicBezTo>
                  <a:pt x="924328" y="174323"/>
                  <a:pt x="901879" y="183594"/>
                  <a:pt x="879429" y="192955"/>
                </a:cubicBezTo>
                <a:cubicBezTo>
                  <a:pt x="870977" y="196500"/>
                  <a:pt x="862433" y="199681"/>
                  <a:pt x="853163" y="203407"/>
                </a:cubicBezTo>
                <a:cubicBezTo>
                  <a:pt x="870431" y="204680"/>
                  <a:pt x="887064" y="204134"/>
                  <a:pt x="902969" y="207588"/>
                </a:cubicBezTo>
                <a:cubicBezTo>
                  <a:pt x="920511" y="211405"/>
                  <a:pt x="934417" y="197954"/>
                  <a:pt x="950776" y="198136"/>
                </a:cubicBezTo>
                <a:cubicBezTo>
                  <a:pt x="951231" y="199408"/>
                  <a:pt x="951685" y="200590"/>
                  <a:pt x="952140" y="201862"/>
                </a:cubicBezTo>
                <a:cubicBezTo>
                  <a:pt x="948868" y="205225"/>
                  <a:pt x="945596" y="208497"/>
                  <a:pt x="941688" y="212496"/>
                </a:cubicBezTo>
                <a:cubicBezTo>
                  <a:pt x="956139" y="220403"/>
                  <a:pt x="970317" y="228038"/>
                  <a:pt x="984587" y="235763"/>
                </a:cubicBezTo>
                <a:cubicBezTo>
                  <a:pt x="984223" y="236945"/>
                  <a:pt x="983950" y="238126"/>
                  <a:pt x="983587" y="239308"/>
                </a:cubicBezTo>
                <a:cubicBezTo>
                  <a:pt x="980133" y="239035"/>
                  <a:pt x="976589" y="239217"/>
                  <a:pt x="973226" y="238490"/>
                </a:cubicBezTo>
                <a:cubicBezTo>
                  <a:pt x="955684" y="234673"/>
                  <a:pt x="938325" y="228310"/>
                  <a:pt x="920602" y="227038"/>
                </a:cubicBezTo>
                <a:cubicBezTo>
                  <a:pt x="894153" y="225220"/>
                  <a:pt x="867523" y="226856"/>
                  <a:pt x="840893" y="227038"/>
                </a:cubicBezTo>
                <a:cubicBezTo>
                  <a:pt x="840348" y="227038"/>
                  <a:pt x="839711" y="227311"/>
                  <a:pt x="839166" y="227311"/>
                </a:cubicBezTo>
                <a:cubicBezTo>
                  <a:pt x="797539" y="223493"/>
                  <a:pt x="767001" y="249396"/>
                  <a:pt x="733918" y="267665"/>
                </a:cubicBezTo>
                <a:cubicBezTo>
                  <a:pt x="727283" y="271300"/>
                  <a:pt x="722193" y="278662"/>
                  <a:pt x="717649" y="285206"/>
                </a:cubicBezTo>
                <a:cubicBezTo>
                  <a:pt x="711105" y="294749"/>
                  <a:pt x="705743" y="305111"/>
                  <a:pt x="699744" y="315108"/>
                </a:cubicBezTo>
                <a:cubicBezTo>
                  <a:pt x="689474" y="331923"/>
                  <a:pt x="675568" y="343011"/>
                  <a:pt x="656936" y="351373"/>
                </a:cubicBezTo>
                <a:cubicBezTo>
                  <a:pt x="631396" y="362734"/>
                  <a:pt x="608038" y="378912"/>
                  <a:pt x="580863" y="394726"/>
                </a:cubicBezTo>
                <a:cubicBezTo>
                  <a:pt x="594041" y="400270"/>
                  <a:pt x="604130" y="401452"/>
                  <a:pt x="613855" y="397998"/>
                </a:cubicBezTo>
                <a:cubicBezTo>
                  <a:pt x="645120" y="387092"/>
                  <a:pt x="676113" y="375640"/>
                  <a:pt x="707197" y="364279"/>
                </a:cubicBezTo>
                <a:cubicBezTo>
                  <a:pt x="730191" y="355826"/>
                  <a:pt x="753550" y="353281"/>
                  <a:pt x="777362" y="359462"/>
                </a:cubicBezTo>
                <a:cubicBezTo>
                  <a:pt x="780725" y="360371"/>
                  <a:pt x="783724" y="362643"/>
                  <a:pt x="786451" y="367369"/>
                </a:cubicBezTo>
                <a:cubicBezTo>
                  <a:pt x="782816" y="368096"/>
                  <a:pt x="778907" y="370005"/>
                  <a:pt x="775544" y="369278"/>
                </a:cubicBezTo>
                <a:cubicBezTo>
                  <a:pt x="759094" y="365733"/>
                  <a:pt x="744643" y="371822"/>
                  <a:pt x="730100" y="377639"/>
                </a:cubicBezTo>
                <a:cubicBezTo>
                  <a:pt x="695654" y="391454"/>
                  <a:pt x="661480" y="405815"/>
                  <a:pt x="626943" y="419175"/>
                </a:cubicBezTo>
                <a:cubicBezTo>
                  <a:pt x="619672" y="421993"/>
                  <a:pt x="611037" y="422992"/>
                  <a:pt x="603130" y="422356"/>
                </a:cubicBezTo>
                <a:cubicBezTo>
                  <a:pt x="575955" y="420357"/>
                  <a:pt x="551597" y="428173"/>
                  <a:pt x="528238" y="440897"/>
                </a:cubicBezTo>
                <a:cubicBezTo>
                  <a:pt x="504789" y="453712"/>
                  <a:pt x="481158" y="466164"/>
                  <a:pt x="457982" y="479434"/>
                </a:cubicBezTo>
                <a:cubicBezTo>
                  <a:pt x="444803" y="487068"/>
                  <a:pt x="431624" y="486159"/>
                  <a:pt x="417537" y="483524"/>
                </a:cubicBezTo>
                <a:cubicBezTo>
                  <a:pt x="403904" y="480979"/>
                  <a:pt x="390089" y="479797"/>
                  <a:pt x="376274" y="478070"/>
                </a:cubicBezTo>
                <a:cubicBezTo>
                  <a:pt x="372366" y="477616"/>
                  <a:pt x="367912" y="478161"/>
                  <a:pt x="364549" y="476525"/>
                </a:cubicBezTo>
                <a:cubicBezTo>
                  <a:pt x="351370" y="470436"/>
                  <a:pt x="339646" y="474253"/>
                  <a:pt x="328012" y="480524"/>
                </a:cubicBezTo>
                <a:cubicBezTo>
                  <a:pt x="287658" y="502247"/>
                  <a:pt x="247667" y="524787"/>
                  <a:pt x="206859" y="545509"/>
                </a:cubicBezTo>
                <a:cubicBezTo>
                  <a:pt x="194225" y="551871"/>
                  <a:pt x="179410" y="555507"/>
                  <a:pt x="165232" y="557052"/>
                </a:cubicBezTo>
                <a:cubicBezTo>
                  <a:pt x="142146" y="559506"/>
                  <a:pt x="118788" y="559052"/>
                  <a:pt x="95612" y="560233"/>
                </a:cubicBezTo>
                <a:cubicBezTo>
                  <a:pt x="86432" y="560688"/>
                  <a:pt x="77343" y="562596"/>
                  <a:pt x="68164" y="563051"/>
                </a:cubicBezTo>
                <a:cubicBezTo>
                  <a:pt x="61983" y="563414"/>
                  <a:pt x="55167" y="563869"/>
                  <a:pt x="49713" y="561596"/>
                </a:cubicBezTo>
                <a:cubicBezTo>
                  <a:pt x="39079" y="557143"/>
                  <a:pt x="28809" y="551417"/>
                  <a:pt x="19175" y="545146"/>
                </a:cubicBezTo>
                <a:cubicBezTo>
                  <a:pt x="7814" y="537784"/>
                  <a:pt x="1906" y="526514"/>
                  <a:pt x="270" y="513153"/>
                </a:cubicBezTo>
                <a:cubicBezTo>
                  <a:pt x="-911" y="503519"/>
                  <a:pt x="1634" y="500429"/>
                  <a:pt x="10813" y="499156"/>
                </a:cubicBezTo>
                <a:cubicBezTo>
                  <a:pt x="49168" y="493612"/>
                  <a:pt x="87886" y="495521"/>
                  <a:pt x="125241" y="503428"/>
                </a:cubicBezTo>
                <a:cubicBezTo>
                  <a:pt x="170685" y="513062"/>
                  <a:pt x="208767" y="500156"/>
                  <a:pt x="245395" y="476162"/>
                </a:cubicBezTo>
                <a:cubicBezTo>
                  <a:pt x="266754" y="462165"/>
                  <a:pt x="287840" y="447532"/>
                  <a:pt x="309562" y="434081"/>
                </a:cubicBezTo>
                <a:cubicBezTo>
                  <a:pt x="316924" y="429536"/>
                  <a:pt x="322741" y="424356"/>
                  <a:pt x="325649" y="416630"/>
                </a:cubicBezTo>
                <a:cubicBezTo>
                  <a:pt x="328376" y="409359"/>
                  <a:pt x="333102" y="405360"/>
                  <a:pt x="339919" y="402452"/>
                </a:cubicBezTo>
                <a:cubicBezTo>
                  <a:pt x="351643" y="397362"/>
                  <a:pt x="363095" y="391818"/>
                  <a:pt x="374820" y="386728"/>
                </a:cubicBezTo>
                <a:cubicBezTo>
                  <a:pt x="379546" y="384638"/>
                  <a:pt x="384545" y="382820"/>
                  <a:pt x="389634" y="381911"/>
                </a:cubicBezTo>
                <a:cubicBezTo>
                  <a:pt x="409630" y="378185"/>
                  <a:pt x="425808" y="362007"/>
                  <a:pt x="431988" y="341739"/>
                </a:cubicBezTo>
                <a:cubicBezTo>
                  <a:pt x="434442" y="333740"/>
                  <a:pt x="440532" y="326833"/>
                  <a:pt x="445076" y="319562"/>
                </a:cubicBezTo>
                <a:cubicBezTo>
                  <a:pt x="448711" y="313654"/>
                  <a:pt x="452620" y="307928"/>
                  <a:pt x="456164" y="302475"/>
                </a:cubicBezTo>
                <a:cubicBezTo>
                  <a:pt x="462345" y="302566"/>
                  <a:pt x="464799" y="305111"/>
                  <a:pt x="462163" y="310110"/>
                </a:cubicBezTo>
                <a:cubicBezTo>
                  <a:pt x="459436" y="315199"/>
                  <a:pt x="455528" y="319653"/>
                  <a:pt x="452347" y="324470"/>
                </a:cubicBezTo>
                <a:cubicBezTo>
                  <a:pt x="447166" y="332286"/>
                  <a:pt x="445530" y="340375"/>
                  <a:pt x="451529" y="349828"/>
                </a:cubicBezTo>
                <a:cubicBezTo>
                  <a:pt x="455982" y="346283"/>
                  <a:pt x="460163" y="342466"/>
                  <a:pt x="464799" y="339466"/>
                </a:cubicBezTo>
                <a:cubicBezTo>
                  <a:pt x="469343" y="336467"/>
                  <a:pt x="474433" y="334286"/>
                  <a:pt x="479522" y="331559"/>
                </a:cubicBezTo>
                <a:cubicBezTo>
                  <a:pt x="483976" y="340284"/>
                  <a:pt x="478159" y="342102"/>
                  <a:pt x="474251" y="345283"/>
                </a:cubicBezTo>
                <a:cubicBezTo>
                  <a:pt x="445258" y="369278"/>
                  <a:pt x="412538" y="388637"/>
                  <a:pt x="386362" y="415994"/>
                </a:cubicBezTo>
                <a:cubicBezTo>
                  <a:pt x="385272" y="417085"/>
                  <a:pt x="384999" y="418993"/>
                  <a:pt x="384363" y="420357"/>
                </a:cubicBezTo>
                <a:cubicBezTo>
                  <a:pt x="430988" y="443987"/>
                  <a:pt x="471979" y="430718"/>
                  <a:pt x="511606" y="400089"/>
                </a:cubicBezTo>
                <a:cubicBezTo>
                  <a:pt x="511061" y="387728"/>
                  <a:pt x="519331" y="380457"/>
                  <a:pt x="532965" y="377639"/>
                </a:cubicBezTo>
                <a:cubicBezTo>
                  <a:pt x="535691" y="377094"/>
                  <a:pt x="538418" y="375458"/>
                  <a:pt x="540690" y="373731"/>
                </a:cubicBezTo>
                <a:cubicBezTo>
                  <a:pt x="572592" y="350827"/>
                  <a:pt x="609038" y="336649"/>
                  <a:pt x="643848" y="319289"/>
                </a:cubicBezTo>
                <a:cubicBezTo>
                  <a:pt x="660571" y="310928"/>
                  <a:pt x="676113" y="300748"/>
                  <a:pt x="682293" y="281116"/>
                </a:cubicBezTo>
                <a:cubicBezTo>
                  <a:pt x="683839" y="276299"/>
                  <a:pt x="687020" y="271755"/>
                  <a:pt x="690382" y="267756"/>
                </a:cubicBezTo>
                <a:cubicBezTo>
                  <a:pt x="711923" y="242398"/>
                  <a:pt x="736372" y="221766"/>
                  <a:pt x="767546" y="207497"/>
                </a:cubicBezTo>
                <a:cubicBezTo>
                  <a:pt x="795449" y="194773"/>
                  <a:pt x="824260" y="187684"/>
                  <a:pt x="853435" y="180503"/>
                </a:cubicBezTo>
                <a:cubicBezTo>
                  <a:pt x="869977" y="176504"/>
                  <a:pt x="884974" y="169415"/>
                  <a:pt x="897243" y="156691"/>
                </a:cubicBezTo>
                <a:cubicBezTo>
                  <a:pt x="915785" y="137423"/>
                  <a:pt x="934962" y="118881"/>
                  <a:pt x="953685" y="99795"/>
                </a:cubicBezTo>
                <a:cubicBezTo>
                  <a:pt x="957320" y="96069"/>
                  <a:pt x="961319" y="92069"/>
                  <a:pt x="963137" y="87434"/>
                </a:cubicBezTo>
                <a:cubicBezTo>
                  <a:pt x="970772" y="67439"/>
                  <a:pt x="978043" y="47262"/>
                  <a:pt x="984678" y="26903"/>
                </a:cubicBezTo>
                <a:cubicBezTo>
                  <a:pt x="985950" y="23086"/>
                  <a:pt x="983496" y="18087"/>
                  <a:pt x="983223" y="13633"/>
                </a:cubicBezTo>
                <a:cubicBezTo>
                  <a:pt x="983042" y="10634"/>
                  <a:pt x="983587" y="7544"/>
                  <a:pt x="984132" y="0"/>
                </a:cubicBezTo>
                <a:cubicBezTo>
                  <a:pt x="989949" y="8907"/>
                  <a:pt x="993403" y="14360"/>
                  <a:pt x="997856" y="21268"/>
                </a:cubicBezTo>
                <a:cubicBezTo>
                  <a:pt x="1005582" y="10543"/>
                  <a:pt x="1014398" y="2454"/>
                  <a:pt x="1029758" y="6817"/>
                </a:cubicBezTo>
                <a:cubicBezTo>
                  <a:pt x="1028849" y="8180"/>
                  <a:pt x="1028213" y="10270"/>
                  <a:pt x="1026759" y="11088"/>
                </a:cubicBezTo>
                <a:cubicBezTo>
                  <a:pt x="1004946" y="24994"/>
                  <a:pt x="993948" y="46262"/>
                  <a:pt x="986314" y="69984"/>
                </a:cubicBezTo>
                <a:cubicBezTo>
                  <a:pt x="984405" y="75982"/>
                  <a:pt x="981406" y="81799"/>
                  <a:pt x="978134" y="87162"/>
                </a:cubicBezTo>
                <a:cubicBezTo>
                  <a:pt x="968318" y="103340"/>
                  <a:pt x="958047" y="119245"/>
                  <a:pt x="947504" y="135968"/>
                </a:cubicBezTo>
                <a:cubicBezTo>
                  <a:pt x="954685" y="141512"/>
                  <a:pt x="961683" y="139331"/>
                  <a:pt x="967772" y="137059"/>
                </a:cubicBezTo>
                <a:cubicBezTo>
                  <a:pt x="986859" y="130061"/>
                  <a:pt x="1005855" y="122790"/>
                  <a:pt x="1024396" y="114610"/>
                </a:cubicBezTo>
                <a:cubicBezTo>
                  <a:pt x="1029849" y="112247"/>
                  <a:pt x="1034030" y="106702"/>
                  <a:pt x="1038483" y="102249"/>
                </a:cubicBezTo>
                <a:cubicBezTo>
                  <a:pt x="1049935" y="90797"/>
                  <a:pt x="1060842" y="78618"/>
                  <a:pt x="1072839" y="67711"/>
                </a:cubicBezTo>
                <a:cubicBezTo>
                  <a:pt x="1082655" y="58714"/>
                  <a:pt x="1090289" y="56623"/>
                  <a:pt x="1100560" y="57532"/>
                </a:cubicBezTo>
                <a:close/>
              </a:path>
            </a:pathLst>
          </a:custGeom>
          <a:solidFill>
            <a:srgbClr val="F8EAD4"/>
          </a:solidFill>
          <a:ln w="9053" cap="flat">
            <a:noFill/>
            <a:prstDash val="solid"/>
            <a:miter/>
          </a:ln>
        </p:spPr>
        <p:txBody>
          <a:bodyPr rtlCol="0" anchor="ctr"/>
          <a:lstStyle/>
          <a:p>
            <a:endParaRPr lang="en-US" dirty="0"/>
          </a:p>
        </p:txBody>
      </p:sp>
      <p:sp>
        <p:nvSpPr>
          <p:cNvPr id="25" name="Picture Placeholder 34">
            <a:extLst>
              <a:ext uri="{FF2B5EF4-FFF2-40B4-BE49-F238E27FC236}">
                <a16:creationId xmlns:a16="http://schemas.microsoft.com/office/drawing/2014/main" id="{771DFCF5-94C5-4563-8423-D05A462D8DA0}"/>
              </a:ext>
            </a:extLst>
          </p:cNvPr>
          <p:cNvSpPr>
            <a:spLocks noGrp="1"/>
          </p:cNvSpPr>
          <p:nvPr>
            <p:ph type="pic" sz="quarter" idx="10" hasCustomPrompt="1"/>
          </p:nvPr>
        </p:nvSpPr>
        <p:spPr>
          <a:xfrm>
            <a:off x="840659" y="3699572"/>
            <a:ext cx="2120872" cy="2120963"/>
          </a:xfrm>
          <a:solidFill>
            <a:schemeClr val="tx2">
              <a:lumMod val="50000"/>
            </a:schemeClr>
          </a:solidFill>
        </p:spPr>
        <p:txBody>
          <a:bodyPr/>
          <a:lstStyle>
            <a:lvl1pPr algn="ctr">
              <a:buNone/>
              <a:defRPr sz="1600">
                <a:solidFill>
                  <a:schemeClr val="tx2">
                    <a:lumMod val="50000"/>
                  </a:schemeClr>
                </a:solidFill>
                <a:latin typeface="+mn-lt"/>
              </a:defRPr>
            </a:lvl1pPr>
          </a:lstStyle>
          <a:p>
            <a:r>
              <a:rPr lang="en-US" dirty="0"/>
              <a:t>picture</a:t>
            </a:r>
          </a:p>
        </p:txBody>
      </p:sp>
      <p:sp>
        <p:nvSpPr>
          <p:cNvPr id="27" name="Picture Placeholder 34">
            <a:extLst>
              <a:ext uri="{FF2B5EF4-FFF2-40B4-BE49-F238E27FC236}">
                <a16:creationId xmlns:a16="http://schemas.microsoft.com/office/drawing/2014/main" id="{EFB6A770-C929-4EDF-85EB-4A8B19E96898}"/>
              </a:ext>
            </a:extLst>
          </p:cNvPr>
          <p:cNvSpPr>
            <a:spLocks noGrp="1"/>
          </p:cNvSpPr>
          <p:nvPr>
            <p:ph type="pic" sz="quarter" idx="11" hasCustomPrompt="1"/>
          </p:nvPr>
        </p:nvSpPr>
        <p:spPr>
          <a:xfrm>
            <a:off x="3637653" y="3713275"/>
            <a:ext cx="2120872" cy="2107260"/>
          </a:xfrm>
          <a:solidFill>
            <a:schemeClr val="tx2">
              <a:lumMod val="40000"/>
              <a:lumOff val="60000"/>
            </a:schemeClr>
          </a:solidFill>
        </p:spPr>
        <p:txBody>
          <a:bodyPr/>
          <a:lstStyle>
            <a:lvl1pPr algn="ctr">
              <a:buNone/>
              <a:defRPr sz="1600">
                <a:solidFill>
                  <a:schemeClr val="tx2">
                    <a:lumMod val="40000"/>
                    <a:lumOff val="60000"/>
                  </a:schemeClr>
                </a:solidFill>
                <a:latin typeface="+mn-lt"/>
              </a:defRPr>
            </a:lvl1pPr>
          </a:lstStyle>
          <a:p>
            <a:r>
              <a:rPr lang="en-US" dirty="0"/>
              <a:t>picture</a:t>
            </a:r>
          </a:p>
        </p:txBody>
      </p:sp>
      <p:sp>
        <p:nvSpPr>
          <p:cNvPr id="30" name="Picture Placeholder 34">
            <a:extLst>
              <a:ext uri="{FF2B5EF4-FFF2-40B4-BE49-F238E27FC236}">
                <a16:creationId xmlns:a16="http://schemas.microsoft.com/office/drawing/2014/main" id="{E59E95AF-7585-4115-8054-B085E0FF9EB9}"/>
              </a:ext>
            </a:extLst>
          </p:cNvPr>
          <p:cNvSpPr>
            <a:spLocks noGrp="1"/>
          </p:cNvSpPr>
          <p:nvPr>
            <p:ph type="pic" sz="quarter" idx="12" hasCustomPrompt="1"/>
          </p:nvPr>
        </p:nvSpPr>
        <p:spPr>
          <a:xfrm>
            <a:off x="6434747" y="3699572"/>
            <a:ext cx="2120872" cy="2120963"/>
          </a:xfrm>
          <a:solidFill>
            <a:schemeClr val="tx2">
              <a:lumMod val="50000"/>
            </a:schemeClr>
          </a:solidFill>
        </p:spPr>
        <p:txBody>
          <a:bodyPr/>
          <a:lstStyle>
            <a:lvl1pPr algn="ctr">
              <a:buNone/>
              <a:defRPr sz="1600">
                <a:solidFill>
                  <a:schemeClr val="tx2">
                    <a:lumMod val="50000"/>
                  </a:schemeClr>
                </a:solidFill>
                <a:latin typeface="+mn-lt"/>
              </a:defRPr>
            </a:lvl1pPr>
          </a:lstStyle>
          <a:p>
            <a:r>
              <a:rPr lang="en-US" dirty="0"/>
              <a:t>picture</a:t>
            </a:r>
          </a:p>
        </p:txBody>
      </p:sp>
      <p:sp>
        <p:nvSpPr>
          <p:cNvPr id="31" name="Picture Placeholder 34">
            <a:extLst>
              <a:ext uri="{FF2B5EF4-FFF2-40B4-BE49-F238E27FC236}">
                <a16:creationId xmlns:a16="http://schemas.microsoft.com/office/drawing/2014/main" id="{8CF32787-1C54-4041-B325-864EB07CA58D}"/>
              </a:ext>
            </a:extLst>
          </p:cNvPr>
          <p:cNvSpPr>
            <a:spLocks noGrp="1"/>
          </p:cNvSpPr>
          <p:nvPr>
            <p:ph type="pic" sz="quarter" idx="13" hasCustomPrompt="1"/>
          </p:nvPr>
        </p:nvSpPr>
        <p:spPr>
          <a:xfrm>
            <a:off x="9229469" y="3699573"/>
            <a:ext cx="2120872" cy="2120962"/>
          </a:xfrm>
          <a:solidFill>
            <a:schemeClr val="tx2">
              <a:lumMod val="40000"/>
              <a:lumOff val="60000"/>
            </a:schemeClr>
          </a:solidFill>
        </p:spPr>
        <p:txBody>
          <a:bodyPr/>
          <a:lstStyle>
            <a:lvl1pPr algn="ctr">
              <a:buNone/>
              <a:defRPr sz="1600">
                <a:solidFill>
                  <a:schemeClr val="tx2">
                    <a:lumMod val="40000"/>
                    <a:lumOff val="60000"/>
                  </a:schemeClr>
                </a:solidFill>
                <a:latin typeface="+mn-lt"/>
              </a:defRPr>
            </a:lvl1pPr>
          </a:lstStyle>
          <a:p>
            <a:r>
              <a:rPr lang="en-US" dirty="0"/>
              <a:t>picture</a:t>
            </a:r>
          </a:p>
        </p:txBody>
      </p:sp>
      <p:sp>
        <p:nvSpPr>
          <p:cNvPr id="33" name="Text Placeholder 7">
            <a:extLst>
              <a:ext uri="{FF2B5EF4-FFF2-40B4-BE49-F238E27FC236}">
                <a16:creationId xmlns:a16="http://schemas.microsoft.com/office/drawing/2014/main" id="{B28F84D8-2288-4728-AC4E-041A09E005D1}"/>
              </a:ext>
            </a:extLst>
          </p:cNvPr>
          <p:cNvSpPr>
            <a:spLocks noGrp="1"/>
          </p:cNvSpPr>
          <p:nvPr>
            <p:ph type="body" sz="quarter" idx="18" hasCustomPrompt="1"/>
          </p:nvPr>
        </p:nvSpPr>
        <p:spPr>
          <a:xfrm>
            <a:off x="3804562" y="1524693"/>
            <a:ext cx="4581878" cy="676186"/>
          </a:xfrm>
        </p:spPr>
        <p:txBody>
          <a:bodyPr/>
          <a:lstStyle>
            <a:lvl1pPr algn="ctr">
              <a:lnSpc>
                <a:spcPct val="100000"/>
              </a:lnSpc>
              <a:buFontTx/>
              <a:buNone/>
              <a:defRPr sz="1600">
                <a:solidFill>
                  <a:schemeClr val="accent3">
                    <a:lumMod val="20000"/>
                    <a:lumOff val="80000"/>
                  </a:schemeClr>
                </a:solidFill>
                <a:latin typeface="+mn-lt"/>
              </a:defRPr>
            </a:lvl1pPr>
          </a:lstStyle>
          <a:p>
            <a:pPr lvl="0"/>
            <a:r>
              <a:rPr lang="en-US" dirty="0"/>
              <a:t>Add text here</a:t>
            </a:r>
          </a:p>
        </p:txBody>
      </p:sp>
      <p:sp>
        <p:nvSpPr>
          <p:cNvPr id="5" name="Title 4">
            <a:extLst>
              <a:ext uri="{FF2B5EF4-FFF2-40B4-BE49-F238E27FC236}">
                <a16:creationId xmlns:a16="http://schemas.microsoft.com/office/drawing/2014/main" id="{D7076F62-F4E0-4C5E-B1BD-73BA1C63BF73}"/>
              </a:ext>
            </a:extLst>
          </p:cNvPr>
          <p:cNvSpPr>
            <a:spLocks noGrp="1"/>
          </p:cNvSpPr>
          <p:nvPr>
            <p:ph type="title" hasCustomPrompt="1"/>
          </p:nvPr>
        </p:nvSpPr>
        <p:spPr>
          <a:xfrm>
            <a:off x="5967497" y="646236"/>
            <a:ext cx="1755342" cy="592890"/>
          </a:xfrm>
        </p:spPr>
        <p:txBody>
          <a:bodyPr vert="horz" lIns="0" tIns="0" rIns="0" bIns="0" rtlCol="0">
            <a:noAutofit/>
          </a:bodyPr>
          <a:lstStyle>
            <a:lvl1pPr>
              <a:defRPr lang="en-US" sz="4000" cap="all" baseline="0">
                <a:solidFill>
                  <a:schemeClr val="accent3">
                    <a:lumMod val="20000"/>
                    <a:lumOff val="80000"/>
                  </a:schemeClr>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142901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 Photo Collage">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16453-F65D-4E9B-9827-962EA7B43B3C}"/>
              </a:ext>
            </a:extLst>
          </p:cNvPr>
          <p:cNvSpPr>
            <a:spLocks noGrp="1"/>
          </p:cNvSpPr>
          <p:nvPr>
            <p:ph type="title"/>
          </p:nvPr>
        </p:nvSpPr>
        <p:spPr>
          <a:xfrm>
            <a:off x="0" y="0"/>
            <a:ext cx="11339241" cy="407035"/>
          </a:xfrm>
        </p:spPr>
        <p:txBody>
          <a:bodyPr/>
          <a:lstStyle>
            <a:lvl1pPr>
              <a:defRPr sz="900">
                <a:solidFill>
                  <a:schemeClr val="accent3">
                    <a:lumMod val="40000"/>
                    <a:lumOff val="60000"/>
                  </a:schemeClr>
                </a:solidFill>
              </a:defRPr>
            </a:lvl1pPr>
          </a:lstStyle>
          <a:p>
            <a:r>
              <a:rPr lang="en-US"/>
              <a:t>Click to edit Master title style</a:t>
            </a:r>
          </a:p>
        </p:txBody>
      </p:sp>
      <p:sp>
        <p:nvSpPr>
          <p:cNvPr id="5" name="Rectangle 4">
            <a:extLst>
              <a:ext uri="{FF2B5EF4-FFF2-40B4-BE49-F238E27FC236}">
                <a16:creationId xmlns:a16="http://schemas.microsoft.com/office/drawing/2014/main" id="{D61CD3A7-191A-485E-B049-D37C740CB310}"/>
              </a:ext>
            </a:extLst>
          </p:cNvPr>
          <p:cNvSpPr/>
          <p:nvPr/>
        </p:nvSpPr>
        <p:spPr>
          <a:xfrm>
            <a:off x="106303" y="122372"/>
            <a:ext cx="3419583"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9B6B0CD-4535-4563-A88C-7CDF7196B85B}"/>
              </a:ext>
            </a:extLst>
          </p:cNvPr>
          <p:cNvSpPr/>
          <p:nvPr/>
        </p:nvSpPr>
        <p:spPr>
          <a:xfrm>
            <a:off x="106303" y="3741802"/>
            <a:ext cx="3419583" cy="2981853"/>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6616B6-846C-4079-9DD9-63233DAD3ACB}"/>
              </a:ext>
            </a:extLst>
          </p:cNvPr>
          <p:cNvSpPr/>
          <p:nvPr/>
        </p:nvSpPr>
        <p:spPr>
          <a:xfrm>
            <a:off x="3642691" y="122372"/>
            <a:ext cx="2956440" cy="296762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B979808-C3C3-4F87-A5AE-006E7FF4D946}"/>
              </a:ext>
            </a:extLst>
          </p:cNvPr>
          <p:cNvSpPr/>
          <p:nvPr/>
        </p:nvSpPr>
        <p:spPr>
          <a:xfrm>
            <a:off x="6708952" y="122372"/>
            <a:ext cx="2673402" cy="41396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6C382A8-4A78-49CE-B22C-0941D49A83FD}"/>
              </a:ext>
            </a:extLst>
          </p:cNvPr>
          <p:cNvSpPr/>
          <p:nvPr/>
        </p:nvSpPr>
        <p:spPr>
          <a:xfrm>
            <a:off x="3642690" y="3205824"/>
            <a:ext cx="2956440" cy="3517831"/>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DDCA776-FCFC-4F63-8D71-9078106C9472}"/>
              </a:ext>
            </a:extLst>
          </p:cNvPr>
          <p:cNvSpPr/>
          <p:nvPr/>
        </p:nvSpPr>
        <p:spPr>
          <a:xfrm>
            <a:off x="9492176" y="122372"/>
            <a:ext cx="2568606" cy="2860006"/>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59447AF-2555-49E0-918A-7A5A3E4DE479}"/>
              </a:ext>
            </a:extLst>
          </p:cNvPr>
          <p:cNvSpPr/>
          <p:nvPr/>
        </p:nvSpPr>
        <p:spPr>
          <a:xfrm>
            <a:off x="6708953" y="4372996"/>
            <a:ext cx="2673402" cy="2350659"/>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3451BDE1-FF97-41BB-B1FE-039ECB3FAA48}"/>
              </a:ext>
            </a:extLst>
          </p:cNvPr>
          <p:cNvSpPr/>
          <p:nvPr/>
        </p:nvSpPr>
        <p:spPr>
          <a:xfrm>
            <a:off x="9492174" y="3090002"/>
            <a:ext cx="2568608" cy="3633654"/>
          </a:xfrm>
          <a:prstGeom prst="rect">
            <a:avLst/>
          </a:prstGeom>
          <a:solidFill>
            <a:schemeClr val="bg1"/>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12">
            <a:extLst>
              <a:ext uri="{FF2B5EF4-FFF2-40B4-BE49-F238E27FC236}">
                <a16:creationId xmlns:a16="http://schemas.microsoft.com/office/drawing/2014/main" id="{67AD5A73-8716-4463-A72A-D6F3CA1C957B}"/>
              </a:ext>
            </a:extLst>
          </p:cNvPr>
          <p:cNvSpPr>
            <a:spLocks noGrp="1"/>
          </p:cNvSpPr>
          <p:nvPr>
            <p:ph type="pic" sz="quarter" idx="10" hasCustomPrompt="1"/>
          </p:nvPr>
        </p:nvSpPr>
        <p:spPr>
          <a:xfrm>
            <a:off x="349279" y="374309"/>
            <a:ext cx="2926597" cy="2524311"/>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29" name="Picture Placeholder 18">
            <a:extLst>
              <a:ext uri="{FF2B5EF4-FFF2-40B4-BE49-F238E27FC236}">
                <a16:creationId xmlns:a16="http://schemas.microsoft.com/office/drawing/2014/main" id="{306E7670-75FA-47A8-81A4-05FD7DE0AF1D}"/>
              </a:ext>
            </a:extLst>
          </p:cNvPr>
          <p:cNvSpPr>
            <a:spLocks noGrp="1"/>
          </p:cNvSpPr>
          <p:nvPr>
            <p:ph type="pic" sz="quarter" idx="11" hasCustomPrompt="1"/>
          </p:nvPr>
        </p:nvSpPr>
        <p:spPr>
          <a:xfrm>
            <a:off x="349189" y="3994520"/>
            <a:ext cx="2930525" cy="1987550"/>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0" name="Picture Placeholder 18">
            <a:extLst>
              <a:ext uri="{FF2B5EF4-FFF2-40B4-BE49-F238E27FC236}">
                <a16:creationId xmlns:a16="http://schemas.microsoft.com/office/drawing/2014/main" id="{D93EF954-7570-4C45-A73E-24302285496B}"/>
              </a:ext>
            </a:extLst>
          </p:cNvPr>
          <p:cNvSpPr>
            <a:spLocks noGrp="1"/>
          </p:cNvSpPr>
          <p:nvPr>
            <p:ph type="pic" sz="quarter" idx="12" hasCustomPrompt="1"/>
          </p:nvPr>
        </p:nvSpPr>
        <p:spPr>
          <a:xfrm>
            <a:off x="9737360" y="374308"/>
            <a:ext cx="2078236" cy="1866486"/>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1" name="Picture Placeholder 18">
            <a:extLst>
              <a:ext uri="{FF2B5EF4-FFF2-40B4-BE49-F238E27FC236}">
                <a16:creationId xmlns:a16="http://schemas.microsoft.com/office/drawing/2014/main" id="{37E62A63-6ADB-4815-870C-7DE18C0E2A4C}"/>
              </a:ext>
            </a:extLst>
          </p:cNvPr>
          <p:cNvSpPr>
            <a:spLocks noGrp="1"/>
          </p:cNvSpPr>
          <p:nvPr>
            <p:ph type="pic" sz="quarter" idx="13" hasCustomPrompt="1"/>
          </p:nvPr>
        </p:nvSpPr>
        <p:spPr>
          <a:xfrm>
            <a:off x="3887874" y="374309"/>
            <a:ext cx="2460900" cy="1974108"/>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2" name="Picture Placeholder 18">
            <a:extLst>
              <a:ext uri="{FF2B5EF4-FFF2-40B4-BE49-F238E27FC236}">
                <a16:creationId xmlns:a16="http://schemas.microsoft.com/office/drawing/2014/main" id="{5E88C04C-B228-4B61-AE61-D503F82ACA8A}"/>
              </a:ext>
            </a:extLst>
          </p:cNvPr>
          <p:cNvSpPr>
            <a:spLocks noGrp="1"/>
          </p:cNvSpPr>
          <p:nvPr>
            <p:ph type="pic" sz="quarter" idx="14" hasCustomPrompt="1"/>
          </p:nvPr>
        </p:nvSpPr>
        <p:spPr>
          <a:xfrm>
            <a:off x="6953053" y="4624367"/>
            <a:ext cx="2173480" cy="1357703"/>
          </a:xfrm>
          <a:solidFill>
            <a:schemeClr val="tx2">
              <a:lumMod val="50000"/>
            </a:schemeClr>
          </a:solidFill>
        </p:spPr>
        <p:txBody>
          <a:bodyPr/>
          <a:lstStyle>
            <a:lvl1pPr algn="ctr">
              <a:buNone/>
              <a:defRPr>
                <a:solidFill>
                  <a:schemeClr val="tx2">
                    <a:lumMod val="50000"/>
                  </a:schemeClr>
                </a:solidFill>
                <a:latin typeface="+mn-lt"/>
              </a:defRPr>
            </a:lvl1pPr>
          </a:lstStyle>
          <a:p>
            <a:r>
              <a:rPr lang="en-US" dirty="0"/>
              <a:t>picture</a:t>
            </a:r>
          </a:p>
        </p:txBody>
      </p:sp>
      <p:sp>
        <p:nvSpPr>
          <p:cNvPr id="33" name="Picture Placeholder 12">
            <a:extLst>
              <a:ext uri="{FF2B5EF4-FFF2-40B4-BE49-F238E27FC236}">
                <a16:creationId xmlns:a16="http://schemas.microsoft.com/office/drawing/2014/main" id="{C88BEAB2-2E36-458C-A884-338D4D0E6599}"/>
              </a:ext>
            </a:extLst>
          </p:cNvPr>
          <p:cNvSpPr>
            <a:spLocks noGrp="1"/>
          </p:cNvSpPr>
          <p:nvPr>
            <p:ph type="pic" sz="quarter" idx="15" hasCustomPrompt="1"/>
          </p:nvPr>
        </p:nvSpPr>
        <p:spPr>
          <a:xfrm>
            <a:off x="3886791" y="3458132"/>
            <a:ext cx="2460899" cy="2523939"/>
          </a:xfrm>
          <a:solidFill>
            <a:srgbClr val="ADC5D0"/>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34" name="Picture Placeholder 12">
            <a:extLst>
              <a:ext uri="{FF2B5EF4-FFF2-40B4-BE49-F238E27FC236}">
                <a16:creationId xmlns:a16="http://schemas.microsoft.com/office/drawing/2014/main" id="{F83EDCAF-9FBF-42BB-9012-9D6E7AE4AAE2}"/>
              </a:ext>
            </a:extLst>
          </p:cNvPr>
          <p:cNvSpPr>
            <a:spLocks noGrp="1"/>
          </p:cNvSpPr>
          <p:nvPr>
            <p:ph type="pic" sz="quarter" idx="16" hasCustomPrompt="1"/>
          </p:nvPr>
        </p:nvSpPr>
        <p:spPr>
          <a:xfrm>
            <a:off x="6953051" y="374309"/>
            <a:ext cx="2173481" cy="3131604"/>
          </a:xfrm>
          <a:solidFill>
            <a:schemeClr val="tx2">
              <a:lumMod val="40000"/>
              <a:lumOff val="60000"/>
            </a:schemeClr>
          </a:solidFill>
        </p:spPr>
        <p:txBody>
          <a:bodyPr/>
          <a:lstStyle>
            <a:lvl1pPr algn="ctr">
              <a:buNone/>
              <a:defRPr>
                <a:solidFill>
                  <a:schemeClr val="tx2">
                    <a:lumMod val="40000"/>
                    <a:lumOff val="60000"/>
                  </a:schemeClr>
                </a:solidFill>
                <a:latin typeface="+mn-lt"/>
              </a:defRPr>
            </a:lvl1pPr>
          </a:lstStyle>
          <a:p>
            <a:r>
              <a:rPr lang="en-US" dirty="0"/>
              <a:t>picture</a:t>
            </a:r>
          </a:p>
        </p:txBody>
      </p:sp>
      <p:sp>
        <p:nvSpPr>
          <p:cNvPr id="35" name="Picture Placeholder 12">
            <a:extLst>
              <a:ext uri="{FF2B5EF4-FFF2-40B4-BE49-F238E27FC236}">
                <a16:creationId xmlns:a16="http://schemas.microsoft.com/office/drawing/2014/main" id="{EBC88136-E5C2-44CD-88E4-25103D1B33C0}"/>
              </a:ext>
            </a:extLst>
          </p:cNvPr>
          <p:cNvSpPr>
            <a:spLocks noGrp="1"/>
          </p:cNvSpPr>
          <p:nvPr>
            <p:ph type="pic" sz="quarter" idx="17" hasCustomPrompt="1"/>
          </p:nvPr>
        </p:nvSpPr>
        <p:spPr>
          <a:xfrm>
            <a:off x="9737360" y="3342229"/>
            <a:ext cx="2078236" cy="2639842"/>
          </a:xfrm>
          <a:solidFill>
            <a:srgbClr val="ADC5D0"/>
          </a:solidFill>
        </p:spPr>
        <p:txBody>
          <a:bodyPr/>
          <a:lstStyle>
            <a:lvl1pPr algn="ctr">
              <a:buNone/>
              <a:defRPr>
                <a:solidFill>
                  <a:schemeClr val="tx2">
                    <a:lumMod val="40000"/>
                    <a:lumOff val="60000"/>
                  </a:schemeClr>
                </a:solidFill>
                <a:latin typeface="+mn-lt"/>
              </a:defRPr>
            </a:lvl1pPr>
          </a:lstStyle>
          <a:p>
            <a:r>
              <a:rPr lang="en-US" dirty="0"/>
              <a:t>picture</a:t>
            </a:r>
          </a:p>
        </p:txBody>
      </p:sp>
    </p:spTree>
    <p:extLst>
      <p:ext uri="{BB962C8B-B14F-4D97-AF65-F5344CB8AC3E}">
        <p14:creationId xmlns:p14="http://schemas.microsoft.com/office/powerpoint/2010/main" val="1139714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Layout">
    <p:bg>
      <p:bgPr>
        <a:solidFill>
          <a:schemeClr val="bg1"/>
        </a:solidFill>
        <a:effectLst/>
      </p:bgPr>
    </p:bg>
    <p:spTree>
      <p:nvGrpSpPr>
        <p:cNvPr id="1" name=""/>
        <p:cNvGrpSpPr/>
        <p:nvPr/>
      </p:nvGrpSpPr>
      <p:grpSpPr>
        <a:xfrm>
          <a:off x="0" y="0"/>
          <a:ext cx="0" cy="0"/>
          <a:chOff x="0" y="0"/>
          <a:chExt cx="0" cy="0"/>
        </a:xfrm>
      </p:grpSpPr>
      <p:pic>
        <p:nvPicPr>
          <p:cNvPr id="4" name="Picture Placeholder 25" descr="A close up of a coral&#10;&#10;Description automatically generated">
            <a:extLst>
              <a:ext uri="{FF2B5EF4-FFF2-40B4-BE49-F238E27FC236}">
                <a16:creationId xmlns:a16="http://schemas.microsoft.com/office/drawing/2014/main" id="{1E127685-9474-47AE-BB6F-86969AAB7448}"/>
              </a:ext>
            </a:extLst>
          </p:cNvPr>
          <p:cNvPicPr>
            <a:picLocks noChangeAspect="1"/>
          </p:cNvPicPr>
          <p:nvPr userDrawn="1"/>
        </p:nvPicPr>
        <p:blipFill rotWithShape="1">
          <a:blip r:embed="rId2">
            <a:duotone>
              <a:schemeClr val="accent1">
                <a:shade val="45000"/>
                <a:satMod val="135000"/>
              </a:schemeClr>
              <a:prstClr val="white"/>
            </a:duotone>
            <a:alphaModFix amt="30000"/>
          </a:blip>
          <a:srcRect t="42935" b="815"/>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8C633AD-DA0D-4222-BB4C-CEE9D3EFC731}"/>
              </a:ext>
            </a:extLst>
          </p:cNvPr>
          <p:cNvSpPr/>
          <p:nvPr userDrawn="1"/>
        </p:nvSpPr>
        <p:spPr>
          <a:xfrm>
            <a:off x="285565" y="285566"/>
            <a:ext cx="11620870" cy="6286867"/>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5">
            <a:extLst>
              <a:ext uri="{FF2B5EF4-FFF2-40B4-BE49-F238E27FC236}">
                <a16:creationId xmlns:a16="http://schemas.microsoft.com/office/drawing/2014/main" id="{64FFD8EC-D8C2-4E71-8D7E-9FFE38487582}"/>
              </a:ext>
            </a:extLst>
          </p:cNvPr>
          <p:cNvSpPr>
            <a:spLocks noGrp="1"/>
          </p:cNvSpPr>
          <p:nvPr>
            <p:ph type="body" sz="quarter" idx="11" hasCustomPrompt="1"/>
          </p:nvPr>
        </p:nvSpPr>
        <p:spPr>
          <a:xfrm>
            <a:off x="4487949" y="3077822"/>
            <a:ext cx="1039006" cy="368878"/>
          </a:xfrm>
        </p:spPr>
        <p:txBody>
          <a:bodyPr/>
          <a:lstStyle>
            <a:lvl1pPr algn="r">
              <a:buFontTx/>
              <a:buNone/>
              <a:defRPr sz="2400" i="1">
                <a:solidFill>
                  <a:srgbClr val="446777"/>
                </a:solidFill>
                <a:latin typeface="+mn-lt"/>
              </a:defRPr>
            </a:lvl1pPr>
          </a:lstStyle>
          <a:p>
            <a:pPr lvl="0"/>
            <a:r>
              <a:rPr lang="en-US" dirty="0"/>
              <a:t>subtitle</a:t>
            </a:r>
          </a:p>
        </p:txBody>
      </p:sp>
      <p:sp>
        <p:nvSpPr>
          <p:cNvPr id="2" name="Graphic 9">
            <a:extLst>
              <a:ext uri="{FF2B5EF4-FFF2-40B4-BE49-F238E27FC236}">
                <a16:creationId xmlns:a16="http://schemas.microsoft.com/office/drawing/2014/main" id="{52C2E414-18BC-4204-A2E8-DAAD333C3B60}"/>
              </a:ext>
            </a:extLst>
          </p:cNvPr>
          <p:cNvSpPr/>
          <p:nvPr/>
        </p:nvSpPr>
        <p:spPr>
          <a:xfrm rot="1563853">
            <a:off x="5413643" y="3506849"/>
            <a:ext cx="1366188" cy="699316"/>
          </a:xfrm>
          <a:custGeom>
            <a:avLst/>
            <a:gdLst>
              <a:gd name="connsiteX0" fmla="*/ 1366184 w 1366188"/>
              <a:gd name="connsiteY0" fmla="*/ 71418 h 699316"/>
              <a:gd name="connsiteX1" fmla="*/ 1345311 w 1366188"/>
              <a:gd name="connsiteY1" fmla="*/ 92290 h 699316"/>
              <a:gd name="connsiteX2" fmla="*/ 1349937 w 1366188"/>
              <a:gd name="connsiteY2" fmla="*/ 103798 h 699316"/>
              <a:gd name="connsiteX3" fmla="*/ 1347680 w 1366188"/>
              <a:gd name="connsiteY3" fmla="*/ 107634 h 699316"/>
              <a:gd name="connsiteX4" fmla="*/ 1248057 w 1366188"/>
              <a:gd name="connsiteY4" fmla="*/ 172169 h 699316"/>
              <a:gd name="connsiteX5" fmla="*/ 1175172 w 1366188"/>
              <a:gd name="connsiteY5" fmla="*/ 204550 h 699316"/>
              <a:gd name="connsiteX6" fmla="*/ 1091683 w 1366188"/>
              <a:gd name="connsiteY6" fmla="*/ 239525 h 699316"/>
              <a:gd name="connsiteX7" fmla="*/ 1059077 w 1366188"/>
              <a:gd name="connsiteY7" fmla="*/ 252500 h 699316"/>
              <a:gd name="connsiteX8" fmla="*/ 1120904 w 1366188"/>
              <a:gd name="connsiteY8" fmla="*/ 257690 h 699316"/>
              <a:gd name="connsiteX9" fmla="*/ 1180250 w 1366188"/>
              <a:gd name="connsiteY9" fmla="*/ 245956 h 699316"/>
              <a:gd name="connsiteX10" fmla="*/ 1181942 w 1366188"/>
              <a:gd name="connsiteY10" fmla="*/ 250582 h 699316"/>
              <a:gd name="connsiteX11" fmla="*/ 1168967 w 1366188"/>
              <a:gd name="connsiteY11" fmla="*/ 263783 h 699316"/>
              <a:gd name="connsiteX12" fmla="*/ 1222220 w 1366188"/>
              <a:gd name="connsiteY12" fmla="*/ 292666 h 699316"/>
              <a:gd name="connsiteX13" fmla="*/ 1220979 w 1366188"/>
              <a:gd name="connsiteY13" fmla="*/ 297066 h 699316"/>
              <a:gd name="connsiteX14" fmla="*/ 1208117 w 1366188"/>
              <a:gd name="connsiteY14" fmla="*/ 296050 h 699316"/>
              <a:gd name="connsiteX15" fmla="*/ 1142792 w 1366188"/>
              <a:gd name="connsiteY15" fmla="*/ 281834 h 699316"/>
              <a:gd name="connsiteX16" fmla="*/ 1043845 w 1366188"/>
              <a:gd name="connsiteY16" fmla="*/ 281834 h 699316"/>
              <a:gd name="connsiteX17" fmla="*/ 1041702 w 1366188"/>
              <a:gd name="connsiteY17" fmla="*/ 282173 h 699316"/>
              <a:gd name="connsiteX18" fmla="*/ 911051 w 1366188"/>
              <a:gd name="connsiteY18" fmla="*/ 332267 h 699316"/>
              <a:gd name="connsiteX19" fmla="*/ 890856 w 1366188"/>
              <a:gd name="connsiteY19" fmla="*/ 354042 h 699316"/>
              <a:gd name="connsiteX20" fmla="*/ 868630 w 1366188"/>
              <a:gd name="connsiteY20" fmla="*/ 391161 h 699316"/>
              <a:gd name="connsiteX21" fmla="*/ 815489 w 1366188"/>
              <a:gd name="connsiteY21" fmla="*/ 436178 h 699316"/>
              <a:gd name="connsiteX22" fmla="*/ 721056 w 1366188"/>
              <a:gd name="connsiteY22" fmla="*/ 489995 h 699316"/>
              <a:gd name="connsiteX23" fmla="*/ 762011 w 1366188"/>
              <a:gd name="connsiteY23" fmla="*/ 494056 h 699316"/>
              <a:gd name="connsiteX24" fmla="*/ 877881 w 1366188"/>
              <a:gd name="connsiteY24" fmla="*/ 452199 h 699316"/>
              <a:gd name="connsiteX25" fmla="*/ 964981 w 1366188"/>
              <a:gd name="connsiteY25" fmla="*/ 446219 h 699316"/>
              <a:gd name="connsiteX26" fmla="*/ 976264 w 1366188"/>
              <a:gd name="connsiteY26" fmla="*/ 456035 h 699316"/>
              <a:gd name="connsiteX27" fmla="*/ 962725 w 1366188"/>
              <a:gd name="connsiteY27" fmla="*/ 458404 h 699316"/>
              <a:gd name="connsiteX28" fmla="*/ 906313 w 1366188"/>
              <a:gd name="connsiteY28" fmla="*/ 468784 h 699316"/>
              <a:gd name="connsiteX29" fmla="*/ 778257 w 1366188"/>
              <a:gd name="connsiteY29" fmla="*/ 520344 h 699316"/>
              <a:gd name="connsiteX30" fmla="*/ 748698 w 1366188"/>
              <a:gd name="connsiteY30" fmla="*/ 524293 h 699316"/>
              <a:gd name="connsiteX31" fmla="*/ 655731 w 1366188"/>
              <a:gd name="connsiteY31" fmla="*/ 547309 h 699316"/>
              <a:gd name="connsiteX32" fmla="*/ 568518 w 1366188"/>
              <a:gd name="connsiteY32" fmla="*/ 595147 h 699316"/>
              <a:gd name="connsiteX33" fmla="*/ 518311 w 1366188"/>
              <a:gd name="connsiteY33" fmla="*/ 600224 h 699316"/>
              <a:gd name="connsiteX34" fmla="*/ 467089 w 1366188"/>
              <a:gd name="connsiteY34" fmla="*/ 593454 h 699316"/>
              <a:gd name="connsiteX35" fmla="*/ 452534 w 1366188"/>
              <a:gd name="connsiteY35" fmla="*/ 591536 h 699316"/>
              <a:gd name="connsiteX36" fmla="*/ 407179 w 1366188"/>
              <a:gd name="connsiteY36" fmla="*/ 596501 h 699316"/>
              <a:gd name="connsiteX37" fmla="*/ 256785 w 1366188"/>
              <a:gd name="connsiteY37" fmla="*/ 677170 h 699316"/>
              <a:gd name="connsiteX38" fmla="*/ 205111 w 1366188"/>
              <a:gd name="connsiteY38" fmla="*/ 691499 h 699316"/>
              <a:gd name="connsiteX39" fmla="*/ 118688 w 1366188"/>
              <a:gd name="connsiteY39" fmla="*/ 695447 h 699316"/>
              <a:gd name="connsiteX40" fmla="*/ 84615 w 1366188"/>
              <a:gd name="connsiteY40" fmla="*/ 698945 h 699316"/>
              <a:gd name="connsiteX41" fmla="*/ 61712 w 1366188"/>
              <a:gd name="connsiteY41" fmla="*/ 697140 h 699316"/>
              <a:gd name="connsiteX42" fmla="*/ 23803 w 1366188"/>
              <a:gd name="connsiteY42" fmla="*/ 676719 h 699316"/>
              <a:gd name="connsiteX43" fmla="*/ 336 w 1366188"/>
              <a:gd name="connsiteY43" fmla="*/ 637005 h 699316"/>
              <a:gd name="connsiteX44" fmla="*/ 13423 w 1366188"/>
              <a:gd name="connsiteY44" fmla="*/ 619630 h 699316"/>
              <a:gd name="connsiteX45" fmla="*/ 155469 w 1366188"/>
              <a:gd name="connsiteY45" fmla="*/ 624932 h 699316"/>
              <a:gd name="connsiteX46" fmla="*/ 304622 w 1366188"/>
              <a:gd name="connsiteY46" fmla="*/ 591085 h 699316"/>
              <a:gd name="connsiteX47" fmla="*/ 384276 w 1366188"/>
              <a:gd name="connsiteY47" fmla="*/ 538848 h 699316"/>
              <a:gd name="connsiteX48" fmla="*/ 404246 w 1366188"/>
              <a:gd name="connsiteY48" fmla="*/ 517185 h 699316"/>
              <a:gd name="connsiteX49" fmla="*/ 421959 w 1366188"/>
              <a:gd name="connsiteY49" fmla="*/ 499585 h 699316"/>
              <a:gd name="connsiteX50" fmla="*/ 465284 w 1366188"/>
              <a:gd name="connsiteY50" fmla="*/ 480066 h 699316"/>
              <a:gd name="connsiteX51" fmla="*/ 483674 w 1366188"/>
              <a:gd name="connsiteY51" fmla="*/ 474087 h 699316"/>
              <a:gd name="connsiteX52" fmla="*/ 536250 w 1366188"/>
              <a:gd name="connsiteY52" fmla="*/ 424218 h 699316"/>
              <a:gd name="connsiteX53" fmla="*/ 552497 w 1366188"/>
              <a:gd name="connsiteY53" fmla="*/ 396689 h 699316"/>
              <a:gd name="connsiteX54" fmla="*/ 566261 w 1366188"/>
              <a:gd name="connsiteY54" fmla="*/ 375478 h 699316"/>
              <a:gd name="connsiteX55" fmla="*/ 573707 w 1366188"/>
              <a:gd name="connsiteY55" fmla="*/ 384956 h 699316"/>
              <a:gd name="connsiteX56" fmla="*/ 561522 w 1366188"/>
              <a:gd name="connsiteY56" fmla="*/ 402782 h 699316"/>
              <a:gd name="connsiteX57" fmla="*/ 560507 w 1366188"/>
              <a:gd name="connsiteY57" fmla="*/ 434260 h 699316"/>
              <a:gd name="connsiteX58" fmla="*/ 576979 w 1366188"/>
              <a:gd name="connsiteY58" fmla="*/ 421398 h 699316"/>
              <a:gd name="connsiteX59" fmla="*/ 595257 w 1366188"/>
              <a:gd name="connsiteY59" fmla="*/ 411582 h 699316"/>
              <a:gd name="connsiteX60" fmla="*/ 588713 w 1366188"/>
              <a:gd name="connsiteY60" fmla="*/ 428619 h 699316"/>
              <a:gd name="connsiteX61" fmla="*/ 479612 w 1366188"/>
              <a:gd name="connsiteY61" fmla="*/ 516396 h 699316"/>
              <a:gd name="connsiteX62" fmla="*/ 477130 w 1366188"/>
              <a:gd name="connsiteY62" fmla="*/ 521811 h 699316"/>
              <a:gd name="connsiteX63" fmla="*/ 635084 w 1366188"/>
              <a:gd name="connsiteY63" fmla="*/ 496651 h 699316"/>
              <a:gd name="connsiteX64" fmla="*/ 661597 w 1366188"/>
              <a:gd name="connsiteY64" fmla="*/ 468784 h 699316"/>
              <a:gd name="connsiteX65" fmla="*/ 671187 w 1366188"/>
              <a:gd name="connsiteY65" fmla="*/ 463932 h 699316"/>
              <a:gd name="connsiteX66" fmla="*/ 799243 w 1366188"/>
              <a:gd name="connsiteY66" fmla="*/ 396351 h 699316"/>
              <a:gd name="connsiteX67" fmla="*/ 846967 w 1366188"/>
              <a:gd name="connsiteY67" fmla="*/ 348965 h 699316"/>
              <a:gd name="connsiteX68" fmla="*/ 857009 w 1366188"/>
              <a:gd name="connsiteY68" fmla="*/ 332380 h 699316"/>
              <a:gd name="connsiteX69" fmla="*/ 952796 w 1366188"/>
              <a:gd name="connsiteY69" fmla="*/ 257577 h 699316"/>
              <a:gd name="connsiteX70" fmla="*/ 1059415 w 1366188"/>
              <a:gd name="connsiteY70" fmla="*/ 224069 h 699316"/>
              <a:gd name="connsiteX71" fmla="*/ 1113796 w 1366188"/>
              <a:gd name="connsiteY71" fmla="*/ 194509 h 699316"/>
              <a:gd name="connsiteX72" fmla="*/ 1183860 w 1366188"/>
              <a:gd name="connsiteY72" fmla="*/ 123881 h 699316"/>
              <a:gd name="connsiteX73" fmla="*/ 1195594 w 1366188"/>
              <a:gd name="connsiteY73" fmla="*/ 108537 h 699316"/>
              <a:gd name="connsiteX74" fmla="*/ 1222333 w 1366188"/>
              <a:gd name="connsiteY74" fmla="*/ 33396 h 699316"/>
              <a:gd name="connsiteX75" fmla="*/ 1220528 w 1366188"/>
              <a:gd name="connsiteY75" fmla="*/ 16924 h 699316"/>
              <a:gd name="connsiteX76" fmla="*/ 1221656 w 1366188"/>
              <a:gd name="connsiteY76" fmla="*/ 0 h 699316"/>
              <a:gd name="connsiteX77" fmla="*/ 1238692 w 1366188"/>
              <a:gd name="connsiteY77" fmla="*/ 26401 h 699316"/>
              <a:gd name="connsiteX78" fmla="*/ 1278294 w 1366188"/>
              <a:gd name="connsiteY78" fmla="*/ 8462 h 699316"/>
              <a:gd name="connsiteX79" fmla="*/ 1274570 w 1366188"/>
              <a:gd name="connsiteY79" fmla="*/ 13765 h 699316"/>
              <a:gd name="connsiteX80" fmla="*/ 1224364 w 1366188"/>
              <a:gd name="connsiteY80" fmla="*/ 86875 h 699316"/>
              <a:gd name="connsiteX81" fmla="*/ 1214210 w 1366188"/>
              <a:gd name="connsiteY81" fmla="*/ 108198 h 699316"/>
              <a:gd name="connsiteX82" fmla="*/ 1176188 w 1366188"/>
              <a:gd name="connsiteY82" fmla="*/ 168785 h 699316"/>
              <a:gd name="connsiteX83" fmla="*/ 1201348 w 1366188"/>
              <a:gd name="connsiteY83" fmla="*/ 170139 h 699316"/>
              <a:gd name="connsiteX84" fmla="*/ 1271637 w 1366188"/>
              <a:gd name="connsiteY84" fmla="*/ 142271 h 699316"/>
              <a:gd name="connsiteX85" fmla="*/ 1289125 w 1366188"/>
              <a:gd name="connsiteY85" fmla="*/ 126927 h 699316"/>
              <a:gd name="connsiteX86" fmla="*/ 1331772 w 1366188"/>
              <a:gd name="connsiteY86" fmla="*/ 84054 h 699316"/>
              <a:gd name="connsiteX87" fmla="*/ 1366184 w 1366188"/>
              <a:gd name="connsiteY87" fmla="*/ 71418 h 69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366188" h="699316">
                <a:moveTo>
                  <a:pt x="1366184" y="71418"/>
                </a:moveTo>
                <a:cubicBezTo>
                  <a:pt x="1366522" y="85408"/>
                  <a:pt x="1349598" y="81008"/>
                  <a:pt x="1345311" y="92290"/>
                </a:cubicBezTo>
                <a:cubicBezTo>
                  <a:pt x="1346439" y="95223"/>
                  <a:pt x="1348245" y="99624"/>
                  <a:pt x="1349937" y="103798"/>
                </a:cubicBezTo>
                <a:cubicBezTo>
                  <a:pt x="1349034" y="105378"/>
                  <a:pt x="1348696" y="106957"/>
                  <a:pt x="1347680" y="107634"/>
                </a:cubicBezTo>
                <a:cubicBezTo>
                  <a:pt x="1314623" y="129409"/>
                  <a:pt x="1282242" y="152425"/>
                  <a:pt x="1248057" y="172169"/>
                </a:cubicBezTo>
                <a:cubicBezTo>
                  <a:pt x="1225154" y="185370"/>
                  <a:pt x="1199655" y="194170"/>
                  <a:pt x="1175172" y="204550"/>
                </a:cubicBezTo>
                <a:cubicBezTo>
                  <a:pt x="1147418" y="216397"/>
                  <a:pt x="1119550" y="227905"/>
                  <a:pt x="1091683" y="239525"/>
                </a:cubicBezTo>
                <a:cubicBezTo>
                  <a:pt x="1081190" y="243926"/>
                  <a:pt x="1070585" y="247874"/>
                  <a:pt x="1059077" y="252500"/>
                </a:cubicBezTo>
                <a:cubicBezTo>
                  <a:pt x="1080513" y="254080"/>
                  <a:pt x="1101160" y="253403"/>
                  <a:pt x="1120904" y="257690"/>
                </a:cubicBezTo>
                <a:cubicBezTo>
                  <a:pt x="1142679" y="262429"/>
                  <a:pt x="1159941" y="245731"/>
                  <a:pt x="1180250" y="245956"/>
                </a:cubicBezTo>
                <a:cubicBezTo>
                  <a:pt x="1180814" y="247536"/>
                  <a:pt x="1181378" y="249003"/>
                  <a:pt x="1181942" y="250582"/>
                </a:cubicBezTo>
                <a:cubicBezTo>
                  <a:pt x="1177880" y="254757"/>
                  <a:pt x="1173819" y="258818"/>
                  <a:pt x="1168967" y="263783"/>
                </a:cubicBezTo>
                <a:cubicBezTo>
                  <a:pt x="1186906" y="273598"/>
                  <a:pt x="1204507" y="283076"/>
                  <a:pt x="1222220" y="292666"/>
                </a:cubicBezTo>
                <a:cubicBezTo>
                  <a:pt x="1221769" y="294132"/>
                  <a:pt x="1221430" y="295599"/>
                  <a:pt x="1220979" y="297066"/>
                </a:cubicBezTo>
                <a:cubicBezTo>
                  <a:pt x="1216692" y="296727"/>
                  <a:pt x="1212292" y="296953"/>
                  <a:pt x="1208117" y="296050"/>
                </a:cubicBezTo>
                <a:cubicBezTo>
                  <a:pt x="1186342" y="291312"/>
                  <a:pt x="1164793" y="283414"/>
                  <a:pt x="1142792" y="281834"/>
                </a:cubicBezTo>
                <a:cubicBezTo>
                  <a:pt x="1109960" y="279578"/>
                  <a:pt x="1076903" y="281609"/>
                  <a:pt x="1043845" y="281834"/>
                </a:cubicBezTo>
                <a:cubicBezTo>
                  <a:pt x="1043168" y="281834"/>
                  <a:pt x="1042379" y="282173"/>
                  <a:pt x="1041702" y="282173"/>
                </a:cubicBezTo>
                <a:cubicBezTo>
                  <a:pt x="990028" y="277434"/>
                  <a:pt x="952119" y="309589"/>
                  <a:pt x="911051" y="332267"/>
                </a:cubicBezTo>
                <a:cubicBezTo>
                  <a:pt x="902815" y="336780"/>
                  <a:pt x="896497" y="345918"/>
                  <a:pt x="890856" y="354042"/>
                </a:cubicBezTo>
                <a:cubicBezTo>
                  <a:pt x="882733" y="365888"/>
                  <a:pt x="876076" y="378750"/>
                  <a:pt x="868630" y="391161"/>
                </a:cubicBezTo>
                <a:cubicBezTo>
                  <a:pt x="855880" y="412033"/>
                  <a:pt x="838618" y="425798"/>
                  <a:pt x="815489" y="436178"/>
                </a:cubicBezTo>
                <a:cubicBezTo>
                  <a:pt x="783786" y="450281"/>
                  <a:pt x="754790" y="470363"/>
                  <a:pt x="721056" y="489995"/>
                </a:cubicBezTo>
                <a:cubicBezTo>
                  <a:pt x="737415" y="496877"/>
                  <a:pt x="749939" y="498344"/>
                  <a:pt x="762011" y="494056"/>
                </a:cubicBezTo>
                <a:cubicBezTo>
                  <a:pt x="800822" y="480518"/>
                  <a:pt x="839295" y="466302"/>
                  <a:pt x="877881" y="452199"/>
                </a:cubicBezTo>
                <a:cubicBezTo>
                  <a:pt x="906426" y="441706"/>
                  <a:pt x="935421" y="438547"/>
                  <a:pt x="964981" y="446219"/>
                </a:cubicBezTo>
                <a:cubicBezTo>
                  <a:pt x="969156" y="447347"/>
                  <a:pt x="972879" y="450168"/>
                  <a:pt x="976264" y="456035"/>
                </a:cubicBezTo>
                <a:cubicBezTo>
                  <a:pt x="971751" y="456937"/>
                  <a:pt x="966899" y="459307"/>
                  <a:pt x="962725" y="458404"/>
                </a:cubicBezTo>
                <a:cubicBezTo>
                  <a:pt x="942304" y="454004"/>
                  <a:pt x="924365" y="461563"/>
                  <a:pt x="906313" y="468784"/>
                </a:cubicBezTo>
                <a:cubicBezTo>
                  <a:pt x="863552" y="485933"/>
                  <a:pt x="821131" y="503759"/>
                  <a:pt x="778257" y="520344"/>
                </a:cubicBezTo>
                <a:cubicBezTo>
                  <a:pt x="769231" y="523842"/>
                  <a:pt x="758513" y="525083"/>
                  <a:pt x="748698" y="524293"/>
                </a:cubicBezTo>
                <a:cubicBezTo>
                  <a:pt x="714963" y="521811"/>
                  <a:pt x="684726" y="531514"/>
                  <a:pt x="655731" y="547309"/>
                </a:cubicBezTo>
                <a:cubicBezTo>
                  <a:pt x="626622" y="563218"/>
                  <a:pt x="597288" y="578674"/>
                  <a:pt x="568518" y="595147"/>
                </a:cubicBezTo>
                <a:cubicBezTo>
                  <a:pt x="552158" y="604624"/>
                  <a:pt x="535799" y="603496"/>
                  <a:pt x="518311" y="600224"/>
                </a:cubicBezTo>
                <a:cubicBezTo>
                  <a:pt x="501387" y="597065"/>
                  <a:pt x="484238" y="595598"/>
                  <a:pt x="467089" y="593454"/>
                </a:cubicBezTo>
                <a:cubicBezTo>
                  <a:pt x="462237" y="592890"/>
                  <a:pt x="456709" y="593567"/>
                  <a:pt x="452534" y="591536"/>
                </a:cubicBezTo>
                <a:cubicBezTo>
                  <a:pt x="436175" y="583977"/>
                  <a:pt x="421621" y="588716"/>
                  <a:pt x="407179" y="596501"/>
                </a:cubicBezTo>
                <a:cubicBezTo>
                  <a:pt x="357085" y="623466"/>
                  <a:pt x="307443" y="651446"/>
                  <a:pt x="256785" y="677170"/>
                </a:cubicBezTo>
                <a:cubicBezTo>
                  <a:pt x="241102" y="685068"/>
                  <a:pt x="222712" y="689581"/>
                  <a:pt x="205111" y="691499"/>
                </a:cubicBezTo>
                <a:cubicBezTo>
                  <a:pt x="176454" y="694545"/>
                  <a:pt x="147458" y="693981"/>
                  <a:pt x="118688" y="695447"/>
                </a:cubicBezTo>
                <a:cubicBezTo>
                  <a:pt x="107293" y="696011"/>
                  <a:pt x="96010" y="698381"/>
                  <a:pt x="84615" y="698945"/>
                </a:cubicBezTo>
                <a:cubicBezTo>
                  <a:pt x="76943" y="699396"/>
                  <a:pt x="68481" y="699960"/>
                  <a:pt x="61712" y="697140"/>
                </a:cubicBezTo>
                <a:cubicBezTo>
                  <a:pt x="48511" y="691611"/>
                  <a:pt x="35762" y="684503"/>
                  <a:pt x="23803" y="676719"/>
                </a:cubicBezTo>
                <a:cubicBezTo>
                  <a:pt x="9700" y="667580"/>
                  <a:pt x="2366" y="653590"/>
                  <a:pt x="336" y="637005"/>
                </a:cubicBezTo>
                <a:cubicBezTo>
                  <a:pt x="-1131" y="625045"/>
                  <a:pt x="2028" y="621209"/>
                  <a:pt x="13423" y="619630"/>
                </a:cubicBezTo>
                <a:cubicBezTo>
                  <a:pt x="61035" y="612747"/>
                  <a:pt x="109098" y="615117"/>
                  <a:pt x="155469" y="624932"/>
                </a:cubicBezTo>
                <a:cubicBezTo>
                  <a:pt x="211881" y="636892"/>
                  <a:pt x="259154" y="620871"/>
                  <a:pt x="304622" y="591085"/>
                </a:cubicBezTo>
                <a:cubicBezTo>
                  <a:pt x="331136" y="573710"/>
                  <a:pt x="357311" y="555546"/>
                  <a:pt x="384276" y="538848"/>
                </a:cubicBezTo>
                <a:cubicBezTo>
                  <a:pt x="393415" y="533206"/>
                  <a:pt x="400635" y="526775"/>
                  <a:pt x="404246" y="517185"/>
                </a:cubicBezTo>
                <a:cubicBezTo>
                  <a:pt x="407630" y="508159"/>
                  <a:pt x="413497" y="503195"/>
                  <a:pt x="421959" y="499585"/>
                </a:cubicBezTo>
                <a:cubicBezTo>
                  <a:pt x="436513" y="493267"/>
                  <a:pt x="450729" y="486384"/>
                  <a:pt x="465284" y="480066"/>
                </a:cubicBezTo>
                <a:cubicBezTo>
                  <a:pt x="471150" y="477471"/>
                  <a:pt x="477356" y="475215"/>
                  <a:pt x="483674" y="474087"/>
                </a:cubicBezTo>
                <a:cubicBezTo>
                  <a:pt x="508495" y="469461"/>
                  <a:pt x="528578" y="449378"/>
                  <a:pt x="536250" y="424218"/>
                </a:cubicBezTo>
                <a:cubicBezTo>
                  <a:pt x="539296" y="414290"/>
                  <a:pt x="546855" y="405715"/>
                  <a:pt x="552497" y="396689"/>
                </a:cubicBezTo>
                <a:cubicBezTo>
                  <a:pt x="557009" y="389356"/>
                  <a:pt x="561861" y="382248"/>
                  <a:pt x="566261" y="375478"/>
                </a:cubicBezTo>
                <a:cubicBezTo>
                  <a:pt x="573933" y="375591"/>
                  <a:pt x="576979" y="378750"/>
                  <a:pt x="573707" y="384956"/>
                </a:cubicBezTo>
                <a:cubicBezTo>
                  <a:pt x="570323" y="391274"/>
                  <a:pt x="565471" y="396802"/>
                  <a:pt x="561522" y="402782"/>
                </a:cubicBezTo>
                <a:cubicBezTo>
                  <a:pt x="555091" y="412485"/>
                  <a:pt x="553061" y="422526"/>
                  <a:pt x="560507" y="434260"/>
                </a:cubicBezTo>
                <a:cubicBezTo>
                  <a:pt x="566035" y="429860"/>
                  <a:pt x="571225" y="425121"/>
                  <a:pt x="576979" y="421398"/>
                </a:cubicBezTo>
                <a:cubicBezTo>
                  <a:pt x="582621" y="417675"/>
                  <a:pt x="588939" y="414967"/>
                  <a:pt x="595257" y="411582"/>
                </a:cubicBezTo>
                <a:cubicBezTo>
                  <a:pt x="600785" y="422413"/>
                  <a:pt x="593564" y="424670"/>
                  <a:pt x="588713" y="428619"/>
                </a:cubicBezTo>
                <a:cubicBezTo>
                  <a:pt x="552722" y="458404"/>
                  <a:pt x="512105" y="482436"/>
                  <a:pt x="479612" y="516396"/>
                </a:cubicBezTo>
                <a:cubicBezTo>
                  <a:pt x="478258" y="517750"/>
                  <a:pt x="477920" y="520119"/>
                  <a:pt x="477130" y="521811"/>
                </a:cubicBezTo>
                <a:cubicBezTo>
                  <a:pt x="535009" y="551145"/>
                  <a:pt x="585892" y="534673"/>
                  <a:pt x="635084" y="496651"/>
                </a:cubicBezTo>
                <a:cubicBezTo>
                  <a:pt x="634407" y="481307"/>
                  <a:pt x="644674" y="472281"/>
                  <a:pt x="661597" y="468784"/>
                </a:cubicBezTo>
                <a:cubicBezTo>
                  <a:pt x="664982" y="468107"/>
                  <a:pt x="668367" y="466076"/>
                  <a:pt x="671187" y="463932"/>
                </a:cubicBezTo>
                <a:cubicBezTo>
                  <a:pt x="710789" y="435501"/>
                  <a:pt x="756031" y="417900"/>
                  <a:pt x="799243" y="396351"/>
                </a:cubicBezTo>
                <a:cubicBezTo>
                  <a:pt x="820002" y="385971"/>
                  <a:pt x="839295" y="373335"/>
                  <a:pt x="846967" y="348965"/>
                </a:cubicBezTo>
                <a:cubicBezTo>
                  <a:pt x="848885" y="342985"/>
                  <a:pt x="852834" y="337344"/>
                  <a:pt x="857009" y="332380"/>
                </a:cubicBezTo>
                <a:cubicBezTo>
                  <a:pt x="883748" y="300902"/>
                  <a:pt x="914098" y="275291"/>
                  <a:pt x="952796" y="257577"/>
                </a:cubicBezTo>
                <a:cubicBezTo>
                  <a:pt x="987433" y="241782"/>
                  <a:pt x="1023198" y="232982"/>
                  <a:pt x="1059415" y="224069"/>
                </a:cubicBezTo>
                <a:cubicBezTo>
                  <a:pt x="1079949" y="219104"/>
                  <a:pt x="1098565" y="210304"/>
                  <a:pt x="1113796" y="194509"/>
                </a:cubicBezTo>
                <a:cubicBezTo>
                  <a:pt x="1136812" y="170590"/>
                  <a:pt x="1160618" y="147574"/>
                  <a:pt x="1183860" y="123881"/>
                </a:cubicBezTo>
                <a:cubicBezTo>
                  <a:pt x="1188373" y="119255"/>
                  <a:pt x="1193337" y="114291"/>
                  <a:pt x="1195594" y="108537"/>
                </a:cubicBezTo>
                <a:cubicBezTo>
                  <a:pt x="1205071" y="83715"/>
                  <a:pt x="1214097" y="58668"/>
                  <a:pt x="1222333" y="33396"/>
                </a:cubicBezTo>
                <a:cubicBezTo>
                  <a:pt x="1223912" y="28657"/>
                  <a:pt x="1220866" y="22452"/>
                  <a:pt x="1220528" y="16924"/>
                </a:cubicBezTo>
                <a:cubicBezTo>
                  <a:pt x="1220302" y="13200"/>
                  <a:pt x="1220979" y="9364"/>
                  <a:pt x="1221656" y="0"/>
                </a:cubicBezTo>
                <a:cubicBezTo>
                  <a:pt x="1228877" y="11057"/>
                  <a:pt x="1233164" y="17826"/>
                  <a:pt x="1238692" y="26401"/>
                </a:cubicBezTo>
                <a:cubicBezTo>
                  <a:pt x="1248283" y="13088"/>
                  <a:pt x="1259226" y="3046"/>
                  <a:pt x="1278294" y="8462"/>
                </a:cubicBezTo>
                <a:cubicBezTo>
                  <a:pt x="1277165" y="10154"/>
                  <a:pt x="1276376" y="12749"/>
                  <a:pt x="1274570" y="13765"/>
                </a:cubicBezTo>
                <a:cubicBezTo>
                  <a:pt x="1247493" y="31027"/>
                  <a:pt x="1233841" y="57427"/>
                  <a:pt x="1224364" y="86875"/>
                </a:cubicBezTo>
                <a:cubicBezTo>
                  <a:pt x="1221994" y="94321"/>
                  <a:pt x="1218271" y="101542"/>
                  <a:pt x="1214210" y="108198"/>
                </a:cubicBezTo>
                <a:cubicBezTo>
                  <a:pt x="1202025" y="128281"/>
                  <a:pt x="1189275" y="148025"/>
                  <a:pt x="1176188" y="168785"/>
                </a:cubicBezTo>
                <a:cubicBezTo>
                  <a:pt x="1185101" y="175667"/>
                  <a:pt x="1193788" y="172959"/>
                  <a:pt x="1201348" y="170139"/>
                </a:cubicBezTo>
                <a:cubicBezTo>
                  <a:pt x="1225041" y="161451"/>
                  <a:pt x="1248621" y="152425"/>
                  <a:pt x="1271637" y="142271"/>
                </a:cubicBezTo>
                <a:cubicBezTo>
                  <a:pt x="1278407" y="139338"/>
                  <a:pt x="1283596" y="132455"/>
                  <a:pt x="1289125" y="126927"/>
                </a:cubicBezTo>
                <a:cubicBezTo>
                  <a:pt x="1303341" y="112711"/>
                  <a:pt x="1316879" y="97593"/>
                  <a:pt x="1331772" y="84054"/>
                </a:cubicBezTo>
                <a:cubicBezTo>
                  <a:pt x="1343957" y="72884"/>
                  <a:pt x="1353435" y="70289"/>
                  <a:pt x="1366184" y="71418"/>
                </a:cubicBezTo>
                <a:close/>
              </a:path>
            </a:pathLst>
          </a:custGeom>
          <a:solidFill>
            <a:schemeClr val="tx2"/>
          </a:solidFill>
          <a:ln w="11257" cap="flat">
            <a:noFill/>
            <a:prstDash val="solid"/>
            <a:miter/>
          </a:ln>
        </p:spPr>
        <p:txBody>
          <a:bodyPr rtlCol="0" anchor="ctr"/>
          <a:lstStyle/>
          <a:p>
            <a:endParaRPr lang="en-US" dirty="0"/>
          </a:p>
        </p:txBody>
      </p:sp>
      <p:sp>
        <p:nvSpPr>
          <p:cNvPr id="3" name="Title 2">
            <a:extLst>
              <a:ext uri="{FF2B5EF4-FFF2-40B4-BE49-F238E27FC236}">
                <a16:creationId xmlns:a16="http://schemas.microsoft.com/office/drawing/2014/main" id="{CA5687A6-EA6B-4C7B-A341-693882F29DE7}"/>
              </a:ext>
            </a:extLst>
          </p:cNvPr>
          <p:cNvSpPr>
            <a:spLocks noGrp="1"/>
          </p:cNvSpPr>
          <p:nvPr>
            <p:ph type="title" hasCustomPrompt="1"/>
          </p:nvPr>
        </p:nvSpPr>
        <p:spPr>
          <a:xfrm>
            <a:off x="5669737" y="2956704"/>
            <a:ext cx="2448103" cy="601121"/>
          </a:xfrm>
        </p:spPr>
        <p:txBody>
          <a:bodyPr vert="horz" lIns="0" tIns="0" rIns="0" bIns="0" rtlCol="0">
            <a:noAutofit/>
          </a:bodyPr>
          <a:lstStyle>
            <a:lvl1pPr>
              <a:defRPr lang="en-US" sz="4000" cap="all" baseline="0">
                <a:solidFill>
                  <a:srgbClr val="446777"/>
                </a:solidFill>
                <a:latin typeface="+mj-lt"/>
                <a:ea typeface="+mn-ea"/>
                <a:cs typeface="+mn-cs"/>
              </a:defRPr>
            </a:lvl1pPr>
          </a:lstStyle>
          <a:p>
            <a:pPr marL="228600" lvl="0" indent="-228600">
              <a:spcBef>
                <a:spcPts val="1000"/>
              </a:spcBef>
              <a:buFontTx/>
            </a:pPr>
            <a:r>
              <a:rPr lang="en-US" dirty="0"/>
              <a:t>title</a:t>
            </a:r>
          </a:p>
        </p:txBody>
      </p:sp>
    </p:spTree>
    <p:extLst>
      <p:ext uri="{BB962C8B-B14F-4D97-AF65-F5344CB8AC3E}">
        <p14:creationId xmlns:p14="http://schemas.microsoft.com/office/powerpoint/2010/main" val="2809044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BCA44-7EAA-4DFB-849C-CDA163E653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A4BA19-759D-4196-806E-62BBBF27A2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A3C7B9-E876-4826-8303-CEDDB6694AE7}"/>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5" name="Footer Placeholder 4">
            <a:extLst>
              <a:ext uri="{FF2B5EF4-FFF2-40B4-BE49-F238E27FC236}">
                <a16:creationId xmlns:a16="http://schemas.microsoft.com/office/drawing/2014/main" id="{523253E1-140A-41C6-9FD8-7EB516598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75E60E-BFF6-443F-A565-3FE314F40F90}"/>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2000774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10/23/2024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53675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10/23/2024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98705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4721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1359-BD1B-48C1-9E18-E1B4FBC58C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2639D4-9876-4903-BF5B-D65E74A6E4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CE3B39-1C9B-40D5-8ABE-D68F63B4D489}"/>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5" name="Footer Placeholder 4">
            <a:extLst>
              <a:ext uri="{FF2B5EF4-FFF2-40B4-BE49-F238E27FC236}">
                <a16:creationId xmlns:a16="http://schemas.microsoft.com/office/drawing/2014/main" id="{650EECA8-5723-4BF5-B12F-9B537C254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E5841-F992-4C30-942C-577F94E94B61}"/>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3872824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335DF-4771-4E25-9EB4-2ABE514EA7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9FA060-F121-404E-893D-016DAB0796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7ACC42-E791-481E-9FF6-A7B901365B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471D2C-4CF4-4331-B2B7-BE9F8595A6A2}"/>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6" name="Footer Placeholder 5">
            <a:extLst>
              <a:ext uri="{FF2B5EF4-FFF2-40B4-BE49-F238E27FC236}">
                <a16:creationId xmlns:a16="http://schemas.microsoft.com/office/drawing/2014/main" id="{7642010D-498A-414D-AF9A-2756BC475F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A21471-4DE8-4290-9D3E-C3D55E3EC176}"/>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956925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BC68-361C-4A45-B923-43733287408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4DDE31-7B3D-4BD1-BA7D-6A31548BDB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BD3EA-6F36-4363-99D9-4DC8593723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414A206-FF9C-4A22-88AD-13D7444D14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C67708F-3462-46A0-8F88-4537324DC1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A4D171-EA91-47DB-860F-A90C636FCACE}"/>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8" name="Footer Placeholder 7">
            <a:extLst>
              <a:ext uri="{FF2B5EF4-FFF2-40B4-BE49-F238E27FC236}">
                <a16:creationId xmlns:a16="http://schemas.microsoft.com/office/drawing/2014/main" id="{B401C01B-0147-4C0D-A8C6-D967B2F1C0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7276E9-72CB-46B5-8D81-3A35BE476D5D}"/>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47339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42DF8-B9A9-4C85-9B7B-F5C0062BD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F5443D-1FE7-4A84-81E8-8B75A88034CD}"/>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4" name="Footer Placeholder 3">
            <a:extLst>
              <a:ext uri="{FF2B5EF4-FFF2-40B4-BE49-F238E27FC236}">
                <a16:creationId xmlns:a16="http://schemas.microsoft.com/office/drawing/2014/main" id="{0BC3C4F9-CFB8-4800-A430-CB013E3230C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EA2C01-181C-4EBF-BF76-56F16F72F17D}"/>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646798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05A3-8E76-4BEF-AC9C-BF2BFF6FA8F2}"/>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3" name="Footer Placeholder 2">
            <a:extLst>
              <a:ext uri="{FF2B5EF4-FFF2-40B4-BE49-F238E27FC236}">
                <a16:creationId xmlns:a16="http://schemas.microsoft.com/office/drawing/2014/main" id="{E938B5CD-4345-459E-923D-4953DD75F1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1F769E-6F69-4B77-AB59-9683394D774B}"/>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2726587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9691A-0B9C-4913-9488-2AE109609F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D78E8E-33BB-4C6B-BE2D-07EE77B8D2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4508AE-CCB2-4C74-9CDA-31275DC73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805EE-51DE-4A64-9743-A5DA7B5372F9}"/>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6" name="Footer Placeholder 5">
            <a:extLst>
              <a:ext uri="{FF2B5EF4-FFF2-40B4-BE49-F238E27FC236}">
                <a16:creationId xmlns:a16="http://schemas.microsoft.com/office/drawing/2014/main" id="{6EFB0910-3946-43D4-9EB0-D097FF27B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004967-E51B-43A9-82B4-2428D291794B}"/>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165367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937D7-37AB-457C-94F1-7B1E4E78DA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4034A7-C6D0-4C45-9B0C-1E2672543C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C7E907-BE2F-46D3-A148-7C8E755888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589FF1-0B38-494A-ACAD-526987770A9D}"/>
              </a:ext>
            </a:extLst>
          </p:cNvPr>
          <p:cNvSpPr>
            <a:spLocks noGrp="1"/>
          </p:cNvSpPr>
          <p:nvPr>
            <p:ph type="dt" sz="half" idx="10"/>
          </p:nvPr>
        </p:nvSpPr>
        <p:spPr/>
        <p:txBody>
          <a:bodyPr/>
          <a:lstStyle/>
          <a:p>
            <a:fld id="{317A20D1-C48D-4D6D-90C3-5C897E70A47A}" type="datetimeFigureOut">
              <a:rPr lang="en-US" smtClean="0"/>
              <a:t>10/23/2024</a:t>
            </a:fld>
            <a:endParaRPr lang="en-US"/>
          </a:p>
        </p:txBody>
      </p:sp>
      <p:sp>
        <p:nvSpPr>
          <p:cNvPr id="6" name="Footer Placeholder 5">
            <a:extLst>
              <a:ext uri="{FF2B5EF4-FFF2-40B4-BE49-F238E27FC236}">
                <a16:creationId xmlns:a16="http://schemas.microsoft.com/office/drawing/2014/main" id="{F23B23E3-D2D9-486A-9870-140FF317B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1ED09B-29F0-444D-8ABB-22EF533FAA9E}"/>
              </a:ext>
            </a:extLst>
          </p:cNvPr>
          <p:cNvSpPr>
            <a:spLocks noGrp="1"/>
          </p:cNvSpPr>
          <p:nvPr>
            <p:ph type="sldNum" sz="quarter" idx="12"/>
          </p:nvPr>
        </p:nvSpPr>
        <p:spPr/>
        <p:txBody>
          <a:bodyPr/>
          <a:lstStyle/>
          <a:p>
            <a:fld id="{5267E680-71FF-44DA-8726-CE9EC60570B4}" type="slidenum">
              <a:rPr lang="en-US" smtClean="0"/>
              <a:t>‹#›</a:t>
            </a:fld>
            <a:endParaRPr lang="en-US"/>
          </a:p>
        </p:txBody>
      </p:sp>
    </p:spTree>
    <p:extLst>
      <p:ext uri="{BB962C8B-B14F-4D97-AF65-F5344CB8AC3E}">
        <p14:creationId xmlns:p14="http://schemas.microsoft.com/office/powerpoint/2010/main" val="428243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AC3132-00FC-4ADE-A2C6-A22E09077E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3D4617-D94E-41B6-9FA3-A48D15384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6F633E-18E3-48A9-BCBD-FCB9B5F1B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A20D1-C48D-4D6D-90C3-5C897E70A47A}" type="datetimeFigureOut">
              <a:rPr lang="en-US" smtClean="0"/>
              <a:t>10/23/2024</a:t>
            </a:fld>
            <a:endParaRPr lang="en-US"/>
          </a:p>
        </p:txBody>
      </p:sp>
      <p:sp>
        <p:nvSpPr>
          <p:cNvPr id="5" name="Footer Placeholder 4">
            <a:extLst>
              <a:ext uri="{FF2B5EF4-FFF2-40B4-BE49-F238E27FC236}">
                <a16:creationId xmlns:a16="http://schemas.microsoft.com/office/drawing/2014/main" id="{37A34506-F145-4899-BE8B-6B54B2367D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10F751-D832-4DCD-ACE2-3A723A9CC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67E680-71FF-44DA-8726-CE9EC60570B4}" type="slidenum">
              <a:rPr lang="en-US" smtClean="0"/>
              <a:t>‹#›</a:t>
            </a:fld>
            <a:endParaRPr lang="en-US"/>
          </a:p>
        </p:txBody>
      </p:sp>
    </p:spTree>
    <p:extLst>
      <p:ext uri="{BB962C8B-B14F-4D97-AF65-F5344CB8AC3E}">
        <p14:creationId xmlns:p14="http://schemas.microsoft.com/office/powerpoint/2010/main" val="356813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5BF394-563D-4E0A-AB30-6CD7630DCEA4}"/>
              </a:ext>
            </a:extLst>
          </p:cNvPr>
          <p:cNvSpPr>
            <a:spLocks noGrp="1"/>
          </p:cNvSpPr>
          <p:nvPr>
            <p:ph type="title"/>
          </p:nvPr>
        </p:nvSpPr>
        <p:spPr>
          <a:xfrm>
            <a:off x="426378" y="365125"/>
            <a:ext cx="11339241" cy="930275"/>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897B8D9-80F7-4DBD-AB9A-1284E26FE403}"/>
              </a:ext>
            </a:extLst>
          </p:cNvPr>
          <p:cNvSpPr>
            <a:spLocks noGrp="1"/>
          </p:cNvSpPr>
          <p:nvPr>
            <p:ph type="body" idx="1"/>
          </p:nvPr>
        </p:nvSpPr>
        <p:spPr>
          <a:xfrm>
            <a:off x="426379" y="1485900"/>
            <a:ext cx="11339242" cy="46910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70CEB74C-6B39-4345-A9ED-69A1B52D6F87}"/>
              </a:ext>
            </a:extLst>
          </p:cNvPr>
          <p:cNvSpPr>
            <a:spLocks noGrp="1"/>
          </p:cNvSpPr>
          <p:nvPr>
            <p:ph type="sldNum" sz="quarter" idx="4"/>
          </p:nvPr>
        </p:nvSpPr>
        <p:spPr>
          <a:xfrm>
            <a:off x="9300713" y="6356350"/>
            <a:ext cx="2743200" cy="365125"/>
          </a:xfrm>
          <a:prstGeom prst="rect">
            <a:avLst/>
          </a:prstGeom>
        </p:spPr>
        <p:txBody>
          <a:bodyPr vert="horz" lIns="91440" tIns="45720" rIns="91440" bIns="45720" rtlCol="0" anchor="ctr"/>
          <a:lstStyle>
            <a:lvl1pPr algn="r">
              <a:defRPr sz="1200" b="0" i="1">
                <a:solidFill>
                  <a:schemeClr val="tx1">
                    <a:tint val="75000"/>
                  </a:schemeClr>
                </a:solidFill>
                <a:latin typeface="+mj-lt"/>
              </a:defRPr>
            </a:lvl1pPr>
          </a:lstStyle>
          <a:p>
            <a:fld id="{EB71941E-999A-46A6-8647-0420067BF7EA}" type="slidenum">
              <a:rPr lang="en-US" smtClean="0"/>
              <a:pPr/>
              <a:t>‹#›</a:t>
            </a:fld>
            <a:endParaRPr lang="en-US" dirty="0"/>
          </a:p>
        </p:txBody>
      </p:sp>
    </p:spTree>
    <p:extLst>
      <p:ext uri="{BB962C8B-B14F-4D97-AF65-F5344CB8AC3E}">
        <p14:creationId xmlns:p14="http://schemas.microsoft.com/office/powerpoint/2010/main" val="2270978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1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B9073-BDC0-437A-B397-1860639BA0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1" y="353986"/>
            <a:ext cx="4045158" cy="361969"/>
          </a:xfrm>
          <a:prstGeom prst="rect">
            <a:avLst/>
          </a:prstGeom>
        </p:spPr>
      </p:pic>
      <p:cxnSp>
        <p:nvCxnSpPr>
          <p:cNvPr id="7" name="Straight Connector 6">
            <a:extLst>
              <a:ext uri="{FF2B5EF4-FFF2-40B4-BE49-F238E27FC236}">
                <a16:creationId xmlns:a16="http://schemas.microsoft.com/office/drawing/2014/main" id="{C1BF5077-1F33-450F-BFF1-5FB7FDD2BB0C}"/>
              </a:ext>
              <a:ext uri="{C183D7F6-B498-43B3-948B-1728B52AA6E4}">
                <adec:decorative xmlns:adec="http://schemas.microsoft.com/office/drawing/2017/decorative" val="1"/>
              </a:ext>
            </a:extLst>
          </p:cNvPr>
          <p:cNvCxnSpPr/>
          <p:nvPr/>
        </p:nvCxnSpPr>
        <p:spPr>
          <a:xfrm>
            <a:off x="443060" y="867266"/>
            <a:ext cx="11199043" cy="0"/>
          </a:xfrm>
          <a:prstGeom prst="line">
            <a:avLst/>
          </a:prstGeom>
          <a:ln>
            <a:solidFill>
              <a:srgbClr val="005941"/>
            </a:solidFill>
          </a:ln>
        </p:spPr>
        <p:style>
          <a:lnRef idx="1">
            <a:schemeClr val="accent1"/>
          </a:lnRef>
          <a:fillRef idx="0">
            <a:schemeClr val="accent1"/>
          </a:fillRef>
          <a:effectRef idx="0">
            <a:schemeClr val="accent1"/>
          </a:effectRef>
          <a:fontRef idx="minor">
            <a:schemeClr val="tx1"/>
          </a:fontRef>
        </p:style>
      </p:cxnSp>
      <p:sp>
        <p:nvSpPr>
          <p:cNvPr id="4" name="Title 3" descr="USDA Animal and Plant Health Inspection Service logo">
            <a:extLst>
              <a:ext uri="{FF2B5EF4-FFF2-40B4-BE49-F238E27FC236}">
                <a16:creationId xmlns:a16="http://schemas.microsoft.com/office/drawing/2014/main" id="{6BADA643-5D0D-4A43-BC80-A8A3EA5062D5}"/>
              </a:ext>
            </a:extLst>
          </p:cNvPr>
          <p:cNvSpPr>
            <a:spLocks noGrp="1"/>
          </p:cNvSpPr>
          <p:nvPr>
            <p:ph type="title"/>
          </p:nvPr>
        </p:nvSpPr>
        <p:spPr>
          <a:xfrm>
            <a:off x="740923" y="1825068"/>
            <a:ext cx="10515600" cy="4362372"/>
          </a:xfrm>
        </p:spPr>
        <p:txBody>
          <a:bodyPr>
            <a:normAutofit/>
          </a:bodyPr>
          <a:lstStyle/>
          <a:p>
            <a:r>
              <a:rPr lang="en-US" b="1" dirty="0">
                <a:latin typeface="+mn-lt"/>
              </a:rPr>
              <a:t>From Regional Standards to Global Impact: </a:t>
            </a:r>
            <a:br>
              <a:rPr lang="en-US" sz="3600" b="1" dirty="0">
                <a:latin typeface="+mn-lt"/>
              </a:rPr>
            </a:br>
            <a:r>
              <a:rPr lang="en-US" sz="3600" b="1" dirty="0">
                <a:latin typeface="+mn-lt"/>
              </a:rPr>
              <a:t>How NAPPO’s work has shaped International Pest Risk Analysis and Phytosanitary Protection</a:t>
            </a:r>
            <a:br>
              <a:rPr lang="en-US" sz="3600" b="1" dirty="0">
                <a:latin typeface="+mn-lt"/>
              </a:rPr>
            </a:br>
            <a:br>
              <a:rPr lang="en-US" sz="3600" b="1" dirty="0">
                <a:latin typeface="+mn-lt"/>
              </a:rPr>
            </a:br>
            <a:r>
              <a:rPr lang="en-US" sz="2000" b="1" dirty="0">
                <a:latin typeface="+mn-lt"/>
              </a:rPr>
              <a:t>Alison Neeley</a:t>
            </a:r>
            <a:br>
              <a:rPr lang="en-US" sz="2000" dirty="0">
                <a:latin typeface="+mn-lt"/>
              </a:rPr>
            </a:br>
            <a:r>
              <a:rPr lang="en-US" sz="2000" dirty="0">
                <a:latin typeface="+mn-lt"/>
              </a:rPr>
              <a:t>Director – Plant Pest Risk Analysis </a:t>
            </a:r>
            <a:br>
              <a:rPr lang="en-US" sz="2000" dirty="0">
                <a:latin typeface="+mn-lt"/>
              </a:rPr>
            </a:br>
            <a:r>
              <a:rPr lang="en-US" sz="2000" dirty="0">
                <a:latin typeface="+mn-lt"/>
              </a:rPr>
              <a:t>PPQ Science &amp; Technology</a:t>
            </a:r>
            <a:br>
              <a:rPr lang="en-US" sz="3600" b="1" dirty="0">
                <a:latin typeface="+mn-lt"/>
              </a:rPr>
            </a:br>
            <a:endParaRPr lang="en-US" sz="3600" b="1" dirty="0">
              <a:latin typeface="+mn-lt"/>
            </a:endParaRPr>
          </a:p>
        </p:txBody>
      </p:sp>
    </p:spTree>
    <p:extLst>
      <p:ext uri="{BB962C8B-B14F-4D97-AF65-F5344CB8AC3E}">
        <p14:creationId xmlns:p14="http://schemas.microsoft.com/office/powerpoint/2010/main" val="4244706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D0820B-49EB-2769-9D60-902CED1561E2}"/>
              </a:ext>
            </a:extLst>
          </p:cNvPr>
          <p:cNvSpPr>
            <a:spLocks noGrp="1"/>
          </p:cNvSpPr>
          <p:nvPr>
            <p:ph type="title"/>
          </p:nvPr>
        </p:nvSpPr>
        <p:spPr>
          <a:xfrm>
            <a:off x="643466" y="206588"/>
            <a:ext cx="4620584" cy="3067142"/>
          </a:xfrm>
        </p:spPr>
        <p:txBody>
          <a:bodyPr vert="horz" lIns="91440" tIns="45720" rIns="91440" bIns="45720" rtlCol="0" anchor="b">
            <a:normAutofit/>
          </a:bodyPr>
          <a:lstStyle/>
          <a:p>
            <a:r>
              <a:rPr lang="en-US" sz="4000" b="1" dirty="0"/>
              <a:t>RSPM 32: Pest Risk Assessment for Plants for Planting as Quarantine Pests </a:t>
            </a:r>
          </a:p>
        </p:txBody>
      </p:sp>
      <p:sp>
        <p:nvSpPr>
          <p:cNvPr id="5" name="Content Placeholder 4">
            <a:extLst>
              <a:ext uri="{FF2B5EF4-FFF2-40B4-BE49-F238E27FC236}">
                <a16:creationId xmlns:a16="http://schemas.microsoft.com/office/drawing/2014/main" id="{9392D3B1-F8C0-5251-B574-DE48E0C85387}"/>
              </a:ext>
            </a:extLst>
          </p:cNvPr>
          <p:cNvSpPr>
            <a:spLocks noGrp="1"/>
          </p:cNvSpPr>
          <p:nvPr>
            <p:ph idx="1"/>
          </p:nvPr>
        </p:nvSpPr>
        <p:spPr>
          <a:xfrm>
            <a:off x="643466" y="3935895"/>
            <a:ext cx="5319319" cy="2570921"/>
          </a:xfrm>
        </p:spPr>
        <p:txBody>
          <a:bodyPr vert="horz" lIns="91440" tIns="45720" rIns="91440" bIns="45720" rtlCol="0">
            <a:normAutofit lnSpcReduction="10000"/>
          </a:bodyPr>
          <a:lstStyle/>
          <a:p>
            <a:pPr marL="0" indent="0">
              <a:buNone/>
            </a:pPr>
            <a:r>
              <a:rPr lang="en-US" sz="2400" dirty="0"/>
              <a:t>Developed to address the unique risks posed by plants that are imported specifically for planting. </a:t>
            </a:r>
          </a:p>
          <a:p>
            <a:pPr marL="0" indent="0">
              <a:buNone/>
            </a:pPr>
            <a:endParaRPr lang="en-US" sz="2400" dirty="0"/>
          </a:p>
          <a:p>
            <a:pPr marL="0" indent="0">
              <a:buNone/>
            </a:pPr>
            <a:r>
              <a:rPr lang="en-US" sz="2400" dirty="0"/>
              <a:t>In 2013, IPPC published a revision to ISPM 11 that included Annex 4, which covered essentially identical points</a:t>
            </a:r>
          </a:p>
          <a:p>
            <a:pPr marL="0" indent="0">
              <a:buNone/>
            </a:pPr>
            <a:endParaRPr lang="en-US" sz="2400" dirty="0"/>
          </a:p>
          <a:p>
            <a:pPr marL="0" indent="0">
              <a:buNone/>
            </a:pPr>
            <a:endParaRPr lang="en-US" sz="2400" dirty="0"/>
          </a:p>
        </p:txBody>
      </p:sp>
      <p:pic>
        <p:nvPicPr>
          <p:cNvPr id="3074" name="Picture 2">
            <a:extLst>
              <a:ext uri="{FF2B5EF4-FFF2-40B4-BE49-F238E27FC236}">
                <a16:creationId xmlns:a16="http://schemas.microsoft.com/office/drawing/2014/main" id="{7CF2FAB0-E0C5-C047-BA1E-32AF2F75C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989"/>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22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59815-8916-2E73-58C3-FA122E8F9542}"/>
              </a:ext>
            </a:extLst>
          </p:cNvPr>
          <p:cNvSpPr>
            <a:spLocks noGrp="1"/>
          </p:cNvSpPr>
          <p:nvPr>
            <p:ph type="title"/>
          </p:nvPr>
        </p:nvSpPr>
        <p:spPr>
          <a:xfrm>
            <a:off x="838200" y="365125"/>
            <a:ext cx="10515600" cy="1325563"/>
          </a:xfrm>
        </p:spPr>
        <p:txBody>
          <a:bodyPr>
            <a:normAutofit/>
          </a:bodyPr>
          <a:lstStyle/>
          <a:p>
            <a:r>
              <a:rPr lang="en-US" sz="5400" b="1" dirty="0"/>
              <a:t>Lessons Learned </a:t>
            </a:r>
          </a:p>
        </p:txBody>
      </p:sp>
      <p:sp>
        <p:nvSpPr>
          <p:cNvPr id="50"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Content Placeholder 2">
            <a:extLst>
              <a:ext uri="{FF2B5EF4-FFF2-40B4-BE49-F238E27FC236}">
                <a16:creationId xmlns:a16="http://schemas.microsoft.com/office/drawing/2014/main" id="{F456EF59-7DA7-1BD2-D8D9-EBF2A5492DF7}"/>
              </a:ext>
            </a:extLst>
          </p:cNvPr>
          <p:cNvGraphicFramePr>
            <a:graphicFrameLocks noGrp="1"/>
          </p:cNvGraphicFramePr>
          <p:nvPr>
            <p:ph idx="1"/>
            <p:extLst>
              <p:ext uri="{D42A27DB-BD31-4B8C-83A1-F6EECF244321}">
                <p14:modId xmlns:p14="http://schemas.microsoft.com/office/powerpoint/2010/main" val="1826349248"/>
              </p:ext>
            </p:extLst>
          </p:nvPr>
        </p:nvGraphicFramePr>
        <p:xfrm>
          <a:off x="838200" y="2249352"/>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val 2">
            <a:extLst>
              <a:ext uri="{FF2B5EF4-FFF2-40B4-BE49-F238E27FC236}">
                <a16:creationId xmlns:a16="http://schemas.microsoft.com/office/drawing/2014/main" id="{711A15B0-038F-4707-EFCB-85E97E609187}"/>
              </a:ext>
            </a:extLst>
          </p:cNvPr>
          <p:cNvSpPr/>
          <p:nvPr/>
        </p:nvSpPr>
        <p:spPr>
          <a:xfrm>
            <a:off x="8022186" y="2980377"/>
            <a:ext cx="897246" cy="897246"/>
          </a:xfrm>
          <a:prstGeom prst="ellipse">
            <a:avLst/>
          </a:prstGeom>
          <a:solidFill>
            <a:srgbClr val="CC99FF"/>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grpSp>
        <p:nvGrpSpPr>
          <p:cNvPr id="5" name="Group 4">
            <a:extLst>
              <a:ext uri="{FF2B5EF4-FFF2-40B4-BE49-F238E27FC236}">
                <a16:creationId xmlns:a16="http://schemas.microsoft.com/office/drawing/2014/main" id="{F8CAA3FE-2AE4-8E2A-CE5C-5E4017CC704A}"/>
              </a:ext>
            </a:extLst>
          </p:cNvPr>
          <p:cNvGrpSpPr/>
          <p:nvPr/>
        </p:nvGrpSpPr>
        <p:grpSpPr>
          <a:xfrm>
            <a:off x="9111688" y="2980377"/>
            <a:ext cx="2114937" cy="897246"/>
            <a:chOff x="8309213" y="2297694"/>
            <a:chExt cx="2114937" cy="897246"/>
          </a:xfrm>
        </p:grpSpPr>
        <p:sp>
          <p:nvSpPr>
            <p:cNvPr id="6" name="Rectangle 5">
              <a:extLst>
                <a:ext uri="{FF2B5EF4-FFF2-40B4-BE49-F238E27FC236}">
                  <a16:creationId xmlns:a16="http://schemas.microsoft.com/office/drawing/2014/main" id="{38EFB874-B523-A47C-9F86-FA7B9B6E13E7}"/>
                </a:ext>
              </a:extLst>
            </p:cNvPr>
            <p:cNvSpPr/>
            <p:nvPr/>
          </p:nvSpPr>
          <p:spPr>
            <a:xfrm>
              <a:off x="8309213" y="2297694"/>
              <a:ext cx="2114937" cy="89724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AC012281-1FAB-9E76-E6F4-DBDFBA59D4C2}"/>
                </a:ext>
              </a:extLst>
            </p:cNvPr>
            <p:cNvSpPr txBox="1"/>
            <p:nvPr/>
          </p:nvSpPr>
          <p:spPr>
            <a:xfrm>
              <a:off x="8309213" y="2297694"/>
              <a:ext cx="2114937" cy="89724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kern="1200" dirty="0"/>
                <a:t>Right process for the situation</a:t>
              </a:r>
            </a:p>
          </p:txBody>
        </p:sp>
      </p:grpSp>
      <p:pic>
        <p:nvPicPr>
          <p:cNvPr id="9" name="Graphic 8" descr="Circles with arrows with solid fill">
            <a:extLst>
              <a:ext uri="{FF2B5EF4-FFF2-40B4-BE49-F238E27FC236}">
                <a16:creationId xmlns:a16="http://schemas.microsoft.com/office/drawing/2014/main" id="{6AA7E977-F2DD-3114-1056-442B13B803E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101160" y="3077040"/>
            <a:ext cx="738040" cy="738040"/>
          </a:xfrm>
          <a:prstGeom prst="rect">
            <a:avLst/>
          </a:prstGeom>
        </p:spPr>
      </p:pic>
    </p:spTree>
    <p:extLst>
      <p:ext uri="{BB962C8B-B14F-4D97-AF65-F5344CB8AC3E}">
        <p14:creationId xmlns:p14="http://schemas.microsoft.com/office/powerpoint/2010/main" val="309253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9EB5D-A95C-CAF4-0C08-EFB6CF08A64F}"/>
              </a:ext>
            </a:extLst>
          </p:cNvPr>
          <p:cNvSpPr>
            <a:spLocks noGrp="1"/>
          </p:cNvSpPr>
          <p:nvPr>
            <p:ph type="title"/>
          </p:nvPr>
        </p:nvSpPr>
        <p:spPr>
          <a:xfrm>
            <a:off x="733595" y="3657296"/>
            <a:ext cx="3880124" cy="2452687"/>
          </a:xfrm>
        </p:spPr>
        <p:txBody>
          <a:bodyPr anchor="ctr">
            <a:normAutofit/>
          </a:bodyPr>
          <a:lstStyle/>
          <a:p>
            <a:r>
              <a:rPr lang="en-US" sz="3600" b="1" dirty="0"/>
              <a:t>Gaps related to PRA</a:t>
            </a:r>
          </a:p>
        </p:txBody>
      </p:sp>
      <p:pic>
        <p:nvPicPr>
          <p:cNvPr id="5122" name="Picture 2" descr="Nursery Green House">
            <a:extLst>
              <a:ext uri="{FF2B5EF4-FFF2-40B4-BE49-F238E27FC236}">
                <a16:creationId xmlns:a16="http://schemas.microsoft.com/office/drawing/2014/main" id="{D190737F-24B4-7D4D-0DCA-EB727C7167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548" b="11320"/>
          <a:stretch/>
        </p:blipFill>
        <p:spPr bwMode="auto">
          <a:xfrm>
            <a:off x="20" y="-217776"/>
            <a:ext cx="12191980" cy="353788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6FB560B-E640-4AAF-7204-3BEAC729F212}"/>
              </a:ext>
            </a:extLst>
          </p:cNvPr>
          <p:cNvSpPr>
            <a:spLocks noGrp="1"/>
          </p:cNvSpPr>
          <p:nvPr>
            <p:ph idx="1"/>
          </p:nvPr>
        </p:nvSpPr>
        <p:spPr>
          <a:xfrm>
            <a:off x="5193199" y="3370907"/>
            <a:ext cx="7485413" cy="3228667"/>
          </a:xfrm>
        </p:spPr>
        <p:txBody>
          <a:bodyPr anchor="ctr">
            <a:normAutofit lnSpcReduction="10000"/>
          </a:bodyPr>
          <a:lstStyle/>
          <a:p>
            <a:r>
              <a:rPr lang="en-US" sz="1800" dirty="0"/>
              <a:t>Uncertainty</a:t>
            </a:r>
          </a:p>
          <a:p>
            <a:r>
              <a:rPr lang="en-US" sz="1800" dirty="0"/>
              <a:t>Risk communication </a:t>
            </a:r>
          </a:p>
          <a:p>
            <a:r>
              <a:rPr lang="en-US" sz="1800" dirty="0"/>
              <a:t>Propagule Pressure </a:t>
            </a:r>
          </a:p>
          <a:p>
            <a:r>
              <a:rPr lang="en-US" sz="1800" dirty="0"/>
              <a:t>Acceptable level of risk</a:t>
            </a:r>
          </a:p>
          <a:p>
            <a:r>
              <a:rPr lang="en-US" sz="1800" dirty="0"/>
              <a:t>Consequences of Introduction </a:t>
            </a:r>
          </a:p>
          <a:p>
            <a:r>
              <a:rPr lang="en-US" sz="1800" dirty="0"/>
              <a:t>Concepts related pest categorization (e.g. “widely established”)</a:t>
            </a:r>
          </a:p>
          <a:p>
            <a:r>
              <a:rPr lang="en-US" sz="1800" dirty="0"/>
              <a:t>Determining is the appropriate time horizon for pest risk analysis</a:t>
            </a:r>
          </a:p>
          <a:p>
            <a:r>
              <a:rPr lang="en-US" sz="1800" dirty="0"/>
              <a:t>Determining likelihood of establishment under climate change </a:t>
            </a:r>
          </a:p>
          <a:p>
            <a:r>
              <a:rPr lang="en-US" sz="1800" dirty="0"/>
              <a:t>Use of AI in risk assessment</a:t>
            </a:r>
          </a:p>
        </p:txBody>
      </p:sp>
    </p:spTree>
    <p:extLst>
      <p:ext uri="{BB962C8B-B14F-4D97-AF65-F5344CB8AC3E}">
        <p14:creationId xmlns:p14="http://schemas.microsoft.com/office/powerpoint/2010/main" val="27444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657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pic>
        <p:nvPicPr>
          <p:cNvPr id="1026" name="Picture 2" descr="Quotes about Roads (457 quotes)">
            <a:extLst>
              <a:ext uri="{FF2B5EF4-FFF2-40B4-BE49-F238E27FC236}">
                <a16:creationId xmlns:a16="http://schemas.microsoft.com/office/drawing/2014/main" id="{CF65F356-8103-4D97-A6A5-17B298BC4D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30"/>
          <a:stretch/>
        </p:blipFill>
        <p:spPr bwMode="auto">
          <a:xfrm>
            <a:off x="5777363" y="643467"/>
            <a:ext cx="5587966" cy="557106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E20B52-44E2-455B-95D2-F804784E9E3E}"/>
              </a:ext>
            </a:extLst>
          </p:cNvPr>
          <p:cNvSpPr txBox="1"/>
          <p:nvPr/>
        </p:nvSpPr>
        <p:spPr>
          <a:xfrm>
            <a:off x="826671" y="2616881"/>
            <a:ext cx="36298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mn-ea"/>
                <a:cs typeface="+mn-cs"/>
              </a:rPr>
              <a:t>The work is difficult</a:t>
            </a:r>
            <a:r>
              <a:rPr kumimoji="0" lang="en-US" sz="1800" b="0" i="0" u="none" strike="noStrike" kern="1200" cap="none" spc="0" normalizeH="0" baseline="0" noProof="0" dirty="0">
                <a:ln>
                  <a:noFill/>
                </a:ln>
                <a:solidFill>
                  <a:prstClr val="black"/>
                </a:solidFill>
                <a:effectLst/>
                <a:uLnTx/>
                <a:uFillTx/>
                <a:latin typeface="Franklin Gothic Book"/>
                <a:ea typeface="+mn-ea"/>
                <a:cs typeface="+mn-cs"/>
              </a:rPr>
              <a:t>…</a:t>
            </a:r>
          </a:p>
        </p:txBody>
      </p:sp>
      <p:sp>
        <p:nvSpPr>
          <p:cNvPr id="6" name="TextBox 5">
            <a:extLst>
              <a:ext uri="{FF2B5EF4-FFF2-40B4-BE49-F238E27FC236}">
                <a16:creationId xmlns:a16="http://schemas.microsoft.com/office/drawing/2014/main" id="{5F993FE9-0027-44C4-98DF-1334466398B3}"/>
              </a:ext>
            </a:extLst>
          </p:cNvPr>
          <p:cNvSpPr txBox="1"/>
          <p:nvPr/>
        </p:nvSpPr>
        <p:spPr>
          <a:xfrm>
            <a:off x="1670460" y="3096941"/>
            <a:ext cx="362989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a:ea typeface="+mn-ea"/>
                <a:cs typeface="+mn-cs"/>
              </a:rPr>
              <a:t>but </a:t>
            </a:r>
            <a:r>
              <a:rPr kumimoji="0" lang="en-US" sz="2800" b="0" i="0" u="none" strike="noStrike" kern="1200" cap="none" spc="0" normalizeH="0" baseline="0" noProof="0" dirty="0">
                <a:ln>
                  <a:noFill/>
                </a:ln>
                <a:solidFill>
                  <a:prstClr val="black"/>
                </a:solidFill>
                <a:effectLst/>
                <a:uLnTx/>
                <a:uFillTx/>
                <a:latin typeface="Rockwell Extra Bold"/>
                <a:ea typeface="+mn-ea"/>
                <a:cs typeface="+mn-cs"/>
              </a:rPr>
              <a:t>worthwhile.</a:t>
            </a:r>
            <a:endParaRPr kumimoji="0" lang="en-US" sz="18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419987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B9073-BDC0-437A-B397-1860639BA0A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1" y="353986"/>
            <a:ext cx="4045158" cy="361969"/>
          </a:xfrm>
          <a:prstGeom prst="rect">
            <a:avLst/>
          </a:prstGeom>
        </p:spPr>
      </p:pic>
      <p:cxnSp>
        <p:nvCxnSpPr>
          <p:cNvPr id="7" name="Straight Connector 6">
            <a:extLst>
              <a:ext uri="{FF2B5EF4-FFF2-40B4-BE49-F238E27FC236}">
                <a16:creationId xmlns:a16="http://schemas.microsoft.com/office/drawing/2014/main" id="{C1BF5077-1F33-450F-BFF1-5FB7FDD2BB0C}"/>
              </a:ext>
              <a:ext uri="{C183D7F6-B498-43B3-948B-1728B52AA6E4}">
                <adec:decorative xmlns:adec="http://schemas.microsoft.com/office/drawing/2017/decorative" val="1"/>
              </a:ext>
            </a:extLst>
          </p:cNvPr>
          <p:cNvCxnSpPr/>
          <p:nvPr/>
        </p:nvCxnSpPr>
        <p:spPr>
          <a:xfrm>
            <a:off x="443060" y="867266"/>
            <a:ext cx="11199043" cy="0"/>
          </a:xfrm>
          <a:prstGeom prst="line">
            <a:avLst/>
          </a:prstGeom>
          <a:ln>
            <a:solidFill>
              <a:srgbClr val="005941"/>
            </a:solidFill>
          </a:ln>
        </p:spPr>
        <p:style>
          <a:lnRef idx="1">
            <a:schemeClr val="accent1"/>
          </a:lnRef>
          <a:fillRef idx="0">
            <a:schemeClr val="accent1"/>
          </a:fillRef>
          <a:effectRef idx="0">
            <a:schemeClr val="accent1"/>
          </a:effectRef>
          <a:fontRef idx="minor">
            <a:schemeClr val="tx1"/>
          </a:fontRef>
        </p:style>
      </p:cxnSp>
      <p:sp>
        <p:nvSpPr>
          <p:cNvPr id="4" name="Title 3" descr="USDA Animal and Plant Health Inspection Service logo">
            <a:extLst>
              <a:ext uri="{FF2B5EF4-FFF2-40B4-BE49-F238E27FC236}">
                <a16:creationId xmlns:a16="http://schemas.microsoft.com/office/drawing/2014/main" id="{6BADA643-5D0D-4A43-BC80-A8A3EA5062D5}"/>
              </a:ext>
            </a:extLst>
          </p:cNvPr>
          <p:cNvSpPr>
            <a:spLocks noGrp="1"/>
          </p:cNvSpPr>
          <p:nvPr>
            <p:ph type="title"/>
          </p:nvPr>
        </p:nvSpPr>
        <p:spPr>
          <a:xfrm>
            <a:off x="740923" y="1825068"/>
            <a:ext cx="10515600" cy="3207864"/>
          </a:xfrm>
        </p:spPr>
        <p:txBody>
          <a:bodyPr>
            <a:normAutofit fontScale="90000"/>
          </a:bodyPr>
          <a:lstStyle/>
          <a:p>
            <a:r>
              <a:rPr lang="en-US" sz="3600" b="1" dirty="0">
                <a:latin typeface="+mn-lt"/>
              </a:rPr>
              <a:t>Acknowledgements:</a:t>
            </a:r>
            <a:br>
              <a:rPr lang="en-US" sz="3600" b="1" dirty="0">
                <a:latin typeface="+mn-lt"/>
              </a:rPr>
            </a:br>
            <a:br>
              <a:rPr lang="en-US" sz="3600" b="1" dirty="0">
                <a:latin typeface="+mn-lt"/>
              </a:rPr>
            </a:br>
            <a:r>
              <a:rPr lang="en-US" sz="3600" dirty="0">
                <a:latin typeface="+mn-lt"/>
              </a:rPr>
              <a:t>Robert Griffin</a:t>
            </a:r>
            <a:r>
              <a:rPr lang="en-US" sz="3600" b="1" dirty="0">
                <a:latin typeface="+mn-lt"/>
              </a:rPr>
              <a:t> </a:t>
            </a:r>
            <a:br>
              <a:rPr lang="en-US" sz="3600" b="1" dirty="0">
                <a:latin typeface="+mn-lt"/>
              </a:rPr>
            </a:br>
            <a:r>
              <a:rPr lang="en-US" sz="3600" dirty="0">
                <a:latin typeface="+mn-lt"/>
              </a:rPr>
              <a:t>Tony Koop</a:t>
            </a:r>
            <a:br>
              <a:rPr lang="en-US" sz="3600" b="1" dirty="0">
                <a:latin typeface="+mn-lt"/>
              </a:rPr>
            </a:br>
            <a:r>
              <a:rPr lang="en-US" sz="3600" dirty="0">
                <a:latin typeface="+mn-lt"/>
              </a:rPr>
              <a:t>Alonso Suazo </a:t>
            </a:r>
            <a:br>
              <a:rPr lang="en-US" sz="3600" dirty="0">
                <a:latin typeface="+mn-lt"/>
              </a:rPr>
            </a:br>
            <a:r>
              <a:rPr lang="en-US" sz="3600" dirty="0" err="1">
                <a:latin typeface="+mn-lt"/>
              </a:rPr>
              <a:t>Nedelka</a:t>
            </a:r>
            <a:r>
              <a:rPr lang="en-US" sz="3600" dirty="0">
                <a:latin typeface="+mn-lt"/>
              </a:rPr>
              <a:t> Marín-Martínez</a:t>
            </a:r>
            <a:br>
              <a:rPr lang="en-US" sz="3600" dirty="0">
                <a:latin typeface="+mn-lt"/>
              </a:rPr>
            </a:br>
            <a:r>
              <a:rPr lang="en-US" sz="3600" dirty="0">
                <a:latin typeface="+mn-lt"/>
              </a:rPr>
              <a:t>Javier Trujillo </a:t>
            </a:r>
            <a:br>
              <a:rPr lang="en-US" sz="3600" dirty="0">
                <a:latin typeface="+mn-lt"/>
              </a:rPr>
            </a:br>
            <a:r>
              <a:rPr lang="en-US" sz="3600" dirty="0">
                <a:latin typeface="+mn-lt"/>
              </a:rPr>
              <a:t>Stephanie Dubon</a:t>
            </a:r>
            <a:br>
              <a:rPr lang="en-US" sz="3600" dirty="0">
                <a:latin typeface="+mn-lt"/>
              </a:rPr>
            </a:br>
            <a:endParaRPr lang="en-US" sz="3600" b="1" dirty="0">
              <a:latin typeface="+mn-lt"/>
            </a:endParaRPr>
          </a:p>
        </p:txBody>
      </p:sp>
    </p:spTree>
    <p:extLst>
      <p:ext uri="{BB962C8B-B14F-4D97-AF65-F5344CB8AC3E}">
        <p14:creationId xmlns:p14="http://schemas.microsoft.com/office/powerpoint/2010/main" val="2373226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F4597B-1992-B9FE-A6C7-51A9AEAA903B}"/>
              </a:ext>
            </a:extLst>
          </p:cNvPr>
          <p:cNvSpPr>
            <a:spLocks noGrp="1"/>
          </p:cNvSpPr>
          <p:nvPr>
            <p:ph type="ctrTitle"/>
          </p:nvPr>
        </p:nvSpPr>
        <p:spPr/>
        <p:txBody>
          <a:bodyPr/>
          <a:lstStyle/>
          <a:p>
            <a:r>
              <a:rPr lang="en-US" dirty="0"/>
              <a:t>Thank you</a:t>
            </a:r>
          </a:p>
        </p:txBody>
      </p:sp>
      <p:pic>
        <p:nvPicPr>
          <p:cNvPr id="6" name="Picture 5">
            <a:extLst>
              <a:ext uri="{FF2B5EF4-FFF2-40B4-BE49-F238E27FC236}">
                <a16:creationId xmlns:a16="http://schemas.microsoft.com/office/drawing/2014/main" id="{D65483A2-1E02-2232-3855-4F93086BB11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101" y="353986"/>
            <a:ext cx="4045158" cy="361969"/>
          </a:xfrm>
          <a:prstGeom prst="rect">
            <a:avLst/>
          </a:prstGeom>
        </p:spPr>
      </p:pic>
      <p:cxnSp>
        <p:nvCxnSpPr>
          <p:cNvPr id="7" name="Straight Connector 6">
            <a:extLst>
              <a:ext uri="{FF2B5EF4-FFF2-40B4-BE49-F238E27FC236}">
                <a16:creationId xmlns:a16="http://schemas.microsoft.com/office/drawing/2014/main" id="{24EB477B-74B0-73C9-773E-47BC06168518}"/>
              </a:ext>
              <a:ext uri="{C183D7F6-B498-43B3-948B-1728B52AA6E4}">
                <adec:decorative xmlns:adec="http://schemas.microsoft.com/office/drawing/2017/decorative" val="1"/>
              </a:ext>
            </a:extLst>
          </p:cNvPr>
          <p:cNvCxnSpPr/>
          <p:nvPr/>
        </p:nvCxnSpPr>
        <p:spPr>
          <a:xfrm>
            <a:off x="443060" y="867266"/>
            <a:ext cx="11199043" cy="0"/>
          </a:xfrm>
          <a:prstGeom prst="line">
            <a:avLst/>
          </a:prstGeom>
          <a:ln>
            <a:solidFill>
              <a:srgbClr val="0059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8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0" descr="Montreal Protocol on Ozone Layer ...">
            <a:extLst>
              <a:ext uri="{FF2B5EF4-FFF2-40B4-BE49-F238E27FC236}">
                <a16:creationId xmlns:a16="http://schemas.microsoft.com/office/drawing/2014/main" id="{826A86E8-CB05-B1B3-E7DB-339213777D0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628" r="9521"/>
          <a:stretch/>
        </p:blipFill>
        <p:spPr bwMode="auto">
          <a:xfrm>
            <a:off x="10024267" y="4438752"/>
            <a:ext cx="2143984" cy="205412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ACF701-7413-8F8D-2818-A74B06F069E8}"/>
              </a:ext>
            </a:extLst>
          </p:cNvPr>
          <p:cNvSpPr>
            <a:spLocks noGrp="1"/>
          </p:cNvSpPr>
          <p:nvPr>
            <p:ph type="title"/>
          </p:nvPr>
        </p:nvSpPr>
        <p:spPr/>
        <p:txBody>
          <a:bodyPr/>
          <a:lstStyle/>
          <a:p>
            <a:r>
              <a:rPr lang="en-US" b="1" dirty="0"/>
              <a:t>The year was 1989…</a:t>
            </a:r>
          </a:p>
        </p:txBody>
      </p:sp>
      <p:pic>
        <p:nvPicPr>
          <p:cNvPr id="1028" name="Picture 4" descr="undefined">
            <a:extLst>
              <a:ext uri="{FF2B5EF4-FFF2-40B4-BE49-F238E27FC236}">
                <a16:creationId xmlns:a16="http://schemas.microsoft.com/office/drawing/2014/main" id="{22209930-9C6C-EC2B-70CF-27B65A95DF5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04" r="36985" b="3327"/>
          <a:stretch/>
        </p:blipFill>
        <p:spPr bwMode="auto">
          <a:xfrm>
            <a:off x="8056015" y="4296059"/>
            <a:ext cx="1968252" cy="247881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undefined">
            <a:extLst>
              <a:ext uri="{FF2B5EF4-FFF2-40B4-BE49-F238E27FC236}">
                <a16:creationId xmlns:a16="http://schemas.microsoft.com/office/drawing/2014/main" id="{D4D9B8DF-0FB4-E9CD-64ED-5617C720C1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964" b="20010"/>
          <a:stretch/>
        </p:blipFill>
        <p:spPr bwMode="auto">
          <a:xfrm>
            <a:off x="197524" y="1547710"/>
            <a:ext cx="1968252" cy="25311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descr="undefined">
            <a:extLst>
              <a:ext uri="{FF2B5EF4-FFF2-40B4-BE49-F238E27FC236}">
                <a16:creationId xmlns:a16="http://schemas.microsoft.com/office/drawing/2014/main" id="{7BC444D7-4F0B-D873-54C0-B082726D482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801" t="16193" r="7261" b="-1"/>
          <a:stretch/>
        </p:blipFill>
        <p:spPr bwMode="auto">
          <a:xfrm>
            <a:off x="209449" y="4243755"/>
            <a:ext cx="1944402" cy="25311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52539078-C237-4198-04E2-F6C5557BD1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0658" y="4214264"/>
            <a:ext cx="1944401" cy="25505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Remembering the Calgary Flames' 1989 Stanley Cup run">
            <a:extLst>
              <a:ext uri="{FF2B5EF4-FFF2-40B4-BE49-F238E27FC236}">
                <a16:creationId xmlns:a16="http://schemas.microsoft.com/office/drawing/2014/main" id="{8D992F02-EB35-3C52-5875-E16720AF823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974" y="1568361"/>
            <a:ext cx="4406777" cy="2478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pa Valley earthquake brings back memories of '89 quake | USA TODAY Sports  Wire">
            <a:extLst>
              <a:ext uri="{FF2B5EF4-FFF2-40B4-BE49-F238E27FC236}">
                <a16:creationId xmlns:a16="http://schemas.microsoft.com/office/drawing/2014/main" id="{B240A1C7-D2E8-DF6C-B5C4-2D2E720BF82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8839"/>
          <a:stretch/>
        </p:blipFill>
        <p:spPr bwMode="auto">
          <a:xfrm>
            <a:off x="4338352" y="4296059"/>
            <a:ext cx="3594370" cy="24800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rturo Barrios. Set 10K WR in 1989 (27:08) which wasn't broken until five  years later. First man to run under 60 minutes for the half-marathon. Won  the Bay to Breakers race four">
            <a:extLst>
              <a:ext uri="{FF2B5EF4-FFF2-40B4-BE49-F238E27FC236}">
                <a16:creationId xmlns:a16="http://schemas.microsoft.com/office/drawing/2014/main" id="{3BFF3C10-C8CC-D426-F41B-840E256F63F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9969" y="1568361"/>
            <a:ext cx="1633387" cy="24859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4C37FE93-6B09-7F90-539F-B112E43B1C6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6573" y="1547710"/>
            <a:ext cx="3286823" cy="2478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40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7" name="Rectangle 104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A group of people sitting at a table&#10;&#10;Description automatically generated">
            <a:extLst>
              <a:ext uri="{FF2B5EF4-FFF2-40B4-BE49-F238E27FC236}">
                <a16:creationId xmlns:a16="http://schemas.microsoft.com/office/drawing/2014/main" id="{4FB4A660-6ACE-BDDA-A3F8-AC0115607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93" r="7306" b="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9" name="Rectangle 104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5B8A0E-1795-6540-E4D4-E9DB93EA3A3A}"/>
              </a:ext>
            </a:extLst>
          </p:cNvPr>
          <p:cNvSpPr>
            <a:spLocks noGrp="1"/>
          </p:cNvSpPr>
          <p:nvPr>
            <p:ph type="title"/>
          </p:nvPr>
        </p:nvSpPr>
        <p:spPr>
          <a:xfrm>
            <a:off x="838200" y="365125"/>
            <a:ext cx="3822189" cy="1899912"/>
          </a:xfrm>
        </p:spPr>
        <p:txBody>
          <a:bodyPr>
            <a:normAutofit/>
          </a:bodyPr>
          <a:lstStyle/>
          <a:p>
            <a:r>
              <a:rPr lang="en-US" sz="4000" b="1" dirty="0"/>
              <a:t>Also in 1989…</a:t>
            </a:r>
            <a:endParaRPr lang="en-US" sz="4000" dirty="0"/>
          </a:p>
        </p:txBody>
      </p:sp>
      <p:sp>
        <p:nvSpPr>
          <p:cNvPr id="4" name="Content Placeholder 3">
            <a:extLst>
              <a:ext uri="{FF2B5EF4-FFF2-40B4-BE49-F238E27FC236}">
                <a16:creationId xmlns:a16="http://schemas.microsoft.com/office/drawing/2014/main" id="{D6A9DB0A-2D0E-21D6-7E08-C27B2068ABD7}"/>
              </a:ext>
            </a:extLst>
          </p:cNvPr>
          <p:cNvSpPr>
            <a:spLocks noGrp="1"/>
          </p:cNvSpPr>
          <p:nvPr>
            <p:ph idx="1"/>
          </p:nvPr>
        </p:nvSpPr>
        <p:spPr>
          <a:xfrm>
            <a:off x="838200" y="2434201"/>
            <a:ext cx="3822189" cy="3742762"/>
          </a:xfrm>
        </p:spPr>
        <p:txBody>
          <a:bodyPr>
            <a:normAutofit/>
          </a:bodyPr>
          <a:lstStyle/>
          <a:p>
            <a:pPr marL="0" indent="0">
              <a:buNone/>
            </a:pPr>
            <a:r>
              <a:rPr lang="en-US" sz="1700" dirty="0"/>
              <a:t>First Discussions about PRA standards in NAPPO.</a:t>
            </a:r>
          </a:p>
          <a:p>
            <a:pPr marL="0" indent="0">
              <a:buNone/>
            </a:pPr>
            <a:endParaRPr lang="en-US" sz="1700" dirty="0"/>
          </a:p>
          <a:p>
            <a:pPr marL="0" indent="0">
              <a:buNone/>
            </a:pPr>
            <a:r>
              <a:rPr lang="en-US" sz="1700" dirty="0"/>
              <a:t>NAPPO Countries see the first draft of the SPS agreement and realize how important the concepts of Pest Risk Analysis and Harmonization were going to be.</a:t>
            </a:r>
          </a:p>
          <a:p>
            <a:pPr marL="0" indent="0">
              <a:buNone/>
            </a:pPr>
            <a:endParaRPr lang="en-US" sz="1700" dirty="0"/>
          </a:p>
          <a:p>
            <a:pPr marL="0" indent="0">
              <a:buNone/>
            </a:pPr>
            <a:endParaRPr lang="en-US" sz="1700" dirty="0"/>
          </a:p>
          <a:p>
            <a:pPr marL="0" indent="0">
              <a:buNone/>
            </a:pPr>
            <a:endParaRPr lang="en-US" sz="1700" dirty="0"/>
          </a:p>
          <a:p>
            <a:pPr marL="0" indent="0">
              <a:buNone/>
            </a:pPr>
            <a:r>
              <a:rPr lang="en-US" sz="1700" dirty="0"/>
              <a:t> </a:t>
            </a:r>
          </a:p>
          <a:p>
            <a:pPr marL="0" indent="0">
              <a:buNone/>
            </a:pPr>
            <a:endParaRPr lang="en-US" sz="1700" dirty="0"/>
          </a:p>
          <a:p>
            <a:pPr marL="0" indent="0">
              <a:buNone/>
            </a:pPr>
            <a:endParaRPr lang="en-US" sz="1700" dirty="0"/>
          </a:p>
          <a:p>
            <a:pPr marL="0" indent="0">
              <a:buNone/>
            </a:pPr>
            <a:endParaRPr lang="en-US" sz="1700" dirty="0"/>
          </a:p>
        </p:txBody>
      </p:sp>
    </p:spTree>
    <p:extLst>
      <p:ext uri="{BB962C8B-B14F-4D97-AF65-F5344CB8AC3E}">
        <p14:creationId xmlns:p14="http://schemas.microsoft.com/office/powerpoint/2010/main" val="1303151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550F5B9-399F-4FAD-AE6C-ED65F9A43A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57" name="Rectangle 2056">
            <a:extLst>
              <a:ext uri="{FF2B5EF4-FFF2-40B4-BE49-F238E27FC236}">
                <a16:creationId xmlns:a16="http://schemas.microsoft.com/office/drawing/2014/main" id="{C062E60F-5CD4-4268-8359-80766346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288350"/>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6E7CC9-A1D2-9BF8-8319-EA59886581A5}"/>
              </a:ext>
            </a:extLst>
          </p:cNvPr>
          <p:cNvSpPr>
            <a:spLocks noGrp="1"/>
          </p:cNvSpPr>
          <p:nvPr>
            <p:ph type="title"/>
          </p:nvPr>
        </p:nvSpPr>
        <p:spPr>
          <a:xfrm>
            <a:off x="741327" y="503976"/>
            <a:ext cx="3888585" cy="1645920"/>
          </a:xfrm>
        </p:spPr>
        <p:txBody>
          <a:bodyPr>
            <a:normAutofit/>
          </a:bodyPr>
          <a:lstStyle/>
          <a:p>
            <a:r>
              <a:rPr lang="en-US" sz="3200" b="1" dirty="0"/>
              <a:t>First NAPPO discussions on PRA</a:t>
            </a:r>
          </a:p>
        </p:txBody>
      </p:sp>
      <p:sp>
        <p:nvSpPr>
          <p:cNvPr id="2059" name="Rectangle 2058">
            <a:extLst>
              <a:ext uri="{FF2B5EF4-FFF2-40B4-BE49-F238E27FC236}">
                <a16:creationId xmlns:a16="http://schemas.microsoft.com/office/drawing/2014/main" id="{BB341EC3-1810-4D33-BA3F-E2D0AA0EC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980964"/>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61" name="Rectangle 2060">
            <a:extLst>
              <a:ext uri="{FF2B5EF4-FFF2-40B4-BE49-F238E27FC236}">
                <a16:creationId xmlns:a16="http://schemas.microsoft.com/office/drawing/2014/main" id="{10127CDE-2B99-47A8-BB3C-7D1751910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0864" y="1323863"/>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ith a mustache smiling&#10;&#10;Description automatically generated">
            <a:extLst>
              <a:ext uri="{FF2B5EF4-FFF2-40B4-BE49-F238E27FC236}">
                <a16:creationId xmlns:a16="http://schemas.microsoft.com/office/drawing/2014/main" id="{A53ECAA7-1220-2D8F-C17A-ED1A83952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144" y="2668056"/>
            <a:ext cx="2938744" cy="3639312"/>
          </a:xfrm>
          <a:prstGeom prst="rect">
            <a:avLst/>
          </a:prstGeom>
        </p:spPr>
      </p:pic>
      <p:pic>
        <p:nvPicPr>
          <p:cNvPr id="2050" name="Picture 2">
            <a:extLst>
              <a:ext uri="{FF2B5EF4-FFF2-40B4-BE49-F238E27FC236}">
                <a16:creationId xmlns:a16="http://schemas.microsoft.com/office/drawing/2014/main" id="{BEA9256F-5342-52DA-AF67-E0AB5910481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151"/>
          <a:stretch/>
        </p:blipFill>
        <p:spPr bwMode="auto">
          <a:xfrm>
            <a:off x="877912" y="2668056"/>
            <a:ext cx="2973245" cy="363931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54614135-2ACA-7AEC-6713-AF99A6A286F0}"/>
              </a:ext>
            </a:extLst>
          </p:cNvPr>
          <p:cNvSpPr txBox="1">
            <a:spLocks/>
          </p:cNvSpPr>
          <p:nvPr/>
        </p:nvSpPr>
        <p:spPr>
          <a:xfrm>
            <a:off x="8580254" y="6279936"/>
            <a:ext cx="2642693" cy="5780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Ian McDonell (Canada)</a:t>
            </a:r>
          </a:p>
        </p:txBody>
      </p:sp>
      <p:sp>
        <p:nvSpPr>
          <p:cNvPr id="13" name="Content Placeholder 2">
            <a:extLst>
              <a:ext uri="{FF2B5EF4-FFF2-40B4-BE49-F238E27FC236}">
                <a16:creationId xmlns:a16="http://schemas.microsoft.com/office/drawing/2014/main" id="{0989C410-09FC-E4BA-4767-36119BE8AF6C}"/>
              </a:ext>
            </a:extLst>
          </p:cNvPr>
          <p:cNvSpPr txBox="1">
            <a:spLocks/>
          </p:cNvSpPr>
          <p:nvPr/>
        </p:nvSpPr>
        <p:spPr>
          <a:xfrm>
            <a:off x="4991531" y="6280618"/>
            <a:ext cx="2642693" cy="5780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Robert Griffin (USA)</a:t>
            </a:r>
          </a:p>
        </p:txBody>
      </p:sp>
      <p:sp>
        <p:nvSpPr>
          <p:cNvPr id="14" name="Content Placeholder 2">
            <a:extLst>
              <a:ext uri="{FF2B5EF4-FFF2-40B4-BE49-F238E27FC236}">
                <a16:creationId xmlns:a16="http://schemas.microsoft.com/office/drawing/2014/main" id="{427BB178-285D-2F56-75A5-81BAF66053B5}"/>
              </a:ext>
            </a:extLst>
          </p:cNvPr>
          <p:cNvSpPr txBox="1">
            <a:spLocks/>
          </p:cNvSpPr>
          <p:nvPr/>
        </p:nvSpPr>
        <p:spPr>
          <a:xfrm>
            <a:off x="1265632" y="6344920"/>
            <a:ext cx="2642693" cy="57806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Javier Trujillo (Mexico)</a:t>
            </a:r>
          </a:p>
        </p:txBody>
      </p:sp>
      <p:sp>
        <p:nvSpPr>
          <p:cNvPr id="17" name="Title 1">
            <a:extLst>
              <a:ext uri="{FF2B5EF4-FFF2-40B4-BE49-F238E27FC236}">
                <a16:creationId xmlns:a16="http://schemas.microsoft.com/office/drawing/2014/main" id="{4AAF4CD8-4931-A873-0C09-89F371276702}"/>
              </a:ext>
            </a:extLst>
          </p:cNvPr>
          <p:cNvSpPr txBox="1">
            <a:spLocks/>
          </p:cNvSpPr>
          <p:nvPr/>
        </p:nvSpPr>
        <p:spPr>
          <a:xfrm>
            <a:off x="4581144" y="550632"/>
            <a:ext cx="3888585"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t>First PRA Panel </a:t>
            </a:r>
          </a:p>
        </p:txBody>
      </p:sp>
      <p:pic>
        <p:nvPicPr>
          <p:cNvPr id="7" name="Picture 6">
            <a:extLst>
              <a:ext uri="{FF2B5EF4-FFF2-40B4-BE49-F238E27FC236}">
                <a16:creationId xmlns:a16="http://schemas.microsoft.com/office/drawing/2014/main" id="{24E2E7F2-92F3-FF48-DC44-FE615E5FBAEC}"/>
              </a:ext>
            </a:extLst>
          </p:cNvPr>
          <p:cNvPicPr>
            <a:picLocks noChangeAspect="1"/>
          </p:cNvPicPr>
          <p:nvPr/>
        </p:nvPicPr>
        <p:blipFill>
          <a:blip r:embed="rId5"/>
          <a:srcRect l="18009" r="14911"/>
          <a:stretch/>
        </p:blipFill>
        <p:spPr>
          <a:xfrm>
            <a:off x="8340984" y="2639949"/>
            <a:ext cx="2889977" cy="3667419"/>
          </a:xfrm>
          <a:prstGeom prst="rect">
            <a:avLst/>
          </a:prstGeom>
        </p:spPr>
      </p:pic>
    </p:spTree>
    <p:extLst>
      <p:ext uri="{BB962C8B-B14F-4D97-AF65-F5344CB8AC3E}">
        <p14:creationId xmlns:p14="http://schemas.microsoft.com/office/powerpoint/2010/main" val="3591199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A64B7670-EE04-FA73-E5DC-57A2EEA99F30}"/>
              </a:ext>
            </a:extLst>
          </p:cNvPr>
          <p:cNvSpPr txBox="1">
            <a:spLocks/>
          </p:cNvSpPr>
          <p:nvPr/>
        </p:nvSpPr>
        <p:spPr>
          <a:xfrm>
            <a:off x="640080" y="329184"/>
            <a:ext cx="6894576" cy="178308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5400" b="1"/>
              <a:t>Contribution to early IPPC standards</a:t>
            </a:r>
          </a:p>
        </p:txBody>
      </p:sp>
      <p:sp>
        <p:nvSpPr>
          <p:cNvPr id="5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4D0CFB-3577-8B2B-750F-72495F250B5B}"/>
              </a:ext>
            </a:extLst>
          </p:cNvPr>
          <p:cNvSpPr>
            <a:spLocks noGrp="1"/>
          </p:cNvSpPr>
          <p:nvPr>
            <p:ph idx="1"/>
          </p:nvPr>
        </p:nvSpPr>
        <p:spPr>
          <a:xfrm>
            <a:off x="581713" y="2843784"/>
            <a:ext cx="6894576" cy="3483864"/>
          </a:xfrm>
        </p:spPr>
        <p:txBody>
          <a:bodyPr vert="horz" lIns="91440" tIns="45720" rIns="91440" bIns="45720" rtlCol="0">
            <a:normAutofit/>
          </a:bodyPr>
          <a:lstStyle/>
          <a:p>
            <a:pPr marL="0" indent="0">
              <a:buNone/>
            </a:pPr>
            <a:r>
              <a:rPr lang="en-US" sz="2200" dirty="0"/>
              <a:t>Early ISPMs were heavily influenced by the work of NAPPO and other RPPOs. </a:t>
            </a:r>
          </a:p>
          <a:p>
            <a:endParaRPr lang="en-US" sz="2200" dirty="0"/>
          </a:p>
        </p:txBody>
      </p:sp>
      <p:pic>
        <p:nvPicPr>
          <p:cNvPr id="8" name="Picture 7" descr="A group of men posing for a photo&#10;&#10;Description automatically generated with medium confidence">
            <a:extLst>
              <a:ext uri="{FF2B5EF4-FFF2-40B4-BE49-F238E27FC236}">
                <a16:creationId xmlns:a16="http://schemas.microsoft.com/office/drawing/2014/main" id="{FD0CED81-4CB3-7A18-9746-4D5B290F93B4}"/>
              </a:ext>
            </a:extLst>
          </p:cNvPr>
          <p:cNvPicPr>
            <a:picLocks noChangeAspect="1"/>
          </p:cNvPicPr>
          <p:nvPr/>
        </p:nvPicPr>
        <p:blipFill>
          <a:blip r:embed="rId3"/>
          <a:stretch>
            <a:fillRect/>
          </a:stretch>
        </p:blipFill>
        <p:spPr>
          <a:xfrm>
            <a:off x="7742459" y="329184"/>
            <a:ext cx="3941435" cy="6331624"/>
          </a:xfrm>
          <a:prstGeom prst="rect">
            <a:avLst/>
          </a:prstGeom>
        </p:spPr>
      </p:pic>
      <p:pic>
        <p:nvPicPr>
          <p:cNvPr id="7" name="Picture 6">
            <a:extLst>
              <a:ext uri="{FF2B5EF4-FFF2-40B4-BE49-F238E27FC236}">
                <a16:creationId xmlns:a16="http://schemas.microsoft.com/office/drawing/2014/main" id="{6DC29B92-FB93-B938-52B9-371E004658CD}"/>
              </a:ext>
            </a:extLst>
          </p:cNvPr>
          <p:cNvPicPr>
            <a:picLocks noChangeAspect="1"/>
          </p:cNvPicPr>
          <p:nvPr/>
        </p:nvPicPr>
        <p:blipFill>
          <a:blip r:embed="rId4"/>
          <a:stretch>
            <a:fillRect/>
          </a:stretch>
        </p:blipFill>
        <p:spPr>
          <a:xfrm>
            <a:off x="1597954" y="4060035"/>
            <a:ext cx="5332136" cy="2395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76579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18C5E7-CE82-A1BD-A705-8BC7FCA01A7C}"/>
              </a:ext>
            </a:extLst>
          </p:cNvPr>
          <p:cNvSpPr>
            <a:spLocks noGrp="1"/>
          </p:cNvSpPr>
          <p:nvPr>
            <p:ph type="title"/>
          </p:nvPr>
        </p:nvSpPr>
        <p:spPr>
          <a:xfrm>
            <a:off x="838199" y="548464"/>
            <a:ext cx="3807187" cy="2228074"/>
          </a:xfrm>
        </p:spPr>
        <p:txBody>
          <a:bodyPr>
            <a:normAutofit/>
          </a:bodyPr>
          <a:lstStyle/>
          <a:p>
            <a:r>
              <a:rPr lang="en-US" sz="4000" b="1" dirty="0"/>
              <a:t>NAPPO’s influence on Risk Analysis</a:t>
            </a:r>
          </a:p>
        </p:txBody>
      </p:sp>
      <p:sp>
        <p:nvSpPr>
          <p:cNvPr id="3" name="Content Placeholder 2">
            <a:extLst>
              <a:ext uri="{FF2B5EF4-FFF2-40B4-BE49-F238E27FC236}">
                <a16:creationId xmlns:a16="http://schemas.microsoft.com/office/drawing/2014/main" id="{6199AE65-9A72-3F57-945D-29A0E83E005E}"/>
              </a:ext>
            </a:extLst>
          </p:cNvPr>
          <p:cNvSpPr>
            <a:spLocks noGrp="1"/>
          </p:cNvSpPr>
          <p:nvPr>
            <p:ph idx="1"/>
          </p:nvPr>
        </p:nvSpPr>
        <p:spPr>
          <a:xfrm>
            <a:off x="838201" y="2962279"/>
            <a:ext cx="3799425" cy="3143241"/>
          </a:xfrm>
        </p:spPr>
        <p:txBody>
          <a:bodyPr>
            <a:normAutofit/>
          </a:bodyPr>
          <a:lstStyle/>
          <a:p>
            <a:r>
              <a:rPr lang="en-US" sz="2000" dirty="0"/>
              <a:t>Focus on evidence-based assessments</a:t>
            </a:r>
          </a:p>
          <a:p>
            <a:r>
              <a:rPr lang="en-US" sz="2000" dirty="0"/>
              <a:t>Evaluating risk in terms of both likelihood of introduction and consequences of introduction </a:t>
            </a:r>
          </a:p>
          <a:p>
            <a:endParaRPr lang="en-US" sz="2000" dirty="0"/>
          </a:p>
        </p:txBody>
      </p:sp>
      <p:pic>
        <p:nvPicPr>
          <p:cNvPr id="10" name="Picture 9" descr="A wooden ruler and wooden blocks&#10;&#10;Description automatically generated">
            <a:extLst>
              <a:ext uri="{FF2B5EF4-FFF2-40B4-BE49-F238E27FC236}">
                <a16:creationId xmlns:a16="http://schemas.microsoft.com/office/drawing/2014/main" id="{666D2751-CAAF-35ED-BF38-F6E16DCD80DA}"/>
              </a:ext>
            </a:extLst>
          </p:cNvPr>
          <p:cNvPicPr>
            <a:picLocks noChangeAspect="1"/>
          </p:cNvPicPr>
          <p:nvPr/>
        </p:nvPicPr>
        <p:blipFill>
          <a:blip r:embed="rId3">
            <a:extLst>
              <a:ext uri="{28A0092B-C50C-407E-A947-70E740481C1C}">
                <a14:useLocalDpi xmlns:a14="http://schemas.microsoft.com/office/drawing/2010/main" val="0"/>
              </a:ext>
            </a:extLst>
          </a:blip>
          <a:srcRect l="7931" r="50181" b="-1"/>
          <a:stretch/>
        </p:blipFill>
        <p:spPr>
          <a:xfrm>
            <a:off x="5010386" y="10"/>
            <a:ext cx="7181613" cy="6857990"/>
          </a:xfrm>
          <a:prstGeom prst="rect">
            <a:avLst/>
          </a:prstGeom>
          <a:effectLst/>
        </p:spPr>
      </p:pic>
    </p:spTree>
    <p:extLst>
      <p:ext uri="{BB962C8B-B14F-4D97-AF65-F5344CB8AC3E}">
        <p14:creationId xmlns:p14="http://schemas.microsoft.com/office/powerpoint/2010/main" val="111164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9175F-7CE5-2A9A-2BA9-C21BAF9A2964}"/>
              </a:ext>
            </a:extLst>
          </p:cNvPr>
          <p:cNvSpPr>
            <a:spLocks noGrp="1"/>
          </p:cNvSpPr>
          <p:nvPr>
            <p:ph type="title"/>
          </p:nvPr>
        </p:nvSpPr>
        <p:spPr/>
        <p:txBody>
          <a:bodyPr/>
          <a:lstStyle/>
          <a:p>
            <a:r>
              <a:rPr lang="en-US" dirty="0"/>
              <a:t>NAPPO RSPMs superseded by ISPMs</a:t>
            </a:r>
          </a:p>
        </p:txBody>
      </p:sp>
      <p:graphicFrame>
        <p:nvGraphicFramePr>
          <p:cNvPr id="5" name="Content Placeholder 4">
            <a:extLst>
              <a:ext uri="{FF2B5EF4-FFF2-40B4-BE49-F238E27FC236}">
                <a16:creationId xmlns:a16="http://schemas.microsoft.com/office/drawing/2014/main" id="{694E7AED-0DFA-78A9-74AA-AD6D676ED107}"/>
              </a:ext>
            </a:extLst>
          </p:cNvPr>
          <p:cNvGraphicFramePr>
            <a:graphicFrameLocks noGrp="1"/>
          </p:cNvGraphicFramePr>
          <p:nvPr>
            <p:ph idx="1"/>
            <p:extLst>
              <p:ext uri="{D42A27DB-BD31-4B8C-83A1-F6EECF244321}">
                <p14:modId xmlns:p14="http://schemas.microsoft.com/office/powerpoint/2010/main" val="135382395"/>
              </p:ext>
            </p:extLst>
          </p:nvPr>
        </p:nvGraphicFramePr>
        <p:xfrm>
          <a:off x="838200" y="1825625"/>
          <a:ext cx="10515600" cy="357124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851476334"/>
                    </a:ext>
                  </a:extLst>
                </a:gridCol>
                <a:gridCol w="5257800">
                  <a:extLst>
                    <a:ext uri="{9D8B030D-6E8A-4147-A177-3AD203B41FA5}">
                      <a16:colId xmlns:a16="http://schemas.microsoft.com/office/drawing/2014/main" val="724473914"/>
                    </a:ext>
                  </a:extLst>
                </a:gridCol>
              </a:tblGrid>
              <a:tr h="370840">
                <a:tc>
                  <a:txBody>
                    <a:bodyPr/>
                    <a:lstStyle/>
                    <a:p>
                      <a:r>
                        <a:rPr lang="en-US" dirty="0"/>
                        <a:t>NAPPO RSPM</a:t>
                      </a:r>
                    </a:p>
                  </a:txBody>
                  <a:tcPr/>
                </a:tc>
                <a:tc>
                  <a:txBody>
                    <a:bodyPr/>
                    <a:lstStyle/>
                    <a:p>
                      <a:r>
                        <a:rPr lang="en-US" dirty="0"/>
                        <a:t>IPPC</a:t>
                      </a:r>
                    </a:p>
                  </a:txBody>
                  <a:tcPr/>
                </a:tc>
                <a:extLst>
                  <a:ext uri="{0D108BD9-81ED-4DB2-BD59-A6C34878D82A}">
                    <a16:rowId xmlns:a16="http://schemas.microsoft.com/office/drawing/2014/main" val="3534832621"/>
                  </a:ext>
                </a:extLst>
              </a:tr>
              <a:tr h="370840">
                <a:tc>
                  <a:txBody>
                    <a:bodyPr/>
                    <a:lstStyle/>
                    <a:p>
                      <a:r>
                        <a:rPr lang="en-US" dirty="0"/>
                        <a:t>RSPM 1: </a:t>
                      </a:r>
                      <a:r>
                        <a:rPr lang="en-US" sz="1800" b="0" i="0" kern="1200" dirty="0">
                          <a:solidFill>
                            <a:schemeClr val="dk1"/>
                          </a:solidFill>
                          <a:effectLst/>
                          <a:latin typeface="+mn-lt"/>
                          <a:ea typeface="+mn-ea"/>
                          <a:cs typeface="+mn-cs"/>
                        </a:rPr>
                        <a:t>Pest Free Areas (1994)</a:t>
                      </a:r>
                      <a:endParaRPr lang="en-US" dirty="0"/>
                    </a:p>
                  </a:txBody>
                  <a:tcPr/>
                </a:tc>
                <a:tc>
                  <a:txBody>
                    <a:bodyPr/>
                    <a:lstStyle/>
                    <a:p>
                      <a:r>
                        <a:rPr lang="en-US" dirty="0"/>
                        <a:t>ISPM 4: Requirements for the establishment of pest free areas </a:t>
                      </a:r>
                    </a:p>
                  </a:txBody>
                  <a:tcPr/>
                </a:tc>
                <a:extLst>
                  <a:ext uri="{0D108BD9-81ED-4DB2-BD59-A6C34878D82A}">
                    <a16:rowId xmlns:a16="http://schemas.microsoft.com/office/drawing/2014/main" val="425990498"/>
                  </a:ext>
                </a:extLst>
              </a:tr>
              <a:tr h="370840">
                <a:tc>
                  <a:txBody>
                    <a:bodyPr/>
                    <a:lstStyle/>
                    <a:p>
                      <a:r>
                        <a:rPr lang="en-US" dirty="0"/>
                        <a:t>RSPM 4: </a:t>
                      </a:r>
                      <a:r>
                        <a:rPr lang="en-US" sz="1800" b="0" i="0" kern="1200" dirty="0">
                          <a:solidFill>
                            <a:schemeClr val="dk1"/>
                          </a:solidFill>
                          <a:effectLst/>
                          <a:latin typeface="+mn-lt"/>
                          <a:ea typeface="+mn-ea"/>
                          <a:cs typeface="+mn-cs"/>
                        </a:rPr>
                        <a:t>Guidelines for the use of Irradiation as a Phytosanitary Treatment (1997)</a:t>
                      </a:r>
                      <a:endParaRPr lang="en-US" dirty="0"/>
                    </a:p>
                  </a:txBody>
                  <a:tcPr/>
                </a:tc>
                <a:tc>
                  <a:txBody>
                    <a:bodyPr/>
                    <a:lstStyle/>
                    <a:p>
                      <a:r>
                        <a:rPr lang="en-US" dirty="0"/>
                        <a:t>ISPM 18: Guidelines for the use of irradiation as a phytosanitary measure </a:t>
                      </a:r>
                    </a:p>
                  </a:txBody>
                  <a:tcPr/>
                </a:tc>
                <a:extLst>
                  <a:ext uri="{0D108BD9-81ED-4DB2-BD59-A6C34878D82A}">
                    <a16:rowId xmlns:a16="http://schemas.microsoft.com/office/drawing/2014/main" val="1641728828"/>
                  </a:ext>
                </a:extLst>
              </a:tr>
              <a:tr h="370840">
                <a:tc>
                  <a:txBody>
                    <a:bodyPr/>
                    <a:lstStyle/>
                    <a:p>
                      <a:r>
                        <a:rPr lang="en-US" sz="1800" b="0" i="0" kern="1200" dirty="0">
                          <a:solidFill>
                            <a:schemeClr val="dk1"/>
                          </a:solidFill>
                          <a:effectLst/>
                          <a:latin typeface="+mn-lt"/>
                          <a:ea typeface="+mn-ea"/>
                          <a:cs typeface="+mn-cs"/>
                        </a:rPr>
                        <a:t>RPSM 11: Wood Packaging Materials (2001)</a:t>
                      </a:r>
                      <a:endParaRPr lang="en-US" dirty="0"/>
                    </a:p>
                  </a:txBody>
                  <a:tcPr/>
                </a:tc>
                <a:tc>
                  <a:txBody>
                    <a:bodyPr/>
                    <a:lstStyle/>
                    <a:p>
                      <a:r>
                        <a:rPr lang="en-US" dirty="0"/>
                        <a:t>ISPM 15: Regulation of wood packaging material in international trade</a:t>
                      </a:r>
                    </a:p>
                  </a:txBody>
                  <a:tcPr/>
                </a:tc>
                <a:extLst>
                  <a:ext uri="{0D108BD9-81ED-4DB2-BD59-A6C34878D82A}">
                    <a16:rowId xmlns:a16="http://schemas.microsoft.com/office/drawing/2014/main" val="1963322562"/>
                  </a:ext>
                </a:extLst>
              </a:tr>
              <a:tr h="370840">
                <a:tc>
                  <a:txBody>
                    <a:bodyPr/>
                    <a:lstStyle/>
                    <a:p>
                      <a:r>
                        <a:rPr lang="en-US" sz="1800" b="0" i="0" kern="1200" dirty="0">
                          <a:solidFill>
                            <a:schemeClr val="dk1"/>
                          </a:solidFill>
                          <a:effectLst/>
                          <a:latin typeface="+mn-lt"/>
                          <a:ea typeface="+mn-ea"/>
                          <a:cs typeface="+mn-cs"/>
                        </a:rPr>
                        <a:t>RSPM 32: Pest Risk Assessment for Plants for Planting as Quarantine Pests (2008)</a:t>
                      </a:r>
                      <a:endParaRPr lang="en-US" dirty="0"/>
                    </a:p>
                  </a:txBody>
                  <a:tcPr/>
                </a:tc>
                <a:tc>
                  <a:txBody>
                    <a:bodyPr/>
                    <a:lstStyle/>
                    <a:p>
                      <a:r>
                        <a:rPr lang="en-US" dirty="0"/>
                        <a:t>ISPM 11: Pest risk analysis for quarantine pests (Annex 4)</a:t>
                      </a:r>
                    </a:p>
                  </a:txBody>
                  <a:tcPr/>
                </a:tc>
                <a:extLst>
                  <a:ext uri="{0D108BD9-81ED-4DB2-BD59-A6C34878D82A}">
                    <a16:rowId xmlns:a16="http://schemas.microsoft.com/office/drawing/2014/main" val="3460123042"/>
                  </a:ext>
                </a:extLst>
              </a:tr>
              <a:tr h="370840">
                <a:tc>
                  <a:txBody>
                    <a:bodyPr/>
                    <a:lstStyle/>
                    <a:p>
                      <a:r>
                        <a:rPr lang="en-US" sz="1800" b="0" i="0" kern="1200" dirty="0">
                          <a:solidFill>
                            <a:schemeClr val="dk1"/>
                          </a:solidFill>
                          <a:effectLst/>
                          <a:latin typeface="+mn-lt"/>
                          <a:ea typeface="+mn-ea"/>
                          <a:cs typeface="+mn-cs"/>
                        </a:rPr>
                        <a:t>RSPM 36: Phytosanitary Guidelines for the Movement of Seed (2013)</a:t>
                      </a:r>
                      <a:endParaRPr lang="en-US" dirty="0"/>
                    </a:p>
                  </a:txBody>
                  <a:tcPr/>
                </a:tc>
                <a:tc>
                  <a:txBody>
                    <a:bodyPr/>
                    <a:lstStyle/>
                    <a:p>
                      <a:r>
                        <a:rPr lang="en-US" dirty="0"/>
                        <a:t>ISPM 38: International movement of seeds </a:t>
                      </a:r>
                    </a:p>
                  </a:txBody>
                  <a:tcPr/>
                </a:tc>
                <a:extLst>
                  <a:ext uri="{0D108BD9-81ED-4DB2-BD59-A6C34878D82A}">
                    <a16:rowId xmlns:a16="http://schemas.microsoft.com/office/drawing/2014/main" val="1938929379"/>
                  </a:ext>
                </a:extLst>
              </a:tr>
            </a:tbl>
          </a:graphicData>
        </a:graphic>
      </p:graphicFrame>
    </p:spTree>
    <p:extLst>
      <p:ext uri="{BB962C8B-B14F-4D97-AF65-F5344CB8AC3E}">
        <p14:creationId xmlns:p14="http://schemas.microsoft.com/office/powerpoint/2010/main" val="2749474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photo of an open book">
            <a:extLst>
              <a:ext uri="{FF2B5EF4-FFF2-40B4-BE49-F238E27FC236}">
                <a16:creationId xmlns:a16="http://schemas.microsoft.com/office/drawing/2014/main" id="{3B0FD6C0-9A67-B3E4-BBE1-002D30D876FC}"/>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2075"/>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30" name="Rectangle 29">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319B9-502C-9F81-25D8-AD31C8476C3D}"/>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a:t>A tale of two standards… </a:t>
            </a:r>
          </a:p>
        </p:txBody>
      </p:sp>
    </p:spTree>
    <p:extLst>
      <p:ext uri="{BB962C8B-B14F-4D97-AF65-F5344CB8AC3E}">
        <p14:creationId xmlns:p14="http://schemas.microsoft.com/office/powerpoint/2010/main" val="186339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42729-18BC-C52D-8D0A-4795A00E271F}"/>
              </a:ext>
            </a:extLst>
          </p:cNvPr>
          <p:cNvSpPr>
            <a:spLocks noGrp="1"/>
          </p:cNvSpPr>
          <p:nvPr>
            <p:ph type="title"/>
          </p:nvPr>
        </p:nvSpPr>
        <p:spPr>
          <a:xfrm>
            <a:off x="481013" y="3752849"/>
            <a:ext cx="3290887" cy="2452687"/>
          </a:xfrm>
        </p:spPr>
        <p:txBody>
          <a:bodyPr anchor="ctr">
            <a:normAutofit/>
          </a:bodyPr>
          <a:lstStyle/>
          <a:p>
            <a:r>
              <a:rPr lang="en-US" sz="3300" b="1" dirty="0"/>
              <a:t>RSPM 31: General Guidelines for Pathway Risk Analysis  </a:t>
            </a:r>
          </a:p>
        </p:txBody>
      </p:sp>
      <p:pic>
        <p:nvPicPr>
          <p:cNvPr id="11" name="Picture 10" descr="Aerial view of container ship">
            <a:extLst>
              <a:ext uri="{FF2B5EF4-FFF2-40B4-BE49-F238E27FC236}">
                <a16:creationId xmlns:a16="http://schemas.microsoft.com/office/drawing/2014/main" id="{F4C8986D-C105-9346-5072-6C1EB5F2B523}"/>
              </a:ext>
            </a:extLst>
          </p:cNvPr>
          <p:cNvPicPr>
            <a:picLocks noChangeAspect="1"/>
          </p:cNvPicPr>
          <p:nvPr/>
        </p:nvPicPr>
        <p:blipFill>
          <a:blip r:embed="rId3">
            <a:extLst>
              <a:ext uri="{28A0092B-C50C-407E-A947-70E740481C1C}">
                <a14:useLocalDpi xmlns:a14="http://schemas.microsoft.com/office/drawing/2010/main" val="0"/>
              </a:ext>
            </a:extLst>
          </a:blip>
          <a:srcRect t="23631" b="2226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07DD9A1F-4E63-2C9A-7370-7F7F0B46FB47}"/>
              </a:ext>
            </a:extLst>
          </p:cNvPr>
          <p:cNvSpPr>
            <a:spLocks noGrp="1"/>
          </p:cNvSpPr>
          <p:nvPr>
            <p:ph idx="1"/>
          </p:nvPr>
        </p:nvSpPr>
        <p:spPr>
          <a:xfrm>
            <a:off x="4223982" y="3752850"/>
            <a:ext cx="7485413" cy="2452687"/>
          </a:xfrm>
        </p:spPr>
        <p:txBody>
          <a:bodyPr anchor="ctr">
            <a:normAutofit/>
          </a:bodyPr>
          <a:lstStyle/>
          <a:p>
            <a:pPr marL="0" indent="0">
              <a:buNone/>
            </a:pPr>
            <a:r>
              <a:rPr lang="en-US" sz="2400" dirty="0"/>
              <a:t>Developed to address the evolving complexities of pest introduction pathways that were overlooked by ISPMs </a:t>
            </a:r>
          </a:p>
        </p:txBody>
      </p:sp>
    </p:spTree>
    <p:extLst>
      <p:ext uri="{BB962C8B-B14F-4D97-AF65-F5344CB8AC3E}">
        <p14:creationId xmlns:p14="http://schemas.microsoft.com/office/powerpoint/2010/main" val="1940981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tro 1">
      <a:dk1>
        <a:sysClr val="windowText" lastClr="000000"/>
      </a:dk1>
      <a:lt1>
        <a:sysClr val="window" lastClr="FFFFFF"/>
      </a:lt1>
      <a:dk2>
        <a:srgbClr val="446777"/>
      </a:dk2>
      <a:lt2>
        <a:srgbClr val="E7E6E6"/>
      </a:lt2>
      <a:accent1>
        <a:srgbClr val="7B2C3F"/>
      </a:accent1>
      <a:accent2>
        <a:srgbClr val="93623F"/>
      </a:accent2>
      <a:accent3>
        <a:srgbClr val="DC9427"/>
      </a:accent3>
      <a:accent4>
        <a:srgbClr val="696371"/>
      </a:accent4>
      <a:accent5>
        <a:srgbClr val="EEC7B9"/>
      </a:accent5>
      <a:accent6>
        <a:srgbClr val="C5E0CF"/>
      </a:accent6>
      <a:hlink>
        <a:srgbClr val="FFC000"/>
      </a:hlink>
      <a:folHlink>
        <a:srgbClr val="FFC000"/>
      </a:folHlink>
    </a:clrScheme>
    <a:fontScheme name="Custom 4">
      <a:majorFont>
        <a:latin typeface="Rockwell Extra Bold"/>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1292542_win32_fixed.potx" id="{2B636416-54E8-4E16-AB0B-F5AA070CFAB6}" vid="{7616B98B-7AA4-4FDC-BC10-3C21D4B138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8" ma:contentTypeDescription="Create a new document." ma:contentTypeScope="" ma:versionID="61e50d27a94aff6ed0da6958732925b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1b297bcc931609e2c0ac29f3ebfb515b"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D3B97-32E4-456A-B42D-8E634AA65159}">
  <ds:schemaRefs>
    <ds:schemaRef ds:uri="http://purl.org/dc/terms/"/>
    <ds:schemaRef ds:uri="http://schemas.microsoft.com/office/infopath/2007/PartnerControls"/>
    <ds:schemaRef ds:uri="http://purl.org/dc/elements/1.1/"/>
    <ds:schemaRef ds:uri="http://www.w3.org/XML/1998/namespace"/>
    <ds:schemaRef ds:uri="http://schemas.microsoft.com/office/2006/documentManagement/types"/>
    <ds:schemaRef ds:uri="http://purl.org/dc/dcmitype/"/>
    <ds:schemaRef ds:uri="64449247-a285-4857-8286-36ea3913a356"/>
    <ds:schemaRef ds:uri="980ea506-7885-46e4-86c3-d038cd477ca5"/>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39C7A190-8309-4BA7-89CF-BDACC834BFAF}">
  <ds:schemaRefs>
    <ds:schemaRef ds:uri="http://schemas.microsoft.com/sharepoint/v3/contenttype/forms"/>
  </ds:schemaRefs>
</ds:datastoreItem>
</file>

<file path=customXml/itemProps3.xml><?xml version="1.0" encoding="utf-8"?>
<ds:datastoreItem xmlns:ds="http://schemas.openxmlformats.org/officeDocument/2006/customXml" ds:itemID="{0104E347-AE7A-4D30-9484-B4857DB1FFA4}"/>
</file>

<file path=docProps/app.xml><?xml version="1.0" encoding="utf-8"?>
<Properties xmlns="http://schemas.openxmlformats.org/officeDocument/2006/extended-properties" xmlns:vt="http://schemas.openxmlformats.org/officeDocument/2006/docPropsVTypes">
  <TotalTime>1097</TotalTime>
  <Words>3286</Words>
  <Application>Microsoft Office PowerPoint</Application>
  <PresentationFormat>Widescreen</PresentationFormat>
  <Paragraphs>188</Paragraphs>
  <Slides>15</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Aptos</vt:lpstr>
      <vt:lpstr>Arial</vt:lpstr>
      <vt:lpstr>Calibri</vt:lpstr>
      <vt:lpstr>Calibri Light</vt:lpstr>
      <vt:lpstr>EB Garamond</vt:lpstr>
      <vt:lpstr>Franklin Gothic Book</vt:lpstr>
      <vt:lpstr>Google Sans</vt:lpstr>
      <vt:lpstr>Rockwell Extra Bold</vt:lpstr>
      <vt:lpstr>Verdana</vt:lpstr>
      <vt:lpstr>Office Theme</vt:lpstr>
      <vt:lpstr>1_Office Theme</vt:lpstr>
      <vt:lpstr>From Regional Standards to Global Impact:  How NAPPO’s work has shaped International Pest Risk Analysis and Phytosanitary Protection  Alison Neeley Director – Plant Pest Risk Analysis  PPQ Science &amp; Technology </vt:lpstr>
      <vt:lpstr>The year was 1989…</vt:lpstr>
      <vt:lpstr>Also in 1989…</vt:lpstr>
      <vt:lpstr>First NAPPO discussions on PRA</vt:lpstr>
      <vt:lpstr>PowerPoint Presentation</vt:lpstr>
      <vt:lpstr>NAPPO’s influence on Risk Analysis</vt:lpstr>
      <vt:lpstr>NAPPO RSPMs superseded by ISPMs</vt:lpstr>
      <vt:lpstr>A tale of two standards… </vt:lpstr>
      <vt:lpstr>RSPM 31: General Guidelines for Pathway Risk Analysis  </vt:lpstr>
      <vt:lpstr>RSPM 32: Pest Risk Assessment for Plants for Planting as Quarantine Pests </vt:lpstr>
      <vt:lpstr>Lessons Learned </vt:lpstr>
      <vt:lpstr>Gaps related to PRA</vt:lpstr>
      <vt:lpstr>PowerPoint Presentation</vt:lpstr>
      <vt:lpstr>Acknowledgements:  Robert Griffin  Tony Koop Alonso Suazo  Nedelka Marín-Martínez Javier Trujillo  Stephanie Dubon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Curlett, Heather L - APHIS</dc:creator>
  <cp:lastModifiedBy>Neeley, Alison - MRP-APHIS</cp:lastModifiedBy>
  <cp:revision>12</cp:revision>
  <dcterms:created xsi:type="dcterms:W3CDTF">2021-03-03T14:23:58Z</dcterms:created>
  <dcterms:modified xsi:type="dcterms:W3CDTF">2024-10-24T01:44:39Z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0x0101002B229873811C1547BADB7F272E78C56A</vt:lpwstr>
  </property>
</Properties>
</file>