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3" r:id="rId5"/>
    <p:sldId id="271" r:id="rId6"/>
    <p:sldId id="261" r:id="rId7"/>
    <p:sldId id="272" r:id="rId8"/>
    <p:sldId id="274" r:id="rId9"/>
    <p:sldId id="264" r:id="rId10"/>
    <p:sldId id="265" r:id="rId11"/>
    <p:sldId id="268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23"/>
    <p:restoredTop sz="94703"/>
  </p:normalViewPr>
  <p:slideViewPr>
    <p:cSldViewPr snapToGrid="0">
      <p:cViewPr varScale="1">
        <p:scale>
          <a:sx n="126" d="100"/>
          <a:sy n="126" d="100"/>
        </p:scale>
        <p:origin x="23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61755-C1BA-4DFC-E03C-A33D818DE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AE08A-24C5-2CAA-FFC4-7EDB5E595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F1057-66EB-E169-B18B-C6BCE0A18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2920C-1834-7406-C931-E4A657C3B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C7A81-66D0-5C65-35B8-27B27E51E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78913-CF3F-1477-CBCF-B1AC6D997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D28400-EBB1-3489-66D9-C8C9AF94FA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EE495-3470-51EC-4479-554F81B2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EE0AE-BB10-2AF0-5135-F4DF11492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05C58-61B2-94BA-F74C-95202B638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6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890EF6-C144-5086-133C-CF9A2D171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3921F2-6A5D-4EC8-9EE5-4542439AF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EEBA7-45F2-8E83-1307-2A238CD65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D9579-E934-024E-A31A-CAAB6A623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026A1-AC35-ED4A-41CC-4FB0B0AA7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2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E0B67-EB8B-58A0-E8B7-18D35267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66D9C-F3B5-BCEA-5EBE-ED4D34C1B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ED73D-9045-53B9-F8F9-4E9D95AA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11744-DD4C-E4C0-0542-799C518CA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00860-6EA0-0157-9EF2-0EDFD6AA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16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96649-9BDC-687F-BB91-4B54F65C7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13F90-E7E4-7D75-D62D-221DF6025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3C25-5785-797F-0A8E-33D2F61D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40316-C381-BE61-45E5-E04C51EC6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128E1-D56D-BFEE-3340-FBAF92FD0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8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1FE7A-1E73-0120-2E51-D3F426B7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F206D-7B60-FE77-E58D-C418E073C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FDE1BB-DAB9-2536-D54F-C3FC21E6D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2F97C-B22D-5917-7AFB-E100F4529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75185-6939-532E-6F6C-5BE1BB317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4A61-49E1-5326-4D18-20463F400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2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E2123-299C-23AE-DE23-1DD100DA2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1F850-6D91-602F-2F93-FBD638A2E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0B55F-8A74-547E-A249-E4BC98B2D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F90E4-8F74-5FD7-628D-10347CE61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1D7BCA-1DE1-4AF0-A633-D2B376BDD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93A9A-0C73-8C69-D94B-66E524B2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81F1A4-4844-B245-28D6-676EEE8F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D05124-0D2F-EB9B-51F2-DF1C4211D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1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E8397-59F9-8AF4-7543-0C42727E2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9CAAF4-DB6B-2D53-C700-90FE10276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C74F7-9C08-FAB5-5087-22587972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3DEC13-D8D0-0654-D811-F542147D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13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42D512-EA80-208D-F264-404FD8061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F3412A-2A20-9C41-BD60-2F40A243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B6A1C-A728-7C65-C3CB-11242277C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7C933-3872-5BEC-7F01-FE826697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61EF6-E8EC-E8FC-8DB4-D93268E60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A61E6-4D50-C78F-C77F-4BE355E2C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9DCF-9199-F52D-41B9-155456F49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D7683-56EE-4D7A-A8C9-E8C7A2BF0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92D15-B565-7C5A-B69D-6F8A8A7DB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4715D-713C-8BDF-77BA-EB6965EE8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1CCC7-F244-87FF-AE3D-9E9C0A930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C6B66B-9721-1F0D-4F31-282DDD22E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9C01F-D7C9-A5E3-19B6-BC7DA8941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62826-8825-3D2E-D379-723F9C7C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338A1-7647-9A8B-A13F-F813918C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5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E09338-8804-4D55-6EA8-4A1AC5EFF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90742-9F7D-7C04-7817-3E66E5F65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3A734-AFD9-3A63-0FB3-38A3EC5BEB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B7325-D8C5-D14F-90B0-5C71B3B23962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59FA8-4B98-76DA-3B89-E2335D1868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96325-0A64-9238-E1EA-E8409C842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89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07D65-151A-7019-EA0D-D54516475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8541" y="1229940"/>
            <a:ext cx="9144000" cy="23876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Canadian Industry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E9845-4D75-2772-2F5D-62E13F2A4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8541" y="3709615"/>
            <a:ext cx="9144000" cy="16557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Andrew Morse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October 22, 2023</a:t>
            </a:r>
          </a:p>
        </p:txBody>
      </p:sp>
    </p:spTree>
    <p:extLst>
      <p:ext uri="{BB962C8B-B14F-4D97-AF65-F5344CB8AC3E}">
        <p14:creationId xmlns:p14="http://schemas.microsoft.com/office/powerpoint/2010/main" val="3506109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E55A8-954C-10B5-7661-DE5AFF7A4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Peripheral issues with Phytosanitary Consequences: </a:t>
            </a:r>
            <a:r>
              <a:rPr lang="en-US" dirty="0" err="1">
                <a:solidFill>
                  <a:schemeClr val="bg1"/>
                </a:solidFill>
              </a:rPr>
              <a:t>Labour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C3803-B87A-2F7D-05B1-C960E7CC8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Challenge: Finding sufficient </a:t>
            </a:r>
            <a:r>
              <a:rPr lang="en-US" dirty="0" err="1"/>
              <a:t>labour</a:t>
            </a:r>
            <a:r>
              <a:rPr lang="en-US" dirty="0"/>
              <a:t> remains a significant barrier for most sectors</a:t>
            </a:r>
          </a:p>
          <a:p>
            <a:r>
              <a:rPr lang="en-US" dirty="0"/>
              <a:t>Outcome: Rapid adoption of new technologies to ”fill the gap”</a:t>
            </a:r>
          </a:p>
          <a:p>
            <a:pPr lvl="1"/>
            <a:r>
              <a:rPr lang="en-US" dirty="0"/>
              <a:t>Scouting for pests using cameras and artificial intelligence</a:t>
            </a:r>
          </a:p>
          <a:p>
            <a:pPr lvl="1"/>
            <a:r>
              <a:rPr lang="en-US" dirty="0"/>
              <a:t>More effective and faster robots</a:t>
            </a:r>
          </a:p>
          <a:p>
            <a:pPr lvl="2"/>
            <a:r>
              <a:rPr lang="en-US" dirty="0"/>
              <a:t>Planting, harvesting, potting, seeding, packaging, labeling, traceability </a:t>
            </a:r>
          </a:p>
          <a:p>
            <a:pPr lvl="1"/>
            <a:r>
              <a:rPr lang="en-US" dirty="0"/>
              <a:t>Creates new opportunities and risks</a:t>
            </a:r>
          </a:p>
          <a:p>
            <a:pPr lvl="2"/>
            <a:r>
              <a:rPr lang="en-US" dirty="0"/>
              <a:t>Positive – Productivity, quality, and plant health can increase with automation</a:t>
            </a:r>
          </a:p>
          <a:p>
            <a:pPr lvl="2"/>
            <a:r>
              <a:rPr lang="en-US" dirty="0"/>
              <a:t>Negative – Robot contact points with plants can spread disease if not properly sanitized</a:t>
            </a:r>
          </a:p>
          <a:p>
            <a:pPr lvl="2"/>
            <a:r>
              <a:rPr lang="en-US" dirty="0"/>
              <a:t>Negative – Increased cybersecurity risk, reliance on connected devices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523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38E73-804F-0D57-F387-4E4C2763B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Peripheral issues with Phytosanitary Consequences: Crop Protection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1E0EC-ED1D-D0C0-3C28-0948CDA61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Challenge: Changing registrations for pesticides and plant growth regulators</a:t>
            </a:r>
          </a:p>
          <a:p>
            <a:pPr lvl="1"/>
            <a:r>
              <a:rPr lang="en-US" dirty="0"/>
              <a:t>Loss of several chemistries impacts ability to control some pests</a:t>
            </a:r>
          </a:p>
          <a:p>
            <a:pPr lvl="1"/>
            <a:r>
              <a:rPr lang="en-US" dirty="0"/>
              <a:t>Increasing industry effort to identify replacement chemistries before current products lost</a:t>
            </a:r>
          </a:p>
          <a:p>
            <a:r>
              <a:rPr lang="en-US" dirty="0"/>
              <a:t>Outcome: Increasing reliance on Biological Control</a:t>
            </a:r>
          </a:p>
          <a:p>
            <a:pPr lvl="1"/>
            <a:r>
              <a:rPr lang="en-US" dirty="0"/>
              <a:t>Not without challenges</a:t>
            </a:r>
          </a:p>
          <a:p>
            <a:pPr lvl="1"/>
            <a:r>
              <a:rPr lang="en-US" dirty="0"/>
              <a:t>Different registration challenges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268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84C9C-68B9-241B-E70C-E444C339A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Peripheral issues with Phytosanitary Consequences: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3BE83-BC0E-E330-F76F-7D4D4B010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Challenge: energy prices in some regions present a significant cost burden</a:t>
            </a:r>
          </a:p>
          <a:p>
            <a:pPr lvl="1"/>
            <a:r>
              <a:rPr lang="en-US" dirty="0"/>
              <a:t>Energy remains a significant cost of operation for some sectors </a:t>
            </a:r>
          </a:p>
          <a:p>
            <a:r>
              <a:rPr lang="en-US" dirty="0"/>
              <a:t>Outcome: farms seeking opportunities to reduce energy consumption</a:t>
            </a:r>
          </a:p>
          <a:p>
            <a:pPr lvl="1"/>
            <a:r>
              <a:rPr lang="en-US" dirty="0"/>
              <a:t>Installation of dehumidification tools in Greenhouse improving energy and reducing disease pressure</a:t>
            </a:r>
          </a:p>
        </p:txBody>
      </p:sp>
    </p:spTree>
    <p:extLst>
      <p:ext uri="{BB962C8B-B14F-4D97-AF65-F5344CB8AC3E}">
        <p14:creationId xmlns:p14="http://schemas.microsoft.com/office/powerpoint/2010/main" val="3624363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7E65-3665-1769-5729-454D74911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Concluding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5F1EF-15C3-363F-6DF2-C13524A75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Industry very active in working on numerous phytosanitary issues</a:t>
            </a:r>
          </a:p>
          <a:p>
            <a:r>
              <a:rPr lang="en-US" dirty="0"/>
              <a:t>Responses to non-phytosanitary issues can have implications for businesses which impact phytosanitary work</a:t>
            </a:r>
          </a:p>
          <a:p>
            <a:r>
              <a:rPr lang="en-US" dirty="0"/>
              <a:t>Understanding these issues can help with harmonization and improve pest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310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4FC3F-8D25-BEF5-75A4-F81172A3D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1F413-7B5C-456E-DB4C-57649BD8F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9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76ED5-BCDE-2FAD-D523-4B43E92CB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Some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10669-94EF-EC7F-12EC-B052F4F13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Significant plant trade between all three countries</a:t>
            </a:r>
          </a:p>
          <a:p>
            <a:r>
              <a:rPr lang="en-US" dirty="0"/>
              <a:t>Engagement of Industry with NAPPO presents a great opportunity for collaboration</a:t>
            </a:r>
          </a:p>
          <a:p>
            <a:r>
              <a:rPr lang="en-US" dirty="0"/>
              <a:t>The role of industry associations</a:t>
            </a:r>
          </a:p>
          <a:p>
            <a:r>
              <a:rPr lang="en-US" dirty="0"/>
              <a:t>Today’s update</a:t>
            </a:r>
          </a:p>
          <a:p>
            <a:pPr lvl="1"/>
            <a:r>
              <a:rPr lang="en-US" dirty="0"/>
              <a:t>Key phytosanitary issues</a:t>
            </a:r>
          </a:p>
          <a:p>
            <a:pPr lvl="1"/>
            <a:r>
              <a:rPr lang="en-US" dirty="0"/>
              <a:t>Peripheral issues with a phytosanitary consequence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67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5574A-7708-BD59-C7B1-EE01515A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Floriculture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D3A6B-542F-3CA9-D533-1A0732D5A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Challenges with trade of Geraniums</a:t>
            </a:r>
          </a:p>
          <a:p>
            <a:pPr lvl="1"/>
            <a:r>
              <a:rPr lang="en-US" dirty="0"/>
              <a:t>Mexico, United States, and Canada are highly interconnected on this crop</a:t>
            </a:r>
          </a:p>
          <a:p>
            <a:pPr lvl="1"/>
            <a:r>
              <a:rPr lang="en-US" dirty="0"/>
              <a:t>Mexico propagation, Canada finishing, United States final sale</a:t>
            </a:r>
          </a:p>
          <a:p>
            <a:pPr lvl="1"/>
            <a:r>
              <a:rPr lang="en-US" dirty="0"/>
              <a:t>Disruption of information led to safe products excluding important phytosanitary declarations </a:t>
            </a:r>
          </a:p>
          <a:p>
            <a:pPr lvl="1"/>
            <a:r>
              <a:rPr lang="en-US" dirty="0"/>
              <a:t>Trade disruption resulted</a:t>
            </a:r>
          </a:p>
          <a:p>
            <a:pPr lvl="1"/>
            <a:r>
              <a:rPr lang="en-US" dirty="0"/>
              <a:t>Coordination by all three trading partners clarified the issue, enabling trade to resume</a:t>
            </a:r>
          </a:p>
          <a:p>
            <a:pPr lvl="1"/>
            <a:r>
              <a:rPr lang="en-US" dirty="0"/>
              <a:t>Extremely grateful for the collaborations empowered by NAPPO!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8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3F942-90DA-3FEA-A85F-6000A6D41D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470D6-0DDC-87B7-A1DA-23E586276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Floriculture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7F3E5-54E9-A4C1-42BF-0A80A98B4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GCP Management </a:t>
            </a:r>
          </a:p>
          <a:p>
            <a:pPr lvl="1"/>
            <a:r>
              <a:rPr lang="en-US" dirty="0"/>
              <a:t>Highly successful trade program streamlining trade between the US and Canada</a:t>
            </a:r>
          </a:p>
          <a:p>
            <a:pPr lvl="1"/>
            <a:r>
              <a:rPr lang="en-US" dirty="0"/>
              <a:t>Continued training and engagement  </a:t>
            </a:r>
          </a:p>
          <a:p>
            <a:pPr lvl="2"/>
            <a:r>
              <a:rPr lang="en-US" dirty="0"/>
              <a:t>expanded availability in Canada and the US</a:t>
            </a:r>
          </a:p>
          <a:p>
            <a:pPr lvl="1"/>
            <a:r>
              <a:rPr lang="en-US" dirty="0"/>
              <a:t>Continued work to streamline program, maintain safe trade</a:t>
            </a:r>
          </a:p>
        </p:txBody>
      </p:sp>
    </p:spTree>
    <p:extLst>
      <p:ext uri="{BB962C8B-B14F-4D97-AF65-F5344CB8AC3E}">
        <p14:creationId xmlns:p14="http://schemas.microsoft.com/office/powerpoint/2010/main" val="1798328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72CC0-6F9D-EBC6-ECEE-FC139C996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Floriculture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BB075-C7EC-0330-60E2-8B3411DD5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Tomato Brown Rugose Fruit Virus (</a:t>
            </a:r>
            <a:r>
              <a:rPr lang="en-US" dirty="0" err="1"/>
              <a:t>ToBRFV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Positive change in movement of fruit</a:t>
            </a:r>
          </a:p>
          <a:p>
            <a:pPr lvl="1"/>
            <a:r>
              <a:rPr lang="en-US" dirty="0"/>
              <a:t>Plants still restricted</a:t>
            </a:r>
          </a:p>
          <a:p>
            <a:pPr lvl="1"/>
            <a:r>
              <a:rPr lang="en-US" dirty="0"/>
              <a:t>Continued trade disruption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40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FCEF4-FB91-5182-B82C-1EAE55411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Nursery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09C87-0F79-C8BD-CFE4-604F30485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Preparing for Spotted Lanternfly </a:t>
            </a:r>
          </a:p>
          <a:p>
            <a:pPr lvl="1"/>
            <a:r>
              <a:rPr lang="en-US" dirty="0"/>
              <a:t>Canadian industry eagerly seeking more information</a:t>
            </a:r>
          </a:p>
          <a:p>
            <a:pPr lvl="1"/>
            <a:r>
              <a:rPr lang="en-US" dirty="0"/>
              <a:t>Waiting on further guidance on regulation of the pest domestically</a:t>
            </a:r>
          </a:p>
          <a:p>
            <a:pPr lvl="1"/>
            <a:r>
              <a:rPr lang="en-US" dirty="0"/>
              <a:t>Many farms are concerned about how a detection would be managed </a:t>
            </a:r>
          </a:p>
          <a:p>
            <a:pPr lvl="1"/>
            <a:r>
              <a:rPr lang="en-US" dirty="0"/>
              <a:t>Canadian farms looking forward to further collaboration with other NAPPO industry partners in the US and Mexico on the pest</a:t>
            </a:r>
          </a:p>
        </p:txBody>
      </p:sp>
    </p:spTree>
    <p:extLst>
      <p:ext uri="{BB962C8B-B14F-4D97-AF65-F5344CB8AC3E}">
        <p14:creationId xmlns:p14="http://schemas.microsoft.com/office/powerpoint/2010/main" val="2842705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505A6C-3E47-D6FC-2B38-5D20AA6F5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5C2CF-DBEE-09FC-B456-C2BE85E5C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Nursery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4F93D-3984-FEDD-3FED-45D0BCC6C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Managing Emerald Ash Borer</a:t>
            </a:r>
          </a:p>
          <a:p>
            <a:pPr lvl="1"/>
            <a:r>
              <a:rPr lang="en-US" dirty="0"/>
              <a:t>Concern around detections in the West</a:t>
            </a:r>
          </a:p>
          <a:p>
            <a:pPr lvl="1"/>
            <a:r>
              <a:rPr lang="en-US" dirty="0"/>
              <a:t>Prairie regions rely on Ash as a staple in urban plantings</a:t>
            </a:r>
          </a:p>
          <a:p>
            <a:pPr lvl="1"/>
            <a:r>
              <a:rPr lang="en-US" dirty="0"/>
              <a:t>Loss of Ash may leave fewer weather-resistant options for harsh climate</a:t>
            </a:r>
          </a:p>
        </p:txBody>
      </p:sp>
    </p:spTree>
    <p:extLst>
      <p:ext uri="{BB962C8B-B14F-4D97-AF65-F5344CB8AC3E}">
        <p14:creationId xmlns:p14="http://schemas.microsoft.com/office/powerpoint/2010/main" val="460691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F0E014-255D-6D68-CC28-C6289DB17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00B8D-1368-67D6-8312-2C202A618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Nursery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B14EF-BC54-248A-329E-E24AA3A50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Expanding trade through systems approaches</a:t>
            </a:r>
          </a:p>
          <a:p>
            <a:pPr lvl="1"/>
            <a:r>
              <a:rPr lang="en-US" dirty="0"/>
              <a:t>Several systems approaches are available though adoption is limited</a:t>
            </a:r>
          </a:p>
          <a:p>
            <a:pPr lvl="2"/>
            <a:r>
              <a:rPr lang="en-US" dirty="0"/>
              <a:t>SANC, CNCP, Clean Plans, USNCP</a:t>
            </a:r>
          </a:p>
          <a:p>
            <a:pPr lvl="2"/>
            <a:r>
              <a:rPr lang="en-US" dirty="0"/>
              <a:t>Opportunities for increasing uptake and improving trade</a:t>
            </a:r>
          </a:p>
        </p:txBody>
      </p:sp>
    </p:spTree>
    <p:extLst>
      <p:ext uri="{BB962C8B-B14F-4D97-AF65-F5344CB8AC3E}">
        <p14:creationId xmlns:p14="http://schemas.microsoft.com/office/powerpoint/2010/main" val="4140695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4B1A3-1295-9081-4E46-3C935EB5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Biological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CE309-258B-ACDD-E3E0-BA1244AE6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Cornerstone of production for many sectors in Canada</a:t>
            </a:r>
          </a:p>
          <a:p>
            <a:r>
              <a:rPr lang="en-US" dirty="0"/>
              <a:t>Significant interest in expansion of use and identification of new potential biological control agents </a:t>
            </a:r>
          </a:p>
          <a:p>
            <a:r>
              <a:rPr lang="en-US" dirty="0"/>
              <a:t>Divergence of registration processes between trading partners creates some barriers to adoption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18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8" ma:contentTypeDescription="Create a new document." ma:contentTypeScope="" ma:versionID="61e50d27a94aff6ed0da6958732925b4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1b297bcc931609e2c0ac29f3ebfb515b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CDD304-E736-4B5F-A148-EEE94CB5973F}"/>
</file>

<file path=customXml/itemProps2.xml><?xml version="1.0" encoding="utf-8"?>
<ds:datastoreItem xmlns:ds="http://schemas.openxmlformats.org/officeDocument/2006/customXml" ds:itemID="{E42DDCC2-30BF-4166-8E2A-34D70B5DC088}"/>
</file>

<file path=docProps/app.xml><?xml version="1.0" encoding="utf-8"?>
<Properties xmlns="http://schemas.openxmlformats.org/officeDocument/2006/extended-properties" xmlns:vt="http://schemas.openxmlformats.org/officeDocument/2006/docPropsVTypes">
  <TotalTime>18187</TotalTime>
  <Words>596</Words>
  <Application>Microsoft Macintosh PowerPoint</Application>
  <PresentationFormat>Widescreen</PresentationFormat>
  <Paragraphs>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Canadian Industry Report</vt:lpstr>
      <vt:lpstr>Some Background</vt:lpstr>
      <vt:lpstr>Phytosanitary Issues of Interest:  Floriculture</vt:lpstr>
      <vt:lpstr>Phytosanitary Issues of Interest:  Floriculture</vt:lpstr>
      <vt:lpstr>Phytosanitary Issues of Interest:  Floriculture</vt:lpstr>
      <vt:lpstr>Phytosanitary Issues of Interest: Nursery</vt:lpstr>
      <vt:lpstr>Phytosanitary Issues of Interest: Nursery</vt:lpstr>
      <vt:lpstr>Phytosanitary Issues of Interest: Nursery</vt:lpstr>
      <vt:lpstr>Phytosanitary Issues of Interest:  Biological Control</vt:lpstr>
      <vt:lpstr>Peripheral issues with Phytosanitary Consequences: Labour</vt:lpstr>
      <vt:lpstr>Peripheral issues with Phytosanitary Consequences: Crop Protection Products</vt:lpstr>
      <vt:lpstr>Peripheral issues with Phytosanitary Consequences: Energy</vt:lpstr>
      <vt:lpstr>Concluding thoughts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Canadian Industry Report</dc:title>
  <dc:creator>Andrew Morse</dc:creator>
  <cp:lastModifiedBy>Andrew Morse</cp:lastModifiedBy>
  <cp:revision>18</cp:revision>
  <dcterms:created xsi:type="dcterms:W3CDTF">2023-11-24T21:10:17Z</dcterms:created>
  <dcterms:modified xsi:type="dcterms:W3CDTF">2024-10-22T01:23:16Z</dcterms:modified>
</cp:coreProperties>
</file>