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diagrams/data1.xml" ContentType="application/vnd.openxmlformats-officedocument.drawingml.diagramData+xml"/>
  <Override PartName="/ppt/slides/slide9.xml" ContentType="application/vnd.openxmlformats-officedocument.presentationml.slide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4" r:id="rId3"/>
    <p:sldId id="292" r:id="rId4"/>
    <p:sldId id="290" r:id="rId5"/>
    <p:sldId id="265" r:id="rId6"/>
    <p:sldId id="284" r:id="rId7"/>
    <p:sldId id="288" r:id="rId8"/>
    <p:sldId id="287" r:id="rId9"/>
    <p:sldId id="289" r:id="rId10"/>
    <p:sldId id="291" r:id="rId11"/>
    <p:sldId id="262" r:id="rId12"/>
  </p:sldIdLst>
  <p:sldSz cx="12192000" cy="6858000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A8FEB8"/>
    <a:srgbClr val="A7802D"/>
    <a:srgbClr val="0033CC"/>
    <a:srgbClr val="0066FF"/>
    <a:srgbClr val="D3F468"/>
    <a:srgbClr val="66FFFF"/>
    <a:srgbClr val="FFFFCC"/>
    <a:srgbClr val="FFCC00"/>
    <a:srgbClr val="FDA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90DEFF-0FDD-4B40-8222-F61610165DDC}" v="3" dt="2024-10-22T04:10:51.4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61" autoAdjust="0"/>
    <p:restoredTop sz="93735" autoAdjust="0"/>
  </p:normalViewPr>
  <p:slideViewPr>
    <p:cSldViewPr snapToGrid="0" snapToObjects="1">
      <p:cViewPr varScale="1">
        <p:scale>
          <a:sx n="59" d="100"/>
          <a:sy n="59" d="100"/>
        </p:scale>
        <p:origin x="13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B6840C-4D0F-415A-84DF-9C49EA829B01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854E5387-1C14-4315-BD80-DBA9F0EF2AD3}">
      <dgm:prSet phldrT="[Texto]" custT="1"/>
      <dgm:spPr>
        <a:solidFill>
          <a:srgbClr val="FFC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900" b="1" kern="1200" dirty="0">
              <a:solidFill>
                <a:schemeClr val="tx1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4,935 Trampas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9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4,935 </a:t>
          </a:r>
          <a:r>
            <a:rPr lang="es-MX" sz="19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Traps</a:t>
          </a:r>
          <a:r>
            <a:rPr lang="es-MX" sz="19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 </a:t>
          </a:r>
          <a:r>
            <a:rPr lang="es-MX" sz="19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installed</a:t>
          </a:r>
          <a:endParaRPr lang="es-MX" sz="1900" b="1" kern="1200" dirty="0">
            <a:solidFill>
              <a:srgbClr val="0000CC"/>
            </a:solidFill>
            <a:latin typeface="Geomanist" panose="02000503000000020004" pitchFamily="50" charset="0"/>
            <a:ea typeface="+mn-ea"/>
            <a:cs typeface="Arial" panose="020B0604020202020204" pitchFamily="34" charset="0"/>
          </a:endParaRPr>
        </a:p>
      </dgm:t>
    </dgm:pt>
    <dgm:pt modelId="{E8BEFA2A-B07D-4241-9C01-F4434BE4C3EB}" type="parTrans" cxnId="{D170A56F-8056-4B1F-9933-8F324B0B1A9C}">
      <dgm:prSet/>
      <dgm:spPr/>
      <dgm:t>
        <a:bodyPr/>
        <a:lstStyle/>
        <a:p>
          <a:endParaRPr lang="es-ES"/>
        </a:p>
      </dgm:t>
    </dgm:pt>
    <dgm:pt modelId="{7342217F-81E5-464E-B846-24A984C72846}" type="sibTrans" cxnId="{D170A56F-8056-4B1F-9933-8F324B0B1A9C}">
      <dgm:prSet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S"/>
        </a:p>
      </dgm:t>
    </dgm:pt>
    <dgm:pt modelId="{F66DCB84-5C53-4934-9525-BB11B4E8F5EB}">
      <dgm:prSet phldrT="[Texto]" custT="1"/>
      <dgm:spPr>
        <a:solidFill>
          <a:srgbClr val="FFC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MX" sz="1900" b="1" kern="1200" dirty="0">
              <a:solidFill>
                <a:prstClr val="black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55,202 inspecciones</a:t>
          </a:r>
        </a:p>
        <a:p>
          <a:r>
            <a:rPr lang="es-MX" sz="19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55,202 </a:t>
          </a:r>
          <a:r>
            <a:rPr lang="es-MX" sz="19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inspections</a:t>
          </a:r>
          <a:endParaRPr lang="es-MX" sz="1900" b="1" kern="1200" dirty="0">
            <a:solidFill>
              <a:srgbClr val="0000CC"/>
            </a:solidFill>
            <a:latin typeface="Geomanist" panose="02000503000000020004" pitchFamily="50" charset="0"/>
            <a:ea typeface="+mn-ea"/>
            <a:cs typeface="Arial" panose="020B0604020202020204" pitchFamily="34" charset="0"/>
          </a:endParaRPr>
        </a:p>
      </dgm:t>
    </dgm:pt>
    <dgm:pt modelId="{E719E90C-3FA1-4E80-9C82-A62407B4D680}" type="parTrans" cxnId="{4F7EFE2F-590C-4D27-8E2E-C23C3490EE0A}">
      <dgm:prSet/>
      <dgm:spPr/>
      <dgm:t>
        <a:bodyPr/>
        <a:lstStyle/>
        <a:p>
          <a:endParaRPr lang="es-ES"/>
        </a:p>
      </dgm:t>
    </dgm:pt>
    <dgm:pt modelId="{DAE3C7D3-8F63-4991-BD27-FC6F1CEE1A45}" type="sibTrans" cxnId="{4F7EFE2F-590C-4D27-8E2E-C23C3490EE0A}">
      <dgm:prSet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S"/>
        </a:p>
      </dgm:t>
    </dgm:pt>
    <dgm:pt modelId="{84427E07-48AC-4820-9CB5-0ED211BD8424}">
      <dgm:prSet phldrT="[Texto]" custT="1"/>
      <dgm:spPr>
        <a:solidFill>
          <a:srgbClr val="FFC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solidFill>
                <a:prstClr val="black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Cero capturas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Zero  </a:t>
          </a:r>
          <a:r>
            <a:rPr lang="es-ES" sz="19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catches</a:t>
          </a:r>
          <a:endParaRPr lang="es-ES" sz="1900" b="1" kern="1200" dirty="0">
            <a:solidFill>
              <a:srgbClr val="0000CC"/>
            </a:solidFill>
            <a:latin typeface="Geomanist" panose="02000503000000020004" pitchFamily="50" charset="0"/>
            <a:ea typeface="+mn-ea"/>
            <a:cs typeface="Arial" panose="020B0604020202020204" pitchFamily="34" charset="0"/>
          </a:endParaRPr>
        </a:p>
      </dgm:t>
    </dgm:pt>
    <dgm:pt modelId="{79A477C5-F178-48B2-A7DA-8710CEE13F4A}" type="parTrans" cxnId="{A6CC8E36-A338-4D31-8A22-91D958CC25D6}">
      <dgm:prSet/>
      <dgm:spPr/>
      <dgm:t>
        <a:bodyPr/>
        <a:lstStyle/>
        <a:p>
          <a:endParaRPr lang="es-ES"/>
        </a:p>
      </dgm:t>
    </dgm:pt>
    <dgm:pt modelId="{E117227F-D151-4885-A569-4FBB4D731793}" type="sibTrans" cxnId="{A6CC8E36-A338-4D31-8A22-91D958CC25D6}">
      <dgm:prSet/>
      <dgm:spPr/>
      <dgm:t>
        <a:bodyPr/>
        <a:lstStyle/>
        <a:p>
          <a:endParaRPr lang="es-ES"/>
        </a:p>
      </dgm:t>
    </dgm:pt>
    <dgm:pt modelId="{6A91A70D-42D5-4155-A597-76A75922E222}" type="pres">
      <dgm:prSet presAssocID="{CDB6840C-4D0F-415A-84DF-9C49EA829B01}" presName="linearFlow" presStyleCnt="0">
        <dgm:presLayoutVars>
          <dgm:resizeHandles val="exact"/>
        </dgm:presLayoutVars>
      </dgm:prSet>
      <dgm:spPr/>
    </dgm:pt>
    <dgm:pt modelId="{83BF3D5C-8764-4C17-A612-EE1DDB1B876A}" type="pres">
      <dgm:prSet presAssocID="{854E5387-1C14-4315-BD80-DBA9F0EF2AD3}" presName="node" presStyleLbl="node1" presStyleIdx="0" presStyleCnt="3" custScaleX="66427" custScaleY="62214" custLinFactNeighborX="2727" custLinFactNeighborY="7083">
        <dgm:presLayoutVars>
          <dgm:bulletEnabled val="1"/>
        </dgm:presLayoutVars>
      </dgm:prSet>
      <dgm:spPr/>
    </dgm:pt>
    <dgm:pt modelId="{F579904F-862D-4B9B-BB2F-18E439FCCE24}" type="pres">
      <dgm:prSet presAssocID="{7342217F-81E5-464E-B846-24A984C72846}" presName="sibTrans" presStyleLbl="sibTrans2D1" presStyleIdx="0" presStyleCnt="2" custFlipHor="1" custScaleX="122713" custScaleY="38244" custLinFactNeighborX="2179" custLinFactNeighborY="1411"/>
      <dgm:spPr/>
    </dgm:pt>
    <dgm:pt modelId="{2DF1974C-BEEA-4C97-AF2D-2C98FE0770D2}" type="pres">
      <dgm:prSet presAssocID="{7342217F-81E5-464E-B846-24A984C72846}" presName="connectorText" presStyleLbl="sibTrans2D1" presStyleIdx="0" presStyleCnt="2"/>
      <dgm:spPr/>
    </dgm:pt>
    <dgm:pt modelId="{D7BC3567-1844-4815-966F-5605F35D9D6E}" type="pres">
      <dgm:prSet presAssocID="{F66DCB84-5C53-4934-9525-BB11B4E8F5EB}" presName="node" presStyleLbl="node1" presStyleIdx="1" presStyleCnt="3" custScaleX="68366" custScaleY="59473" custLinFactNeighborX="344" custLinFactNeighborY="-6520">
        <dgm:presLayoutVars>
          <dgm:bulletEnabled val="1"/>
        </dgm:presLayoutVars>
      </dgm:prSet>
      <dgm:spPr/>
    </dgm:pt>
    <dgm:pt modelId="{560A4631-4A57-4E83-9E9B-89E5F614E113}" type="pres">
      <dgm:prSet presAssocID="{DAE3C7D3-8F63-4991-BD27-FC6F1CEE1A45}" presName="sibTrans" presStyleLbl="sibTrans2D1" presStyleIdx="1" presStyleCnt="2" custScaleX="109294" custScaleY="42863" custLinFactNeighborX="2527" custLinFactNeighborY="2048"/>
      <dgm:spPr/>
    </dgm:pt>
    <dgm:pt modelId="{E83B9244-245A-4583-A712-93DE891BC66B}" type="pres">
      <dgm:prSet presAssocID="{DAE3C7D3-8F63-4991-BD27-FC6F1CEE1A45}" presName="connectorText" presStyleLbl="sibTrans2D1" presStyleIdx="1" presStyleCnt="2"/>
      <dgm:spPr/>
    </dgm:pt>
    <dgm:pt modelId="{EF0286A1-B058-4286-B12C-87484B674FC7}" type="pres">
      <dgm:prSet presAssocID="{84427E07-48AC-4820-9CB5-0ED211BD8424}" presName="node" presStyleLbl="node1" presStyleIdx="2" presStyleCnt="3" custScaleX="67765" custScaleY="51032" custLinFactNeighborX="2058" custLinFactNeighborY="-23310">
        <dgm:presLayoutVars>
          <dgm:bulletEnabled val="1"/>
        </dgm:presLayoutVars>
      </dgm:prSet>
      <dgm:spPr/>
    </dgm:pt>
  </dgm:ptLst>
  <dgm:cxnLst>
    <dgm:cxn modelId="{DC03C61C-A29A-4E9F-812A-DDBF2129DAC7}" type="presOf" srcId="{854E5387-1C14-4315-BD80-DBA9F0EF2AD3}" destId="{83BF3D5C-8764-4C17-A612-EE1DDB1B876A}" srcOrd="0" destOrd="0" presId="urn:microsoft.com/office/officeart/2005/8/layout/process2"/>
    <dgm:cxn modelId="{4F7EFE2F-590C-4D27-8E2E-C23C3490EE0A}" srcId="{CDB6840C-4D0F-415A-84DF-9C49EA829B01}" destId="{F66DCB84-5C53-4934-9525-BB11B4E8F5EB}" srcOrd="1" destOrd="0" parTransId="{E719E90C-3FA1-4E80-9C82-A62407B4D680}" sibTransId="{DAE3C7D3-8F63-4991-BD27-FC6F1CEE1A45}"/>
    <dgm:cxn modelId="{A6CC8E36-A338-4D31-8A22-91D958CC25D6}" srcId="{CDB6840C-4D0F-415A-84DF-9C49EA829B01}" destId="{84427E07-48AC-4820-9CB5-0ED211BD8424}" srcOrd="2" destOrd="0" parTransId="{79A477C5-F178-48B2-A7DA-8710CEE13F4A}" sibTransId="{E117227F-D151-4885-A569-4FBB4D731793}"/>
    <dgm:cxn modelId="{B91EE16A-AD7F-4A86-97C6-C862FF38F275}" type="presOf" srcId="{DAE3C7D3-8F63-4991-BD27-FC6F1CEE1A45}" destId="{560A4631-4A57-4E83-9E9B-89E5F614E113}" srcOrd="0" destOrd="0" presId="urn:microsoft.com/office/officeart/2005/8/layout/process2"/>
    <dgm:cxn modelId="{C638A14B-D67D-485E-BA65-EEC26C1E8DE7}" type="presOf" srcId="{CDB6840C-4D0F-415A-84DF-9C49EA829B01}" destId="{6A91A70D-42D5-4155-A597-76A75922E222}" srcOrd="0" destOrd="0" presId="urn:microsoft.com/office/officeart/2005/8/layout/process2"/>
    <dgm:cxn modelId="{D170A56F-8056-4B1F-9933-8F324B0B1A9C}" srcId="{CDB6840C-4D0F-415A-84DF-9C49EA829B01}" destId="{854E5387-1C14-4315-BD80-DBA9F0EF2AD3}" srcOrd="0" destOrd="0" parTransId="{E8BEFA2A-B07D-4241-9C01-F4434BE4C3EB}" sibTransId="{7342217F-81E5-464E-B846-24A984C72846}"/>
    <dgm:cxn modelId="{E8F9BB50-4714-44C1-8D99-6E261727B6F6}" type="presOf" srcId="{7342217F-81E5-464E-B846-24A984C72846}" destId="{2DF1974C-BEEA-4C97-AF2D-2C98FE0770D2}" srcOrd="1" destOrd="0" presId="urn:microsoft.com/office/officeart/2005/8/layout/process2"/>
    <dgm:cxn modelId="{C83D4081-80E2-47C5-843D-EED6EC32C387}" type="presOf" srcId="{84427E07-48AC-4820-9CB5-0ED211BD8424}" destId="{EF0286A1-B058-4286-B12C-87484B674FC7}" srcOrd="0" destOrd="0" presId="urn:microsoft.com/office/officeart/2005/8/layout/process2"/>
    <dgm:cxn modelId="{9477C4A4-947F-46F9-8EA3-2E3F6D456198}" type="presOf" srcId="{DAE3C7D3-8F63-4991-BD27-FC6F1CEE1A45}" destId="{E83B9244-245A-4583-A712-93DE891BC66B}" srcOrd="1" destOrd="0" presId="urn:microsoft.com/office/officeart/2005/8/layout/process2"/>
    <dgm:cxn modelId="{020B4DB5-0D08-487E-8729-BE921F9CC23F}" type="presOf" srcId="{7342217F-81E5-464E-B846-24A984C72846}" destId="{F579904F-862D-4B9B-BB2F-18E439FCCE24}" srcOrd="0" destOrd="0" presId="urn:microsoft.com/office/officeart/2005/8/layout/process2"/>
    <dgm:cxn modelId="{89FE5FD4-F115-46CF-AB3F-B789901B2BAF}" type="presOf" srcId="{F66DCB84-5C53-4934-9525-BB11B4E8F5EB}" destId="{D7BC3567-1844-4815-966F-5605F35D9D6E}" srcOrd="0" destOrd="0" presId="urn:microsoft.com/office/officeart/2005/8/layout/process2"/>
    <dgm:cxn modelId="{200A47BD-71AD-42E9-89BA-C88EBB9C8A0E}" type="presParOf" srcId="{6A91A70D-42D5-4155-A597-76A75922E222}" destId="{83BF3D5C-8764-4C17-A612-EE1DDB1B876A}" srcOrd="0" destOrd="0" presId="urn:microsoft.com/office/officeart/2005/8/layout/process2"/>
    <dgm:cxn modelId="{460D8262-A512-4DC8-BC72-79F2026CAE6B}" type="presParOf" srcId="{6A91A70D-42D5-4155-A597-76A75922E222}" destId="{F579904F-862D-4B9B-BB2F-18E439FCCE24}" srcOrd="1" destOrd="0" presId="urn:microsoft.com/office/officeart/2005/8/layout/process2"/>
    <dgm:cxn modelId="{82A912B7-B708-4A8D-8095-4C9E1EA46B05}" type="presParOf" srcId="{F579904F-862D-4B9B-BB2F-18E439FCCE24}" destId="{2DF1974C-BEEA-4C97-AF2D-2C98FE0770D2}" srcOrd="0" destOrd="0" presId="urn:microsoft.com/office/officeart/2005/8/layout/process2"/>
    <dgm:cxn modelId="{ACC0D485-A5A9-41BB-A9F5-7C10837E87DA}" type="presParOf" srcId="{6A91A70D-42D5-4155-A597-76A75922E222}" destId="{D7BC3567-1844-4815-966F-5605F35D9D6E}" srcOrd="2" destOrd="0" presId="urn:microsoft.com/office/officeart/2005/8/layout/process2"/>
    <dgm:cxn modelId="{22AD09BB-06C2-4C4C-9125-E39753F267D3}" type="presParOf" srcId="{6A91A70D-42D5-4155-A597-76A75922E222}" destId="{560A4631-4A57-4E83-9E9B-89E5F614E113}" srcOrd="3" destOrd="0" presId="urn:microsoft.com/office/officeart/2005/8/layout/process2"/>
    <dgm:cxn modelId="{90ACD1BC-019C-43A7-8144-357CBD4AE806}" type="presParOf" srcId="{560A4631-4A57-4E83-9E9B-89E5F614E113}" destId="{E83B9244-245A-4583-A712-93DE891BC66B}" srcOrd="0" destOrd="0" presId="urn:microsoft.com/office/officeart/2005/8/layout/process2"/>
    <dgm:cxn modelId="{337D6C8E-D56F-4135-A8EC-D490A66B2141}" type="presParOf" srcId="{6A91A70D-42D5-4155-A597-76A75922E222}" destId="{EF0286A1-B058-4286-B12C-87484B674FC7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B6840C-4D0F-415A-84DF-9C49EA829B01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854E5387-1C14-4315-BD80-DBA9F0EF2AD3}">
      <dgm:prSet phldrT="[Texto]" custT="1"/>
      <dgm:spPr>
        <a:solidFill>
          <a:srgbClr val="A8FEB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600" b="1" kern="1200" dirty="0">
              <a:solidFill>
                <a:schemeClr val="tx1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11,522 trampas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6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11,522 </a:t>
          </a:r>
          <a:r>
            <a:rPr lang="es-MX" sz="16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traps</a:t>
          </a:r>
          <a:r>
            <a:rPr lang="es-MX" sz="16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 </a:t>
          </a:r>
          <a:r>
            <a:rPr lang="es-MX" sz="16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installed</a:t>
          </a:r>
          <a:r>
            <a:rPr lang="es-MX" sz="16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 </a:t>
          </a:r>
        </a:p>
      </dgm:t>
    </dgm:pt>
    <dgm:pt modelId="{E8BEFA2A-B07D-4241-9C01-F4434BE4C3EB}" type="parTrans" cxnId="{D170A56F-8056-4B1F-9933-8F324B0B1A9C}">
      <dgm:prSet/>
      <dgm:spPr/>
      <dgm:t>
        <a:bodyPr/>
        <a:lstStyle/>
        <a:p>
          <a:endParaRPr lang="es-ES"/>
        </a:p>
      </dgm:t>
    </dgm:pt>
    <dgm:pt modelId="{7342217F-81E5-464E-B846-24A984C72846}" type="sibTrans" cxnId="{D170A56F-8056-4B1F-9933-8F324B0B1A9C}">
      <dgm:prSet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S"/>
        </a:p>
      </dgm:t>
    </dgm:pt>
    <dgm:pt modelId="{F66DCB84-5C53-4934-9525-BB11B4E8F5EB}">
      <dgm:prSet phldrT="[Texto]" custT="1"/>
      <dgm:spPr>
        <a:solidFill>
          <a:srgbClr val="A8FEB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s-MX" sz="1600" b="1" kern="1200" dirty="0">
              <a:solidFill>
                <a:prstClr val="black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168,003 inspecciones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MX" sz="16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168,003 </a:t>
          </a:r>
          <a:r>
            <a:rPr lang="es-MX" sz="16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inspections</a:t>
          </a:r>
          <a:endParaRPr lang="es-MX" sz="1600" b="1" kern="1200" dirty="0">
            <a:solidFill>
              <a:srgbClr val="0000CC"/>
            </a:solidFill>
            <a:latin typeface="Geomanist" panose="02000503000000020004" pitchFamily="50" charset="0"/>
            <a:ea typeface="+mn-ea"/>
            <a:cs typeface="Arial" panose="020B0604020202020204" pitchFamily="34" charset="0"/>
          </a:endParaRPr>
        </a:p>
      </dgm:t>
    </dgm:pt>
    <dgm:pt modelId="{E719E90C-3FA1-4E80-9C82-A62407B4D680}" type="parTrans" cxnId="{4F7EFE2F-590C-4D27-8E2E-C23C3490EE0A}">
      <dgm:prSet/>
      <dgm:spPr/>
      <dgm:t>
        <a:bodyPr/>
        <a:lstStyle/>
        <a:p>
          <a:endParaRPr lang="es-ES"/>
        </a:p>
      </dgm:t>
    </dgm:pt>
    <dgm:pt modelId="{DAE3C7D3-8F63-4991-BD27-FC6F1CEE1A45}" type="sibTrans" cxnId="{4F7EFE2F-590C-4D27-8E2E-C23C3490EE0A}">
      <dgm:prSet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S"/>
        </a:p>
      </dgm:t>
    </dgm:pt>
    <dgm:pt modelId="{84427E07-48AC-4820-9CB5-0ED211BD8424}">
      <dgm:prSet phldrT="[Texto]" custT="1"/>
      <dgm:spPr>
        <a:solidFill>
          <a:srgbClr val="A8FEB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600" b="1" kern="1200" dirty="0">
              <a:solidFill>
                <a:prstClr val="black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0 capturas en áreas libres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16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0 </a:t>
          </a:r>
          <a:r>
            <a:rPr lang="es-ES" sz="16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catches</a:t>
          </a:r>
          <a:r>
            <a:rPr lang="es-ES" sz="16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 in free </a:t>
          </a:r>
          <a:r>
            <a:rPr lang="es-ES" sz="16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areas</a:t>
          </a:r>
          <a:endParaRPr lang="es-ES" sz="1600" b="1" kern="1200" dirty="0">
            <a:solidFill>
              <a:srgbClr val="0000CC"/>
            </a:solidFill>
            <a:latin typeface="Geomanist" panose="02000503000000020004" pitchFamily="50" charset="0"/>
            <a:ea typeface="+mn-ea"/>
            <a:cs typeface="Arial" panose="020B0604020202020204" pitchFamily="34" charset="0"/>
          </a:endParaRPr>
        </a:p>
      </dgm:t>
    </dgm:pt>
    <dgm:pt modelId="{79A477C5-F178-48B2-A7DA-8710CEE13F4A}" type="parTrans" cxnId="{A6CC8E36-A338-4D31-8A22-91D958CC25D6}">
      <dgm:prSet/>
      <dgm:spPr/>
      <dgm:t>
        <a:bodyPr/>
        <a:lstStyle/>
        <a:p>
          <a:endParaRPr lang="es-ES"/>
        </a:p>
      </dgm:t>
    </dgm:pt>
    <dgm:pt modelId="{E117227F-D151-4885-A569-4FBB4D731793}" type="sibTrans" cxnId="{A6CC8E36-A338-4D31-8A22-91D958CC25D6}">
      <dgm:prSet/>
      <dgm:spPr/>
      <dgm:t>
        <a:bodyPr/>
        <a:lstStyle/>
        <a:p>
          <a:endParaRPr lang="es-ES"/>
        </a:p>
      </dgm:t>
    </dgm:pt>
    <dgm:pt modelId="{6A91A70D-42D5-4155-A597-76A75922E222}" type="pres">
      <dgm:prSet presAssocID="{CDB6840C-4D0F-415A-84DF-9C49EA829B01}" presName="linearFlow" presStyleCnt="0">
        <dgm:presLayoutVars>
          <dgm:resizeHandles val="exact"/>
        </dgm:presLayoutVars>
      </dgm:prSet>
      <dgm:spPr/>
    </dgm:pt>
    <dgm:pt modelId="{83BF3D5C-8764-4C17-A612-EE1DDB1B876A}" type="pres">
      <dgm:prSet presAssocID="{854E5387-1C14-4315-BD80-DBA9F0EF2AD3}" presName="node" presStyleLbl="node1" presStyleIdx="0" presStyleCnt="3" custScaleX="75016" custScaleY="67705" custLinFactNeighborX="444" custLinFactNeighborY="-12137">
        <dgm:presLayoutVars>
          <dgm:bulletEnabled val="1"/>
        </dgm:presLayoutVars>
      </dgm:prSet>
      <dgm:spPr/>
    </dgm:pt>
    <dgm:pt modelId="{F579904F-862D-4B9B-BB2F-18E439FCCE24}" type="pres">
      <dgm:prSet presAssocID="{7342217F-81E5-464E-B846-24A984C72846}" presName="sibTrans" presStyleLbl="sibTrans2D1" presStyleIdx="0" presStyleCnt="2" custScaleX="105239" custScaleY="67414" custLinFactNeighborX="-1573" custLinFactNeighborY="358"/>
      <dgm:spPr/>
    </dgm:pt>
    <dgm:pt modelId="{2DF1974C-BEEA-4C97-AF2D-2C98FE0770D2}" type="pres">
      <dgm:prSet presAssocID="{7342217F-81E5-464E-B846-24A984C72846}" presName="connectorText" presStyleLbl="sibTrans2D1" presStyleIdx="0" presStyleCnt="2"/>
      <dgm:spPr/>
    </dgm:pt>
    <dgm:pt modelId="{D7BC3567-1844-4815-966F-5605F35D9D6E}" type="pres">
      <dgm:prSet presAssocID="{F66DCB84-5C53-4934-9525-BB11B4E8F5EB}" presName="node" presStyleLbl="node1" presStyleIdx="1" presStyleCnt="3" custScaleX="69365" custScaleY="81139" custLinFactNeighborX="364" custLinFactNeighborY="-2010">
        <dgm:presLayoutVars>
          <dgm:bulletEnabled val="1"/>
        </dgm:presLayoutVars>
      </dgm:prSet>
      <dgm:spPr/>
    </dgm:pt>
    <dgm:pt modelId="{560A4631-4A57-4E83-9E9B-89E5F614E113}" type="pres">
      <dgm:prSet presAssocID="{DAE3C7D3-8F63-4991-BD27-FC6F1CEE1A45}" presName="sibTrans" presStyleLbl="sibTrans2D1" presStyleIdx="1" presStyleCnt="2" custFlipHor="1" custScaleX="99417" custScaleY="72810" custLinFactNeighborX="-532" custLinFactNeighborY="5208"/>
      <dgm:spPr/>
    </dgm:pt>
    <dgm:pt modelId="{E83B9244-245A-4583-A712-93DE891BC66B}" type="pres">
      <dgm:prSet presAssocID="{DAE3C7D3-8F63-4991-BD27-FC6F1CEE1A45}" presName="connectorText" presStyleLbl="sibTrans2D1" presStyleIdx="1" presStyleCnt="2"/>
      <dgm:spPr/>
    </dgm:pt>
    <dgm:pt modelId="{EF0286A1-B058-4286-B12C-87484B674FC7}" type="pres">
      <dgm:prSet presAssocID="{84427E07-48AC-4820-9CB5-0ED211BD8424}" presName="node" presStyleLbl="node1" presStyleIdx="2" presStyleCnt="3" custScaleX="73023" custScaleY="69986" custLinFactNeighborX="1032" custLinFactNeighborY="-21619">
        <dgm:presLayoutVars>
          <dgm:bulletEnabled val="1"/>
        </dgm:presLayoutVars>
      </dgm:prSet>
      <dgm:spPr/>
    </dgm:pt>
  </dgm:ptLst>
  <dgm:cxnLst>
    <dgm:cxn modelId="{DC03C61C-A29A-4E9F-812A-DDBF2129DAC7}" type="presOf" srcId="{854E5387-1C14-4315-BD80-DBA9F0EF2AD3}" destId="{83BF3D5C-8764-4C17-A612-EE1DDB1B876A}" srcOrd="0" destOrd="0" presId="urn:microsoft.com/office/officeart/2005/8/layout/process2"/>
    <dgm:cxn modelId="{4F7EFE2F-590C-4D27-8E2E-C23C3490EE0A}" srcId="{CDB6840C-4D0F-415A-84DF-9C49EA829B01}" destId="{F66DCB84-5C53-4934-9525-BB11B4E8F5EB}" srcOrd="1" destOrd="0" parTransId="{E719E90C-3FA1-4E80-9C82-A62407B4D680}" sibTransId="{DAE3C7D3-8F63-4991-BD27-FC6F1CEE1A45}"/>
    <dgm:cxn modelId="{A6CC8E36-A338-4D31-8A22-91D958CC25D6}" srcId="{CDB6840C-4D0F-415A-84DF-9C49EA829B01}" destId="{84427E07-48AC-4820-9CB5-0ED211BD8424}" srcOrd="2" destOrd="0" parTransId="{79A477C5-F178-48B2-A7DA-8710CEE13F4A}" sibTransId="{E117227F-D151-4885-A569-4FBB4D731793}"/>
    <dgm:cxn modelId="{B91EE16A-AD7F-4A86-97C6-C862FF38F275}" type="presOf" srcId="{DAE3C7D3-8F63-4991-BD27-FC6F1CEE1A45}" destId="{560A4631-4A57-4E83-9E9B-89E5F614E113}" srcOrd="0" destOrd="0" presId="urn:microsoft.com/office/officeart/2005/8/layout/process2"/>
    <dgm:cxn modelId="{C638A14B-D67D-485E-BA65-EEC26C1E8DE7}" type="presOf" srcId="{CDB6840C-4D0F-415A-84DF-9C49EA829B01}" destId="{6A91A70D-42D5-4155-A597-76A75922E222}" srcOrd="0" destOrd="0" presId="urn:microsoft.com/office/officeart/2005/8/layout/process2"/>
    <dgm:cxn modelId="{D170A56F-8056-4B1F-9933-8F324B0B1A9C}" srcId="{CDB6840C-4D0F-415A-84DF-9C49EA829B01}" destId="{854E5387-1C14-4315-BD80-DBA9F0EF2AD3}" srcOrd="0" destOrd="0" parTransId="{E8BEFA2A-B07D-4241-9C01-F4434BE4C3EB}" sibTransId="{7342217F-81E5-464E-B846-24A984C72846}"/>
    <dgm:cxn modelId="{E8F9BB50-4714-44C1-8D99-6E261727B6F6}" type="presOf" srcId="{7342217F-81E5-464E-B846-24A984C72846}" destId="{2DF1974C-BEEA-4C97-AF2D-2C98FE0770D2}" srcOrd="1" destOrd="0" presId="urn:microsoft.com/office/officeart/2005/8/layout/process2"/>
    <dgm:cxn modelId="{C83D4081-80E2-47C5-843D-EED6EC32C387}" type="presOf" srcId="{84427E07-48AC-4820-9CB5-0ED211BD8424}" destId="{EF0286A1-B058-4286-B12C-87484B674FC7}" srcOrd="0" destOrd="0" presId="urn:microsoft.com/office/officeart/2005/8/layout/process2"/>
    <dgm:cxn modelId="{9477C4A4-947F-46F9-8EA3-2E3F6D456198}" type="presOf" srcId="{DAE3C7D3-8F63-4991-BD27-FC6F1CEE1A45}" destId="{E83B9244-245A-4583-A712-93DE891BC66B}" srcOrd="1" destOrd="0" presId="urn:microsoft.com/office/officeart/2005/8/layout/process2"/>
    <dgm:cxn modelId="{020B4DB5-0D08-487E-8729-BE921F9CC23F}" type="presOf" srcId="{7342217F-81E5-464E-B846-24A984C72846}" destId="{F579904F-862D-4B9B-BB2F-18E439FCCE24}" srcOrd="0" destOrd="0" presId="urn:microsoft.com/office/officeart/2005/8/layout/process2"/>
    <dgm:cxn modelId="{89FE5FD4-F115-46CF-AB3F-B789901B2BAF}" type="presOf" srcId="{F66DCB84-5C53-4934-9525-BB11B4E8F5EB}" destId="{D7BC3567-1844-4815-966F-5605F35D9D6E}" srcOrd="0" destOrd="0" presId="urn:microsoft.com/office/officeart/2005/8/layout/process2"/>
    <dgm:cxn modelId="{200A47BD-71AD-42E9-89BA-C88EBB9C8A0E}" type="presParOf" srcId="{6A91A70D-42D5-4155-A597-76A75922E222}" destId="{83BF3D5C-8764-4C17-A612-EE1DDB1B876A}" srcOrd="0" destOrd="0" presId="urn:microsoft.com/office/officeart/2005/8/layout/process2"/>
    <dgm:cxn modelId="{460D8262-A512-4DC8-BC72-79F2026CAE6B}" type="presParOf" srcId="{6A91A70D-42D5-4155-A597-76A75922E222}" destId="{F579904F-862D-4B9B-BB2F-18E439FCCE24}" srcOrd="1" destOrd="0" presId="urn:microsoft.com/office/officeart/2005/8/layout/process2"/>
    <dgm:cxn modelId="{82A912B7-B708-4A8D-8095-4C9E1EA46B05}" type="presParOf" srcId="{F579904F-862D-4B9B-BB2F-18E439FCCE24}" destId="{2DF1974C-BEEA-4C97-AF2D-2C98FE0770D2}" srcOrd="0" destOrd="0" presId="urn:microsoft.com/office/officeart/2005/8/layout/process2"/>
    <dgm:cxn modelId="{ACC0D485-A5A9-41BB-A9F5-7C10837E87DA}" type="presParOf" srcId="{6A91A70D-42D5-4155-A597-76A75922E222}" destId="{D7BC3567-1844-4815-966F-5605F35D9D6E}" srcOrd="2" destOrd="0" presId="urn:microsoft.com/office/officeart/2005/8/layout/process2"/>
    <dgm:cxn modelId="{22AD09BB-06C2-4C4C-9125-E39753F267D3}" type="presParOf" srcId="{6A91A70D-42D5-4155-A597-76A75922E222}" destId="{560A4631-4A57-4E83-9E9B-89E5F614E113}" srcOrd="3" destOrd="0" presId="urn:microsoft.com/office/officeart/2005/8/layout/process2"/>
    <dgm:cxn modelId="{90ACD1BC-019C-43A7-8144-357CBD4AE806}" type="presParOf" srcId="{560A4631-4A57-4E83-9E9B-89E5F614E113}" destId="{E83B9244-245A-4583-A712-93DE891BC66B}" srcOrd="0" destOrd="0" presId="urn:microsoft.com/office/officeart/2005/8/layout/process2"/>
    <dgm:cxn modelId="{337D6C8E-D56F-4135-A8EC-D490A66B2141}" type="presParOf" srcId="{6A91A70D-42D5-4155-A597-76A75922E222}" destId="{EF0286A1-B058-4286-B12C-87484B674FC7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F3D5C-8764-4C17-A612-EE1DDB1B876A}">
      <dsp:nvSpPr>
        <dsp:cNvPr id="0" name=""/>
        <dsp:cNvSpPr/>
      </dsp:nvSpPr>
      <dsp:spPr>
        <a:xfrm>
          <a:off x="235449" y="141333"/>
          <a:ext cx="2486087" cy="919036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1900" b="1" kern="1200" dirty="0">
              <a:solidFill>
                <a:schemeClr val="tx1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4,935 Trampas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19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4,935 </a:t>
          </a:r>
          <a:r>
            <a:rPr lang="es-MX" sz="19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Traps</a:t>
          </a:r>
          <a:r>
            <a:rPr lang="es-MX" sz="19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 </a:t>
          </a:r>
          <a:r>
            <a:rPr lang="es-MX" sz="19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installed</a:t>
          </a:r>
          <a:endParaRPr lang="es-MX" sz="1900" b="1" kern="1200" dirty="0">
            <a:solidFill>
              <a:srgbClr val="0000CC"/>
            </a:solidFill>
            <a:latin typeface="Geomanist" panose="02000503000000020004" pitchFamily="50" charset="0"/>
            <a:ea typeface="+mn-ea"/>
            <a:cs typeface="Arial" panose="020B0604020202020204" pitchFamily="34" charset="0"/>
          </a:endParaRPr>
        </a:p>
      </dsp:txBody>
      <dsp:txXfrm>
        <a:off x="262367" y="168251"/>
        <a:ext cx="2432251" cy="865200"/>
      </dsp:txXfrm>
    </dsp:sp>
    <dsp:sp modelId="{F579904F-862D-4B9B-BB2F-18E439FCCE24}">
      <dsp:nvSpPr>
        <dsp:cNvPr id="0" name=""/>
        <dsp:cNvSpPr/>
      </dsp:nvSpPr>
      <dsp:spPr>
        <a:xfrm rot="15979451" flipH="1">
          <a:off x="1215563" y="1187368"/>
          <a:ext cx="451404" cy="254226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kern="1200"/>
        </a:p>
      </dsp:txBody>
      <dsp:txXfrm rot="-5400000">
        <a:off x="1362552" y="1088857"/>
        <a:ext cx="152536" cy="375136"/>
      </dsp:txXfrm>
    </dsp:sp>
    <dsp:sp modelId="{D7BC3567-1844-4815-966F-5605F35D9D6E}">
      <dsp:nvSpPr>
        <dsp:cNvPr id="0" name=""/>
        <dsp:cNvSpPr/>
      </dsp:nvSpPr>
      <dsp:spPr>
        <a:xfrm>
          <a:off x="109979" y="1549833"/>
          <a:ext cx="2558656" cy="878546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 dirty="0">
              <a:solidFill>
                <a:prstClr val="black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55,202 inspecciones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55,202 </a:t>
          </a:r>
          <a:r>
            <a:rPr lang="es-MX" sz="19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inspections</a:t>
          </a:r>
          <a:endParaRPr lang="es-MX" sz="1900" b="1" kern="1200" dirty="0">
            <a:solidFill>
              <a:srgbClr val="0000CC"/>
            </a:solidFill>
            <a:latin typeface="Geomanist" panose="02000503000000020004" pitchFamily="50" charset="0"/>
            <a:ea typeface="+mn-ea"/>
            <a:cs typeface="Arial" panose="020B0604020202020204" pitchFamily="34" charset="0"/>
          </a:endParaRPr>
        </a:p>
      </dsp:txBody>
      <dsp:txXfrm>
        <a:off x="135711" y="1575565"/>
        <a:ext cx="2507192" cy="827082"/>
      </dsp:txXfrm>
    </dsp:sp>
    <dsp:sp modelId="{560A4631-4A57-4E83-9E9B-89E5F614E113}">
      <dsp:nvSpPr>
        <dsp:cNvPr id="0" name=""/>
        <dsp:cNvSpPr/>
      </dsp:nvSpPr>
      <dsp:spPr>
        <a:xfrm rot="5225888">
          <a:off x="1247110" y="2524171"/>
          <a:ext cx="368755" cy="284931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 rot="-5400000">
        <a:off x="1343844" y="2482314"/>
        <a:ext cx="170959" cy="283276"/>
      </dsp:txXfrm>
    </dsp:sp>
    <dsp:sp modelId="{EF0286A1-B058-4286-B12C-87484B674FC7}">
      <dsp:nvSpPr>
        <dsp:cNvPr id="0" name=""/>
        <dsp:cNvSpPr/>
      </dsp:nvSpPr>
      <dsp:spPr>
        <a:xfrm>
          <a:off x="185374" y="2877665"/>
          <a:ext cx="2536163" cy="753854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solidFill>
                <a:prstClr val="black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Cero capturas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Zero  </a:t>
          </a:r>
          <a:r>
            <a:rPr lang="es-ES" sz="19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catches</a:t>
          </a:r>
          <a:endParaRPr lang="es-ES" sz="1900" b="1" kern="1200" dirty="0">
            <a:solidFill>
              <a:srgbClr val="0000CC"/>
            </a:solidFill>
            <a:latin typeface="Geomanist" panose="02000503000000020004" pitchFamily="50" charset="0"/>
            <a:ea typeface="+mn-ea"/>
            <a:cs typeface="Arial" panose="020B0604020202020204" pitchFamily="34" charset="0"/>
          </a:endParaRPr>
        </a:p>
      </dsp:txBody>
      <dsp:txXfrm>
        <a:off x="207454" y="2899745"/>
        <a:ext cx="2492003" cy="709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F3D5C-8764-4C17-A612-EE1DDB1B876A}">
      <dsp:nvSpPr>
        <dsp:cNvPr id="0" name=""/>
        <dsp:cNvSpPr/>
      </dsp:nvSpPr>
      <dsp:spPr>
        <a:xfrm>
          <a:off x="167396" y="0"/>
          <a:ext cx="2518255" cy="869190"/>
        </a:xfrm>
        <a:prstGeom prst="roundRect">
          <a:avLst>
            <a:gd name="adj" fmla="val 10000"/>
          </a:avLst>
        </a:prstGeom>
        <a:solidFill>
          <a:srgbClr val="A8FEB8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1600" b="1" kern="1200" dirty="0">
              <a:solidFill>
                <a:schemeClr val="tx1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11,522 trampas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16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11,522 </a:t>
          </a:r>
          <a:r>
            <a:rPr lang="es-MX" sz="16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traps</a:t>
          </a:r>
          <a:r>
            <a:rPr lang="es-MX" sz="16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 </a:t>
          </a:r>
          <a:r>
            <a:rPr lang="es-MX" sz="16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installed</a:t>
          </a:r>
          <a:r>
            <a:rPr lang="es-MX" sz="16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 </a:t>
          </a:r>
        </a:p>
      </dsp:txBody>
      <dsp:txXfrm>
        <a:off x="192854" y="25458"/>
        <a:ext cx="2467339" cy="818274"/>
      </dsp:txXfrm>
    </dsp:sp>
    <dsp:sp modelId="{F579904F-862D-4B9B-BB2F-18E439FCCE24}">
      <dsp:nvSpPr>
        <dsp:cNvPr id="0" name=""/>
        <dsp:cNvSpPr/>
      </dsp:nvSpPr>
      <dsp:spPr>
        <a:xfrm rot="5405833">
          <a:off x="1170297" y="990175"/>
          <a:ext cx="495114" cy="389454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/>
        </a:p>
      </dsp:txBody>
      <dsp:txXfrm rot="-5400000">
        <a:off x="1301117" y="937345"/>
        <a:ext cx="233672" cy="378278"/>
      </dsp:txXfrm>
    </dsp:sp>
    <dsp:sp modelId="{D7BC3567-1844-4815-966F-5605F35D9D6E}">
      <dsp:nvSpPr>
        <dsp:cNvPr id="0" name=""/>
        <dsp:cNvSpPr/>
      </dsp:nvSpPr>
      <dsp:spPr>
        <a:xfrm>
          <a:off x="259562" y="1496478"/>
          <a:ext cx="2328553" cy="1041654"/>
        </a:xfrm>
        <a:prstGeom prst="roundRect">
          <a:avLst>
            <a:gd name="adj" fmla="val 10000"/>
          </a:avLst>
        </a:prstGeom>
        <a:solidFill>
          <a:srgbClr val="A8FEB8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1600" b="1" kern="1200" dirty="0">
              <a:solidFill>
                <a:prstClr val="black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168,003 inspecciones</a:t>
          </a:r>
        </a:p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16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168,003 </a:t>
          </a:r>
          <a:r>
            <a:rPr lang="es-MX" sz="16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inspections</a:t>
          </a:r>
          <a:endParaRPr lang="es-MX" sz="1600" b="1" kern="1200" dirty="0">
            <a:solidFill>
              <a:srgbClr val="0000CC"/>
            </a:solidFill>
            <a:latin typeface="Geomanist" panose="02000503000000020004" pitchFamily="50" charset="0"/>
            <a:ea typeface="+mn-ea"/>
            <a:cs typeface="Arial" panose="020B0604020202020204" pitchFamily="34" charset="0"/>
          </a:endParaRPr>
        </a:p>
      </dsp:txBody>
      <dsp:txXfrm>
        <a:off x="290071" y="1526987"/>
        <a:ext cx="2267535" cy="980636"/>
      </dsp:txXfrm>
    </dsp:sp>
    <dsp:sp modelId="{560A4631-4A57-4E83-9E9B-89E5F614E113}">
      <dsp:nvSpPr>
        <dsp:cNvPr id="0" name=""/>
        <dsp:cNvSpPr/>
      </dsp:nvSpPr>
      <dsp:spPr>
        <a:xfrm rot="16253564" flipH="1">
          <a:off x="1258858" y="2592417"/>
          <a:ext cx="349757" cy="420627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/>
        </a:p>
      </dsp:txBody>
      <dsp:txXfrm rot="-5400000">
        <a:off x="1308366" y="2627858"/>
        <a:ext cx="252377" cy="244830"/>
      </dsp:txXfrm>
    </dsp:sp>
    <dsp:sp modelId="{EF0286A1-B058-4286-B12C-87484B674FC7}">
      <dsp:nvSpPr>
        <dsp:cNvPr id="0" name=""/>
        <dsp:cNvSpPr/>
      </dsp:nvSpPr>
      <dsp:spPr>
        <a:xfrm>
          <a:off x="220587" y="3007154"/>
          <a:ext cx="2451350" cy="898473"/>
        </a:xfrm>
        <a:prstGeom prst="roundRect">
          <a:avLst>
            <a:gd name="adj" fmla="val 10000"/>
          </a:avLst>
        </a:prstGeom>
        <a:solidFill>
          <a:srgbClr val="A8FEB8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>
              <a:solidFill>
                <a:prstClr val="black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0 capturas en áreas libres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0 </a:t>
          </a:r>
          <a:r>
            <a:rPr lang="es-ES" sz="16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catches</a:t>
          </a:r>
          <a:r>
            <a:rPr lang="es-ES" sz="1600" b="1" kern="12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 in free </a:t>
          </a:r>
          <a:r>
            <a:rPr lang="es-ES" sz="1600" b="1" kern="1200" dirty="0" err="1">
              <a:solidFill>
                <a:srgbClr val="0000CC"/>
              </a:solidFill>
              <a:latin typeface="Geomanist" panose="02000503000000020004" pitchFamily="50" charset="0"/>
              <a:ea typeface="+mn-ea"/>
              <a:cs typeface="Arial" panose="020B0604020202020204" pitchFamily="34" charset="0"/>
            </a:rPr>
            <a:t>areas</a:t>
          </a:r>
          <a:endParaRPr lang="es-ES" sz="1600" b="1" kern="1200" dirty="0">
            <a:solidFill>
              <a:srgbClr val="0000CC"/>
            </a:solidFill>
            <a:latin typeface="Geomanist" panose="02000503000000020004" pitchFamily="50" charset="0"/>
            <a:ea typeface="+mn-ea"/>
            <a:cs typeface="Arial" panose="020B0604020202020204" pitchFamily="34" charset="0"/>
          </a:endParaRPr>
        </a:p>
      </dsp:txBody>
      <dsp:txXfrm>
        <a:off x="246902" y="3033469"/>
        <a:ext cx="2398720" cy="845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681C34A-4F30-4D7A-AFA9-664E696B958D}" type="datetimeFigureOut">
              <a:rPr lang="es-MX" smtClean="0"/>
              <a:t>22/10/2024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7444AB2-FAA7-48FF-A9FD-F38CBFF0A94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5786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B533C-13F6-214B-8CDF-8875E126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Geomanist" panose="02000503000000020004" pitchFamily="2" charset="77"/>
              </a:defRPr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1C8A079-A9DD-D446-AA2B-69C7E216D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manist" panose="02000503000000020004" pitchFamily="2" charset="77"/>
              </a:defRPr>
            </a:lvl1pPr>
          </a:lstStyle>
          <a:p>
            <a:fld id="{649D3AE5-1BCF-F440-B2E6-5D65722DACA3}" type="datetimeFigureOut">
              <a:rPr lang="es-MX" smtClean="0"/>
              <a:pPr/>
              <a:t>22/10/2024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1F02EF-E15C-7D4B-A40A-A404CE41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manist" panose="02000503000000020004" pitchFamily="2" charset="77"/>
              </a:defRPr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CC2B94-79F1-2E4C-AC8D-068AC5E1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manist" panose="02000503000000020004" pitchFamily="2" charset="77"/>
              </a:defRPr>
            </a:lvl1pPr>
          </a:lstStyle>
          <a:p>
            <a:fld id="{40E182ED-D83A-714A-8929-3ACA2D383C01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827196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957F29-803C-AE5F-4784-577470F83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1167"/>
          <a:stretch/>
        </p:blipFill>
        <p:spPr>
          <a:xfrm>
            <a:off x="9970691" y="253268"/>
            <a:ext cx="1903982" cy="5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844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459" userDrawn="1">
          <p15:clr>
            <a:srgbClr val="FBAE40"/>
          </p15:clr>
        </p15:guide>
        <p15:guide id="5" pos="742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963D53-86E4-3449-8A9F-7C1952BB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manist" panose="02000503000000020004" pitchFamily="2" charset="77"/>
              </a:defRPr>
            </a:lvl1pPr>
          </a:lstStyle>
          <a:p>
            <a:fld id="{649D3AE5-1BCF-F440-B2E6-5D65722DACA3}" type="datetimeFigureOut">
              <a:rPr lang="es-MX" smtClean="0"/>
              <a:pPr/>
              <a:t>22/10/2024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40E97-7765-7741-B37A-43F8A020F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manist" panose="02000503000000020004" pitchFamily="2" charset="77"/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8D9C87-B7C4-0545-9119-56CC0C0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manist" panose="02000503000000020004" pitchFamily="2" charset="77"/>
              </a:defRPr>
            </a:lvl1pPr>
          </a:lstStyle>
          <a:p>
            <a:fld id="{40E182ED-D83A-714A-8929-3ACA2D383C01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43DE7-B237-420F-1762-0A06A0067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1167"/>
          <a:stretch/>
        </p:blipFill>
        <p:spPr>
          <a:xfrm>
            <a:off x="343396" y="211681"/>
            <a:ext cx="1903982" cy="5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11275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87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  <p15:guide id="5" pos="25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04352E-791D-EB1B-C966-C1A7295D2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1167"/>
          <a:stretch/>
        </p:blipFill>
        <p:spPr>
          <a:xfrm>
            <a:off x="9970691" y="253268"/>
            <a:ext cx="1903982" cy="5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8586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459" userDrawn="1">
          <p15:clr>
            <a:srgbClr val="FBAE40"/>
          </p15:clr>
        </p15:guide>
        <p15:guide id="5" pos="742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F2CC4-9433-612F-32F4-EA2EF2C5D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1167"/>
          <a:stretch/>
        </p:blipFill>
        <p:spPr>
          <a:xfrm>
            <a:off x="343396" y="211681"/>
            <a:ext cx="1903982" cy="5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88808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87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  <p15:guide id="5" pos="25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048473-27E5-4E41-AF4E-21BFDA181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9775" y="2529852"/>
            <a:ext cx="5201408" cy="1081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Primera línea título</a:t>
            </a:r>
          </a:p>
          <a:p>
            <a:pPr lvl="0"/>
            <a:r>
              <a:rPr lang="es-MX" dirty="0"/>
              <a:t>Segunda línea título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25A7A5-1EA6-8941-977D-2E4D4948A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D3AE5-1BCF-F440-B2E6-5D65722DACA3}" type="datetimeFigureOut">
              <a:rPr lang="es-MX" smtClean="0"/>
              <a:t>22/10/2024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298D9-19F6-A543-92E4-24726F723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5C90AE-3759-ED46-BF07-4A6687263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182ED-D83A-714A-8929-3ACA2D383C0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936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51" r:id="rId4"/>
    <p:sldLayoutId id="2147483652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A7802D"/>
          </a:solidFill>
          <a:latin typeface="MadrePatri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F317AC-82BD-FB4A-99CE-84F3F0F47845}"/>
              </a:ext>
            </a:extLst>
          </p:cNvPr>
          <p:cNvSpPr txBox="1"/>
          <p:nvPr/>
        </p:nvSpPr>
        <p:spPr>
          <a:xfrm>
            <a:off x="4476750" y="1228951"/>
            <a:ext cx="65151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A7802D"/>
                </a:solidFill>
                <a:latin typeface="Geomanist Bold" panose="02000503000000020004" pitchFamily="50" charset="0"/>
              </a:rPr>
              <a:t>Informes de país de la NAPPO – MEXICO</a:t>
            </a:r>
          </a:p>
          <a:p>
            <a:pPr algn="ctr"/>
            <a:r>
              <a:rPr lang="es-MX" sz="4000" dirty="0">
                <a:solidFill>
                  <a:srgbClr val="A7802D"/>
                </a:solidFill>
                <a:latin typeface="Geomanist" panose="02000503000000020004" pitchFamily="50" charset="0"/>
              </a:rPr>
              <a:t>NAPPO</a:t>
            </a:r>
            <a:r>
              <a:rPr lang="es-MX" sz="4000" spc="-10" dirty="0">
                <a:solidFill>
                  <a:srgbClr val="A7802D"/>
                </a:solidFill>
                <a:latin typeface="Geomanist" panose="02000503000000020004" pitchFamily="50" charset="0"/>
              </a:rPr>
              <a:t> </a:t>
            </a:r>
            <a:r>
              <a:rPr lang="es-MX" sz="4000" spc="-5" dirty="0">
                <a:solidFill>
                  <a:srgbClr val="A7802D"/>
                </a:solidFill>
                <a:latin typeface="Geomanist" panose="02000503000000020004" pitchFamily="50" charset="0"/>
              </a:rPr>
              <a:t>country</a:t>
            </a:r>
            <a:r>
              <a:rPr lang="es-MX" sz="4000" spc="-40" dirty="0">
                <a:solidFill>
                  <a:srgbClr val="A7802D"/>
                </a:solidFill>
                <a:latin typeface="Geomanist" panose="02000503000000020004" pitchFamily="50" charset="0"/>
              </a:rPr>
              <a:t> </a:t>
            </a:r>
            <a:r>
              <a:rPr lang="es-MX" sz="4000" dirty="0" err="1">
                <a:solidFill>
                  <a:srgbClr val="A7802D"/>
                </a:solidFill>
                <a:latin typeface="Geomanist" panose="02000503000000020004" pitchFamily="50" charset="0"/>
              </a:rPr>
              <a:t>reports</a:t>
            </a:r>
            <a:r>
              <a:rPr lang="es-MX" sz="4000" spc="-30" dirty="0">
                <a:solidFill>
                  <a:srgbClr val="A7802D"/>
                </a:solidFill>
                <a:latin typeface="Geomanist" panose="02000503000000020004" pitchFamily="50" charset="0"/>
              </a:rPr>
              <a:t> </a:t>
            </a:r>
            <a:r>
              <a:rPr lang="es-MX" sz="4000" dirty="0">
                <a:solidFill>
                  <a:srgbClr val="A7802D"/>
                </a:solidFill>
                <a:latin typeface="Geomanist" panose="02000503000000020004" pitchFamily="50" charset="0"/>
              </a:rPr>
              <a:t>-</a:t>
            </a:r>
            <a:r>
              <a:rPr lang="es-MX" sz="4000" spc="-20" dirty="0">
                <a:solidFill>
                  <a:srgbClr val="A7802D"/>
                </a:solidFill>
                <a:latin typeface="Geomanist" panose="02000503000000020004" pitchFamily="50" charset="0"/>
              </a:rPr>
              <a:t> </a:t>
            </a:r>
            <a:r>
              <a:rPr lang="es-MX" sz="4000" dirty="0">
                <a:solidFill>
                  <a:srgbClr val="A7802D"/>
                </a:solidFill>
                <a:latin typeface="Geomanist" panose="02000503000000020004" pitchFamily="50" charset="0"/>
              </a:rPr>
              <a:t>MEXICO</a:t>
            </a:r>
          </a:p>
          <a:p>
            <a:pPr algn="ctr"/>
            <a:endParaRPr lang="es-MX" sz="4800" b="1" dirty="0">
              <a:solidFill>
                <a:srgbClr val="A7802D"/>
              </a:solidFill>
              <a:latin typeface="Geomanist Bold" panose="02000503000000020004" pitchFamily="50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A72C17-7558-7047-BAFF-82FA969728DA}"/>
              </a:ext>
            </a:extLst>
          </p:cNvPr>
          <p:cNvSpPr txBox="1"/>
          <p:nvPr/>
        </p:nvSpPr>
        <p:spPr>
          <a:xfrm>
            <a:off x="5127538" y="4052613"/>
            <a:ext cx="5434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50" charset="0"/>
              </a:rPr>
              <a:t>47.</a:t>
            </a:r>
            <a:r>
              <a:rPr lang="es-MX" sz="2800" b="1" baseline="30000" dirty="0">
                <a:solidFill>
                  <a:srgbClr val="A7802D"/>
                </a:solidFill>
                <a:latin typeface="Geomanist Bold" panose="02000503000000020004" pitchFamily="50" charset="0"/>
              </a:rPr>
              <a:t>a</a:t>
            </a:r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50" charset="0"/>
              </a:rPr>
              <a:t> Reunión Anual de la NAPPO  </a:t>
            </a:r>
            <a:r>
              <a:rPr lang="es-MX" sz="2800" dirty="0">
                <a:solidFill>
                  <a:srgbClr val="A7802D"/>
                </a:solidFill>
                <a:latin typeface="Geomanist" panose="02000503000000020004" pitchFamily="50" charset="0"/>
              </a:rPr>
              <a:t>47th	NAPPO </a:t>
            </a:r>
            <a:r>
              <a:rPr lang="es-MX" sz="2800" dirty="0" err="1">
                <a:solidFill>
                  <a:srgbClr val="A7802D"/>
                </a:solidFill>
                <a:latin typeface="Geomanist" panose="02000503000000020004" pitchFamily="50" charset="0"/>
              </a:rPr>
              <a:t>Annual</a:t>
            </a:r>
            <a:r>
              <a:rPr lang="es-MX" sz="2800" dirty="0">
                <a:solidFill>
                  <a:srgbClr val="A7802D"/>
                </a:solidFill>
                <a:latin typeface="Geomanist" panose="02000503000000020004" pitchFamily="50" charset="0"/>
              </a:rPr>
              <a:t> Meeting</a:t>
            </a:r>
          </a:p>
        </p:txBody>
      </p:sp>
      <p:pic>
        <p:nvPicPr>
          <p:cNvPr id="6" name="Imag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7774" y="5154876"/>
            <a:ext cx="2288019" cy="162860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572250" y="5969178"/>
            <a:ext cx="1862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Octubre/October-2024</a:t>
            </a:r>
          </a:p>
        </p:txBody>
      </p:sp>
    </p:spTree>
    <p:extLst>
      <p:ext uri="{BB962C8B-B14F-4D97-AF65-F5344CB8AC3E}">
        <p14:creationId xmlns:p14="http://schemas.microsoft.com/office/powerpoint/2010/main" val="401820187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8B1C519-FE24-3A2F-83D1-1ED814D9DFD5}"/>
              </a:ext>
            </a:extLst>
          </p:cNvPr>
          <p:cNvGrpSpPr/>
          <p:nvPr/>
        </p:nvGrpSpPr>
        <p:grpSpPr>
          <a:xfrm>
            <a:off x="4307952" y="1524040"/>
            <a:ext cx="5980177" cy="3984422"/>
            <a:chOff x="4399392" y="1747820"/>
            <a:chExt cx="5980177" cy="3984422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1439405-726B-CA45-6C4D-A332D160E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13626" r="3867" b="7133"/>
            <a:stretch/>
          </p:blipFill>
          <p:spPr>
            <a:xfrm>
              <a:off x="4563065" y="1747820"/>
              <a:ext cx="5816504" cy="3972486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0A2AC19C-174B-43FF-1296-F5594E11A321}"/>
                </a:ext>
              </a:extLst>
            </p:cNvPr>
            <p:cNvSpPr/>
            <p:nvPr/>
          </p:nvSpPr>
          <p:spPr>
            <a:xfrm>
              <a:off x="8823960" y="2633472"/>
              <a:ext cx="740664" cy="256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B677228A-0BA0-9F6B-1628-941A958AD7BC}"/>
                </a:ext>
              </a:extLst>
            </p:cNvPr>
            <p:cNvSpPr/>
            <p:nvPr/>
          </p:nvSpPr>
          <p:spPr>
            <a:xfrm>
              <a:off x="4399392" y="5038344"/>
              <a:ext cx="1717943" cy="693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BADF8EE2-1666-A785-86EA-6CB4989E1BFE}"/>
              </a:ext>
            </a:extLst>
          </p:cNvPr>
          <p:cNvSpPr txBox="1"/>
          <p:nvPr/>
        </p:nvSpPr>
        <p:spPr>
          <a:xfrm>
            <a:off x="485013" y="2409692"/>
            <a:ext cx="415250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s-MX" b="1" dirty="0">
                <a:latin typeface="Geomanist" panose="02000503000000020004" pitchFamily="50" charset="0"/>
                <a:cs typeface="Arial" panose="020B0604020202020204" pitchFamily="34" charset="0"/>
              </a:rPr>
              <a:t>738 trampas instaladas </a:t>
            </a:r>
            <a:r>
              <a:rPr lang="es-MX" dirty="0">
                <a:latin typeface="Geomanist" panose="02000503000000020004" pitchFamily="50" charset="0"/>
                <a:cs typeface="Arial" panose="020B0604020202020204" pitchFamily="34" charset="0"/>
              </a:rPr>
              <a:t>/ </a:t>
            </a:r>
            <a:r>
              <a:rPr lang="es-MX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traps</a:t>
            </a:r>
            <a:r>
              <a:rPr lang="es-MX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installed</a:t>
            </a:r>
            <a:r>
              <a:rPr lang="es-MX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:</a:t>
            </a:r>
          </a:p>
          <a:p>
            <a:pPr marL="630238" lvl="1" indent="-260350">
              <a:spcAft>
                <a:spcPts val="600"/>
              </a:spcAft>
              <a:buFont typeface="+mj-lt"/>
              <a:buAutoNum type="alphaLcParenR"/>
            </a:pPr>
            <a:r>
              <a:rPr lang="es-MX" sz="1600" dirty="0">
                <a:latin typeface="Geomanist" panose="02000503000000020004" pitchFamily="50" charset="0"/>
                <a:cs typeface="Arial" panose="020B0604020202020204" pitchFamily="34" charset="0"/>
              </a:rPr>
              <a:t>Aeropuertos</a:t>
            </a:r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/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Airports</a:t>
            </a:r>
            <a:endParaRPr lang="es-MX" sz="1600" b="1" dirty="0">
              <a:solidFill>
                <a:srgbClr val="0000CC"/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  <a:p>
            <a:pPr marL="630238" lvl="1" indent="-260350">
              <a:spcAft>
                <a:spcPts val="600"/>
              </a:spcAft>
              <a:buFont typeface="+mj-lt"/>
              <a:buAutoNum type="alphaLcParenR"/>
            </a:pPr>
            <a:r>
              <a:rPr lang="es-MX" sz="1600" dirty="0">
                <a:latin typeface="Geomanist" panose="02000503000000020004" pitchFamily="50" charset="0"/>
                <a:cs typeface="Arial" panose="020B0604020202020204" pitchFamily="34" charset="0"/>
              </a:rPr>
              <a:t>Puertos marítimos </a:t>
            </a:r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/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Seaports</a:t>
            </a:r>
            <a:endParaRPr lang="es-MX" sz="1600" b="1" dirty="0">
              <a:solidFill>
                <a:srgbClr val="0000CC"/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  <a:p>
            <a:pPr marL="630238" lvl="1" indent="-260350">
              <a:spcAft>
                <a:spcPts val="600"/>
              </a:spcAft>
              <a:buFont typeface="+mj-lt"/>
              <a:buAutoNum type="alphaLcParenR"/>
            </a:pPr>
            <a:r>
              <a:rPr lang="es-MX" sz="1600" dirty="0">
                <a:latin typeface="Geomanist" panose="02000503000000020004" pitchFamily="50" charset="0"/>
                <a:cs typeface="Arial" panose="020B0604020202020204" pitchFamily="34" charset="0"/>
              </a:rPr>
              <a:t>Centrales de abasto </a:t>
            </a:r>
            <a:r>
              <a:rPr lang="es-MX" sz="1600" b="1" dirty="0">
                <a:solidFill>
                  <a:schemeClr val="accent5">
                    <a:lumMod val="75000"/>
                  </a:schemeClr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/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Farmers</a:t>
            </a:r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markets</a:t>
            </a:r>
            <a:endParaRPr lang="es-MX" sz="1600" b="1" dirty="0">
              <a:solidFill>
                <a:srgbClr val="0000CC"/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  <a:p>
            <a:pPr marL="630238" lvl="1" indent="-260350">
              <a:spcAft>
                <a:spcPts val="600"/>
              </a:spcAft>
              <a:buFont typeface="+mj-lt"/>
              <a:buAutoNum type="alphaLcParenR"/>
            </a:pPr>
            <a:r>
              <a:rPr lang="es-MX" sz="1600" dirty="0">
                <a:latin typeface="Geomanist" panose="02000503000000020004" pitchFamily="50" charset="0"/>
                <a:cs typeface="Arial" panose="020B0604020202020204" pitchFamily="34" charset="0"/>
              </a:rPr>
              <a:t>Bodegas de grano </a:t>
            </a:r>
            <a:r>
              <a:rPr lang="es-MX" sz="1600" b="1" dirty="0">
                <a:solidFill>
                  <a:schemeClr val="accent5">
                    <a:lumMod val="75000"/>
                  </a:schemeClr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/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grain</a:t>
            </a:r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warehouses</a:t>
            </a:r>
            <a:endParaRPr lang="es-MX" sz="1600" b="1" dirty="0">
              <a:solidFill>
                <a:srgbClr val="0000CC"/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s-MX" b="1" dirty="0">
                <a:latin typeface="Geomanist" panose="02000503000000020004" pitchFamily="50" charset="0"/>
                <a:cs typeface="Arial" panose="020B0604020202020204" pitchFamily="34" charset="0"/>
              </a:rPr>
              <a:t>12,134 inspecciones</a:t>
            </a:r>
            <a:r>
              <a:rPr lang="es-MX" dirty="0">
                <a:latin typeface="Geomanist" panose="02000503000000020004" pitchFamily="50" charset="0"/>
                <a:cs typeface="Arial" panose="020B0604020202020204" pitchFamily="34" charset="0"/>
              </a:rPr>
              <a:t> acumuladas a trampas / </a:t>
            </a:r>
            <a:r>
              <a:rPr lang="es-MX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traps</a:t>
            </a:r>
            <a:r>
              <a:rPr lang="es-MX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inspections</a:t>
            </a:r>
            <a:endParaRPr lang="es-MX" b="1" dirty="0">
              <a:solidFill>
                <a:srgbClr val="0000CC"/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s-MX" b="1" dirty="0">
                <a:latin typeface="Geomanist" panose="02000503000000020004" pitchFamily="50" charset="0"/>
                <a:cs typeface="Arial" panose="020B0604020202020204" pitchFamily="34" charset="0"/>
              </a:rPr>
              <a:t>57 insectos sospechosos </a:t>
            </a:r>
            <a:r>
              <a:rPr lang="es-MX" dirty="0">
                <a:latin typeface="Geomanist" panose="02000503000000020004" pitchFamily="50" charset="0"/>
                <a:cs typeface="Arial" panose="020B0604020202020204" pitchFamily="34" charset="0"/>
              </a:rPr>
              <a:t>/ </a:t>
            </a:r>
            <a:r>
              <a:rPr lang="es-MX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suspicious</a:t>
            </a:r>
            <a:r>
              <a:rPr lang="es-MX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insects</a:t>
            </a:r>
            <a:endParaRPr lang="es-MX" b="1" dirty="0">
              <a:solidFill>
                <a:srgbClr val="0000CC"/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s-MX" b="1" dirty="0">
                <a:latin typeface="Geomanist" panose="02000503000000020004" pitchFamily="50" charset="0"/>
                <a:cs typeface="Arial" panose="020B0604020202020204" pitchFamily="34" charset="0"/>
              </a:rPr>
              <a:t>Resultados negativos a la plaga </a:t>
            </a:r>
            <a:r>
              <a:rPr lang="es-MX" dirty="0">
                <a:latin typeface="Geomanist" panose="02000503000000020004" pitchFamily="50" charset="0"/>
                <a:cs typeface="Arial" panose="020B0604020202020204" pitchFamily="34" charset="0"/>
              </a:rPr>
              <a:t>/ </a:t>
            </a:r>
            <a:r>
              <a:rPr lang="es-MX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Results</a:t>
            </a:r>
            <a:r>
              <a:rPr lang="es-MX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are </a:t>
            </a:r>
            <a:r>
              <a:rPr lang="es-MX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negative</a:t>
            </a:r>
            <a:endParaRPr lang="es-MX" b="1" dirty="0">
              <a:solidFill>
                <a:srgbClr val="0000CC"/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424C379-1B33-6D98-FF9B-AE8B17D7D1A7}"/>
              </a:ext>
            </a:extLst>
          </p:cNvPr>
          <p:cNvSpPr/>
          <p:nvPr/>
        </p:nvSpPr>
        <p:spPr>
          <a:xfrm>
            <a:off x="5286375" y="5970929"/>
            <a:ext cx="381647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b"/>
            <a:r>
              <a:rPr lang="es-MX" sz="2400" b="1" dirty="0">
                <a:latin typeface="Geomanist" panose="02000503000000020004" pitchFamily="50" charset="0"/>
                <a:cs typeface="Arial" panose="020B0604020202020204" pitchFamily="34" charset="0"/>
              </a:rPr>
              <a:t>AUSENTE/ </a:t>
            </a:r>
            <a:r>
              <a:rPr lang="es-MX" sz="2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ABSENT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C6E6404-3CD2-5579-D2E5-AE60DF6B1865}"/>
              </a:ext>
            </a:extLst>
          </p:cNvPr>
          <p:cNvSpPr/>
          <p:nvPr/>
        </p:nvSpPr>
        <p:spPr>
          <a:xfrm>
            <a:off x="2466975" y="207262"/>
            <a:ext cx="7572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s-MX" sz="24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GORGOJO KHAPRA (</a:t>
            </a:r>
            <a:r>
              <a:rPr lang="es-MX" sz="2400" b="1" i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Trogoderma</a:t>
            </a:r>
            <a:r>
              <a:rPr lang="es-MX" sz="2400" b="1" i="1" dirty="0">
                <a:solidFill>
                  <a:srgbClr val="A7802D"/>
                </a:solidFill>
                <a:latin typeface="Geomanist Bold" panose="02000503000000020004" pitchFamily="2" charset="77"/>
              </a:rPr>
              <a:t> </a:t>
            </a:r>
            <a:r>
              <a:rPr lang="es-MX" sz="2400" b="1" i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granarium</a:t>
            </a:r>
            <a:r>
              <a:rPr lang="es-MX" sz="24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) 2024 </a:t>
            </a:r>
            <a:r>
              <a:rPr lang="es-MX" b="1" dirty="0">
                <a:latin typeface="Geomanist" panose="02000503000000020004" pitchFamily="50" charset="0"/>
                <a:cs typeface="Arial" panose="020B0604020202020204" pitchFamily="34" charset="0"/>
              </a:rPr>
              <a:t>	</a:t>
            </a:r>
            <a:r>
              <a:rPr lang="es-MX" sz="2400" b="1" dirty="0">
                <a:solidFill>
                  <a:srgbClr val="0000CC"/>
                </a:solidFill>
                <a:latin typeface="Geomanist Bold" panose="02000503000000020004" pitchFamily="2" charset="77"/>
              </a:rPr>
              <a:t>KHAPRA BEETLE SURVEILLANCE 2024</a:t>
            </a:r>
            <a:br>
              <a:rPr lang="es-MX" b="1" dirty="0">
                <a:solidFill>
                  <a:schemeClr val="accent5">
                    <a:lumMod val="75000"/>
                  </a:schemeClr>
                </a:solidFill>
                <a:latin typeface="Geomanist" panose="02000503000000020004" pitchFamily="50" charset="0"/>
                <a:cs typeface="Arial" panose="020B0604020202020204" pitchFamily="34" charset="0"/>
              </a:rPr>
            </a:br>
            <a:endParaRPr lang="es-MX" b="1" dirty="0">
              <a:solidFill>
                <a:schemeClr val="accent5">
                  <a:lumMod val="75000"/>
                </a:schemeClr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9123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C9A6BA8-E44C-CF42-8284-C9E8E3DC982B}"/>
              </a:ext>
            </a:extLst>
          </p:cNvPr>
          <p:cNvSpPr txBox="1"/>
          <p:nvPr/>
        </p:nvSpPr>
        <p:spPr>
          <a:xfrm>
            <a:off x="5397061" y="3072549"/>
            <a:ext cx="48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Gracias!!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80FFA21-D92D-99E3-475A-4217999D9A63}"/>
              </a:ext>
            </a:extLst>
          </p:cNvPr>
          <p:cNvSpPr txBox="1"/>
          <p:nvPr/>
        </p:nvSpPr>
        <p:spPr>
          <a:xfrm>
            <a:off x="5397061" y="4003863"/>
            <a:ext cx="48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rgbClr val="0000CC"/>
                </a:solidFill>
                <a:latin typeface="Geomanist Bold" panose="02000503000000020004" pitchFamily="2" charset="77"/>
              </a:rPr>
              <a:t>Thank</a:t>
            </a:r>
            <a:r>
              <a:rPr lang="es-MX" sz="2800" b="1" dirty="0">
                <a:solidFill>
                  <a:srgbClr val="0000CC"/>
                </a:solidFill>
                <a:latin typeface="Geomanist Bold" panose="02000503000000020004" pitchFamily="2" charset="77"/>
              </a:rPr>
              <a:t> </a:t>
            </a:r>
            <a:r>
              <a:rPr lang="es-MX" sz="2800" b="1" dirty="0" err="1">
                <a:solidFill>
                  <a:srgbClr val="0000CC"/>
                </a:solidFill>
                <a:latin typeface="Geomanist Bold" panose="02000503000000020004" pitchFamily="2" charset="77"/>
              </a:rPr>
              <a:t>you</a:t>
            </a:r>
            <a:r>
              <a:rPr lang="es-MX" sz="2800" b="1" dirty="0">
                <a:solidFill>
                  <a:srgbClr val="0000CC"/>
                </a:solidFill>
                <a:latin typeface="Geomanist Bold" panose="02000503000000020004" pitchFamily="2" charset="77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125851741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oce a Julio Berdegué, el nuevo Secretario de Agricultura con Sheinba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" y="2238374"/>
            <a:ext cx="5038724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5362575" y="1934653"/>
            <a:ext cx="49339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>
                <a:latin typeface="Geomanist" panose="02000503000000020004" pitchFamily="50" charset="0"/>
              </a:rPr>
              <a:t>El pasado 1º de octubre de 2024, inició el periodo presidencial 2024-2030  de la Dra. Claudia </a:t>
            </a:r>
            <a:r>
              <a:rPr lang="es-MX" sz="1600" dirty="0" err="1">
                <a:latin typeface="Geomanist" panose="02000503000000020004" pitchFamily="50" charset="0"/>
              </a:rPr>
              <a:t>Sheinbaum</a:t>
            </a:r>
            <a:r>
              <a:rPr lang="es-MX" sz="1600" dirty="0">
                <a:latin typeface="Geomanist" panose="02000503000000020004" pitchFamily="50" charset="0"/>
              </a:rPr>
              <a:t> Pardo; política, científica y académica  mexicana; convirtiéndola en la primera mujer en presidir México.</a:t>
            </a:r>
          </a:p>
          <a:p>
            <a:pPr algn="just"/>
            <a:endParaRPr lang="es-MX" sz="1600" dirty="0">
              <a:solidFill>
                <a:srgbClr val="0000CC"/>
              </a:solidFill>
              <a:latin typeface="Geomanist" panose="02000503000000020004" pitchFamily="50" charset="0"/>
            </a:endParaRPr>
          </a:p>
          <a:p>
            <a:pPr algn="just"/>
            <a:r>
              <a:rPr lang="en-US" sz="1600" dirty="0">
                <a:solidFill>
                  <a:srgbClr val="0000CC"/>
                </a:solidFill>
                <a:latin typeface="Geomanist" panose="02000503000000020004" pitchFamily="50" charset="0"/>
              </a:rPr>
              <a:t>On October 1</a:t>
            </a:r>
            <a:r>
              <a:rPr lang="en-US" sz="1600" baseline="30000" dirty="0">
                <a:solidFill>
                  <a:srgbClr val="0000CC"/>
                </a:solidFill>
                <a:latin typeface="Geomanist" panose="02000503000000020004" pitchFamily="50" charset="0"/>
              </a:rPr>
              <a:t>st</a:t>
            </a:r>
            <a:r>
              <a:rPr lang="en-US" sz="1600" dirty="0">
                <a:solidFill>
                  <a:srgbClr val="0000CC"/>
                </a:solidFill>
                <a:latin typeface="Geomanist" panose="02000503000000020004" pitchFamily="50" charset="0"/>
              </a:rPr>
              <a:t>, 2024, began the 2024-2030 presidential period of Dr. Claudia </a:t>
            </a:r>
            <a:r>
              <a:rPr lang="en-US" sz="1600" dirty="0" err="1">
                <a:solidFill>
                  <a:srgbClr val="0000CC"/>
                </a:solidFill>
                <a:latin typeface="Geomanist" panose="02000503000000020004" pitchFamily="50" charset="0"/>
              </a:rPr>
              <a:t>Sheinbaum</a:t>
            </a:r>
            <a:r>
              <a:rPr lang="en-US" sz="1600" dirty="0">
                <a:solidFill>
                  <a:srgbClr val="0000CC"/>
                </a:solidFill>
                <a:latin typeface="Geomanist" panose="02000503000000020004" pitchFamily="50" charset="0"/>
              </a:rPr>
              <a:t> Pardo, Mexican politician, scientist and academic, making her the first woman to preside the presidency of Mexico.</a:t>
            </a:r>
            <a:endParaRPr lang="es-MX" sz="1600" dirty="0">
              <a:solidFill>
                <a:srgbClr val="0000CC"/>
              </a:solidFill>
              <a:latin typeface="Geomanist" panose="02000503000000020004" pitchFamily="50" charset="0"/>
            </a:endParaRPr>
          </a:p>
          <a:p>
            <a:pPr algn="just"/>
            <a:r>
              <a:rPr lang="es-MX" sz="1600" dirty="0">
                <a:latin typeface="Geomanist" panose="02000503000000020004" pitchFamily="50" charset="0"/>
              </a:rPr>
              <a:t> </a:t>
            </a:r>
          </a:p>
          <a:p>
            <a:pPr algn="just"/>
            <a:endParaRPr lang="es-MX" sz="1600" dirty="0">
              <a:latin typeface="Geomanist" panose="02000503000000020004" pitchFamily="50" charset="0"/>
            </a:endParaRPr>
          </a:p>
          <a:p>
            <a:pPr algn="just"/>
            <a:r>
              <a:rPr lang="es-MX" sz="1600" dirty="0">
                <a:latin typeface="Geomanist" panose="02000503000000020004" pitchFamily="50" charset="0"/>
              </a:rPr>
              <a:t>El Secretario de Agricultura y Desarrollo Rural (</a:t>
            </a:r>
            <a:r>
              <a:rPr lang="es-MX" sz="1600" dirty="0" err="1">
                <a:latin typeface="Geomanist" panose="02000503000000020004" pitchFamily="50" charset="0"/>
              </a:rPr>
              <a:t>Sader</a:t>
            </a:r>
            <a:r>
              <a:rPr lang="es-MX" sz="1600" dirty="0">
                <a:latin typeface="Geomanist" panose="02000503000000020004" pitchFamily="50" charset="0"/>
              </a:rPr>
              <a:t>) en el gabinete de la Dra. </a:t>
            </a:r>
            <a:r>
              <a:rPr lang="es-MX" sz="1600" dirty="0" err="1">
                <a:latin typeface="Geomanist" panose="02000503000000020004" pitchFamily="50" charset="0"/>
              </a:rPr>
              <a:t>Sheinbaum</a:t>
            </a:r>
            <a:r>
              <a:rPr lang="es-MX" sz="1600" dirty="0">
                <a:latin typeface="Geomanist" panose="02000503000000020004" pitchFamily="50" charset="0"/>
              </a:rPr>
              <a:t>, es el Dr. Julio </a:t>
            </a:r>
            <a:r>
              <a:rPr lang="es-MX" sz="1600" dirty="0" err="1">
                <a:latin typeface="Geomanist" panose="02000503000000020004" pitchFamily="50" charset="0"/>
              </a:rPr>
              <a:t>Berdegué</a:t>
            </a:r>
            <a:r>
              <a:rPr lang="es-MX" sz="1600" dirty="0">
                <a:latin typeface="Geomanist" panose="02000503000000020004" pitchFamily="50" charset="0"/>
              </a:rPr>
              <a:t> Sacristán.</a:t>
            </a:r>
          </a:p>
          <a:p>
            <a:pPr algn="just"/>
            <a:endParaRPr lang="es-MX" sz="1600" dirty="0">
              <a:latin typeface="Geomanist" panose="02000503000000020004" pitchFamily="50" charset="0"/>
            </a:endParaRPr>
          </a:p>
          <a:p>
            <a:pPr algn="just"/>
            <a:r>
              <a:rPr lang="en-US" sz="1600" dirty="0">
                <a:solidFill>
                  <a:srgbClr val="0000CC"/>
                </a:solidFill>
                <a:latin typeface="Geomanist" panose="02000503000000020004" pitchFamily="50" charset="0"/>
              </a:rPr>
              <a:t>The Secretary of Agriculture and Rural Development (</a:t>
            </a:r>
            <a:r>
              <a:rPr lang="en-US" sz="1600" dirty="0" err="1">
                <a:solidFill>
                  <a:srgbClr val="0000CC"/>
                </a:solidFill>
                <a:latin typeface="Geomanist" panose="02000503000000020004" pitchFamily="50" charset="0"/>
              </a:rPr>
              <a:t>Sader</a:t>
            </a:r>
            <a:r>
              <a:rPr lang="en-US" sz="1600" dirty="0">
                <a:solidFill>
                  <a:srgbClr val="0000CC"/>
                </a:solidFill>
                <a:latin typeface="Geomanist" panose="02000503000000020004" pitchFamily="50" charset="0"/>
              </a:rPr>
              <a:t>) in Dr. </a:t>
            </a:r>
            <a:r>
              <a:rPr lang="en-US" sz="1600" dirty="0" err="1">
                <a:solidFill>
                  <a:srgbClr val="0000CC"/>
                </a:solidFill>
                <a:latin typeface="Geomanist" panose="02000503000000020004" pitchFamily="50" charset="0"/>
              </a:rPr>
              <a:t>Sheinbaum's</a:t>
            </a:r>
            <a:r>
              <a:rPr lang="en-US" sz="1600" dirty="0">
                <a:solidFill>
                  <a:srgbClr val="0000CC"/>
                </a:solidFill>
                <a:latin typeface="Geomanist" panose="02000503000000020004" pitchFamily="50" charset="0"/>
              </a:rPr>
              <a:t>  team is Dr. Julio </a:t>
            </a:r>
            <a:r>
              <a:rPr lang="en-US" sz="1600" dirty="0" err="1">
                <a:solidFill>
                  <a:srgbClr val="0000CC"/>
                </a:solidFill>
                <a:latin typeface="Geomanist" panose="02000503000000020004" pitchFamily="50" charset="0"/>
              </a:rPr>
              <a:t>Berdegué</a:t>
            </a:r>
            <a:r>
              <a:rPr lang="en-US" sz="1600" dirty="0">
                <a:solidFill>
                  <a:srgbClr val="0000CC"/>
                </a:solidFill>
                <a:latin typeface="Geomanist" panose="02000503000000020004" pitchFamily="50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Geomanist" panose="02000503000000020004" pitchFamily="50" charset="0"/>
              </a:rPr>
              <a:t>Sacristán</a:t>
            </a:r>
            <a:r>
              <a:rPr lang="en-US" sz="1600" dirty="0">
                <a:solidFill>
                  <a:srgbClr val="0000CC"/>
                </a:solidFill>
                <a:latin typeface="Geomanist" panose="02000503000000020004" pitchFamily="50" charset="0"/>
              </a:rPr>
              <a:t>.</a:t>
            </a:r>
            <a:endParaRPr lang="es-MX" sz="1600" dirty="0">
              <a:solidFill>
                <a:srgbClr val="0000CC"/>
              </a:solidFill>
              <a:latin typeface="Geomanist" panose="02000503000000020004" pitchFamily="50" charset="0"/>
            </a:endParaRPr>
          </a:p>
        </p:txBody>
      </p:sp>
      <p:sp>
        <p:nvSpPr>
          <p:cNvPr id="43" name="Título 4"/>
          <p:cNvSpPr txBox="1">
            <a:spLocks/>
          </p:cNvSpPr>
          <p:nvPr/>
        </p:nvSpPr>
        <p:spPr>
          <a:xfrm>
            <a:off x="3253042" y="197084"/>
            <a:ext cx="7583233" cy="7983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MX" sz="3000" b="1" i="0" kern="1200" baseline="0" dirty="0">
                <a:solidFill>
                  <a:srgbClr val="691C3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rgbClr val="A7802D"/>
                </a:solidFill>
                <a:latin typeface="Geomanist Bold" panose="02000503000000020004" pitchFamily="2" charset="77"/>
                <a:ea typeface="+mn-ea"/>
                <a:cs typeface="+mn-cs"/>
              </a:rPr>
              <a:t>NUEVA ADMINISTRACIÓN  EN MÉXICO</a:t>
            </a:r>
          </a:p>
          <a:p>
            <a:r>
              <a:rPr lang="es-MX" sz="2800" dirty="0">
                <a:solidFill>
                  <a:srgbClr val="000099"/>
                </a:solidFill>
                <a:latin typeface="Geomanist Bold" panose="02000503000000020004" pitchFamily="50" charset="0"/>
              </a:rPr>
              <a:t>	</a:t>
            </a:r>
            <a:r>
              <a:rPr lang="es-MX" sz="2800" dirty="0">
                <a:solidFill>
                  <a:srgbClr val="0033CC"/>
                </a:solidFill>
                <a:latin typeface="Geomanist" panose="02000503000000020004" pitchFamily="50" charset="0"/>
              </a:rPr>
              <a:t>NEW ADMINISTRATION IN MEXICO</a:t>
            </a:r>
          </a:p>
        </p:txBody>
      </p:sp>
    </p:spTree>
    <p:extLst>
      <p:ext uri="{BB962C8B-B14F-4D97-AF65-F5344CB8AC3E}">
        <p14:creationId xmlns:p14="http://schemas.microsoft.com/office/powerpoint/2010/main" val="97439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5">
            <a:extLst>
              <a:ext uri="{FF2B5EF4-FFF2-40B4-BE49-F238E27FC236}">
                <a16:creationId xmlns:a16="http://schemas.microsoft.com/office/drawing/2014/main" id="{0C1CE9F6-5DD9-692E-415F-8F2F7098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6373911"/>
            <a:ext cx="2743200" cy="365125"/>
          </a:xfrm>
        </p:spPr>
        <p:txBody>
          <a:bodyPr/>
          <a:lstStyle/>
          <a:p>
            <a:fld id="{607B675F-C7C2-4CD8-ACEC-5027C5AF2285}" type="slidenum">
              <a:rPr lang="es-MX" smtClean="0">
                <a:latin typeface="Geomanist" panose="02000503000000020004" pitchFamily="50" charset="0"/>
              </a:rPr>
              <a:t>3</a:t>
            </a:fld>
            <a:endParaRPr lang="es-MX">
              <a:latin typeface="Geomanist" panose="02000503000000020004" pitchFamily="50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CA5718-B07F-7405-CF20-9F4D1FE22257}"/>
              </a:ext>
            </a:extLst>
          </p:cNvPr>
          <p:cNvSpPr txBox="1"/>
          <p:nvPr/>
        </p:nvSpPr>
        <p:spPr>
          <a:xfrm>
            <a:off x="3078694" y="189825"/>
            <a:ext cx="6741398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DIRECTOR EN JEFE DEL SENASICA</a:t>
            </a:r>
          </a:p>
          <a:p>
            <a:pPr algn="ctr"/>
            <a:r>
              <a:rPr lang="es-MX" sz="2800" b="1" dirty="0">
                <a:solidFill>
                  <a:srgbClr val="0033CC"/>
                </a:solidFill>
                <a:latin typeface="Geomanist" panose="02000503000000020004" pitchFamily="50" charset="0"/>
                <a:ea typeface="+mj-ea"/>
                <a:cs typeface="+mj-cs"/>
              </a:rPr>
              <a:t>CHIEF DIRECTOR OF SENASICA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FE38CD-B66A-111C-0D25-27DF0F283DB8}"/>
              </a:ext>
            </a:extLst>
          </p:cNvPr>
          <p:cNvSpPr txBox="1"/>
          <p:nvPr/>
        </p:nvSpPr>
        <p:spPr>
          <a:xfrm>
            <a:off x="3976008" y="2167720"/>
            <a:ext cx="621493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Geomanist" panose="02000503000000020004" charset="0"/>
              </a:rPr>
              <a:t>El Ing. Francisco Javier Calderon Elizalde es </a:t>
            </a:r>
            <a:r>
              <a:rPr lang="en-US" sz="1600" dirty="0" err="1">
                <a:latin typeface="Geomanist" panose="02000503000000020004" charset="0"/>
              </a:rPr>
              <a:t>el</a:t>
            </a:r>
            <a:r>
              <a:rPr lang="en-US" sz="1600" dirty="0">
                <a:latin typeface="Geomanist" panose="02000503000000020004" charset="0"/>
              </a:rPr>
              <a:t> Director </a:t>
            </a:r>
            <a:r>
              <a:rPr lang="en-US" sz="1600" dirty="0" err="1">
                <a:latin typeface="Geomanist" panose="02000503000000020004" charset="0"/>
              </a:rPr>
              <a:t>en</a:t>
            </a:r>
            <a:r>
              <a:rPr lang="en-US" sz="1600" dirty="0">
                <a:latin typeface="Geomanist" panose="02000503000000020004" charset="0"/>
              </a:rPr>
              <a:t> Jefe del </a:t>
            </a:r>
            <a:r>
              <a:rPr lang="en-US" sz="1600" dirty="0" err="1">
                <a:latin typeface="Geomanist" panose="02000503000000020004" charset="0"/>
              </a:rPr>
              <a:t>Senasica</a:t>
            </a:r>
            <a:r>
              <a:rPr lang="en-US" sz="1600" dirty="0">
                <a:latin typeface="Geomanist" panose="02000503000000020004" charset="0"/>
              </a:rPr>
              <a:t>, </a:t>
            </a:r>
            <a:r>
              <a:rPr lang="en-US" sz="1600" dirty="0" err="1">
                <a:latin typeface="Geomanist" panose="02000503000000020004" charset="0"/>
              </a:rPr>
              <a:t>Ingeniero</a:t>
            </a:r>
            <a:r>
              <a:rPr lang="en-US" sz="1600" dirty="0">
                <a:latin typeface="Geomanist" panose="02000503000000020004" charset="0"/>
              </a:rPr>
              <a:t> Agrónomo </a:t>
            </a:r>
            <a:r>
              <a:rPr lang="en-US" sz="1600" dirty="0" err="1">
                <a:latin typeface="Geomanist" panose="02000503000000020004" charset="0"/>
              </a:rPr>
              <a:t>por</a:t>
            </a:r>
            <a:r>
              <a:rPr lang="en-US" sz="1600" dirty="0">
                <a:latin typeface="Geomanist" panose="02000503000000020004" charset="0"/>
              </a:rPr>
              <a:t> la Universidad Autónoma </a:t>
            </a:r>
            <a:r>
              <a:rPr lang="en-US" sz="1600" dirty="0" err="1">
                <a:latin typeface="Geomanist" panose="02000503000000020004" charset="0"/>
              </a:rPr>
              <a:t>Chapingo</a:t>
            </a:r>
            <a:r>
              <a:rPr lang="en-US" sz="1600" dirty="0">
                <a:latin typeface="Geomanist" panose="02000503000000020004" charset="0"/>
              </a:rPr>
              <a:t> y m</a:t>
            </a:r>
            <a:r>
              <a:rPr lang="es-MX" sz="1600" dirty="0" err="1">
                <a:latin typeface="Geomanist" panose="02000503000000020004" charset="0"/>
              </a:rPr>
              <a:t>aestro</a:t>
            </a:r>
            <a:r>
              <a:rPr lang="es-MX" sz="1600" dirty="0">
                <a:latin typeface="Geomanist" panose="02000503000000020004" charset="0"/>
              </a:rPr>
              <a:t> en Economía por el Colegio de México</a:t>
            </a:r>
          </a:p>
          <a:p>
            <a:pPr indent="-285750" algn="just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00FF"/>
              </a:solidFill>
              <a:latin typeface="Geomanist" panose="02000503000000020004" charset="0"/>
            </a:endParaRPr>
          </a:p>
          <a:p>
            <a:pPr algn="just"/>
            <a:r>
              <a:rPr lang="en-US" sz="1600" dirty="0">
                <a:solidFill>
                  <a:srgbClr val="0000FF"/>
                </a:solidFill>
                <a:latin typeface="Geomanist" panose="02000503000000020004" charset="0"/>
              </a:rPr>
              <a:t>Francisco Javier Calderon Elizalde, Chief Director of </a:t>
            </a:r>
            <a:r>
              <a:rPr lang="en-US" sz="1600" dirty="0" err="1">
                <a:solidFill>
                  <a:srgbClr val="0000FF"/>
                </a:solidFill>
                <a:latin typeface="Geomanist" panose="02000503000000020004" charset="0"/>
              </a:rPr>
              <a:t>Senasica</a:t>
            </a:r>
            <a:r>
              <a:rPr lang="en-US" sz="1600" dirty="0">
                <a:solidFill>
                  <a:srgbClr val="0000FF"/>
                </a:solidFill>
                <a:latin typeface="Geomanist" panose="02000503000000020004" charset="0"/>
              </a:rPr>
              <a:t> is an Agronomist from the </a:t>
            </a:r>
            <a:r>
              <a:rPr lang="en-US" sz="1600" dirty="0" err="1">
                <a:solidFill>
                  <a:srgbClr val="0000FF"/>
                </a:solidFill>
                <a:latin typeface="Geomanist" panose="02000503000000020004" charset="0"/>
              </a:rPr>
              <a:t>Chapingo</a:t>
            </a:r>
            <a:r>
              <a:rPr lang="en-US" sz="1600" dirty="0">
                <a:solidFill>
                  <a:srgbClr val="0000FF"/>
                </a:solidFill>
                <a:latin typeface="Geomanist" panose="02000503000000020004" charset="0"/>
              </a:rPr>
              <a:t> Autonomous University and Master in Economics from the Colegio de México.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A7802D"/>
              </a:solidFill>
              <a:latin typeface="Geomanist" panose="02000503000000020004" charset="0"/>
            </a:endParaRPr>
          </a:p>
          <a:p>
            <a:pPr algn="just"/>
            <a:r>
              <a:rPr lang="es-MX" sz="1600" dirty="0">
                <a:latin typeface="Geomanist" panose="02000503000000020004" charset="0"/>
              </a:rPr>
              <a:t>Funcionario público, experimentado en áreas de agricultura y ganadería, economía agrícola y políticas públicas y comerciales.</a:t>
            </a:r>
          </a:p>
          <a:p>
            <a:pPr algn="just"/>
            <a:endParaRPr lang="en-US" sz="1600" b="1" dirty="0">
              <a:latin typeface="Geomanist" panose="02000503000000020004" charset="0"/>
            </a:endParaRPr>
          </a:p>
          <a:p>
            <a:pPr algn="just"/>
            <a:r>
              <a:rPr lang="en-US" sz="1600" dirty="0">
                <a:solidFill>
                  <a:srgbClr val="0000FF"/>
                </a:solidFill>
                <a:latin typeface="Geomanist" panose="02000503000000020004" charset="0"/>
              </a:rPr>
              <a:t>He is a public officer, experienced in the areas of agriculture and livestock, agricultural economics and public and commercial policies.</a:t>
            </a:r>
            <a:endParaRPr lang="es-MX" sz="1600" b="1" dirty="0">
              <a:solidFill>
                <a:srgbClr val="0000FF"/>
              </a:solidFill>
              <a:latin typeface="Geomanist" panose="0200050300000002000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C77D49-A1B2-9770-4101-F088242D9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5" y="2050759"/>
            <a:ext cx="3053934" cy="340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4"/>
          <p:cNvSpPr txBox="1">
            <a:spLocks/>
          </p:cNvSpPr>
          <p:nvPr/>
        </p:nvSpPr>
        <p:spPr>
          <a:xfrm>
            <a:off x="2753389" y="190206"/>
            <a:ext cx="6773065" cy="7983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MX" sz="3000" b="1" i="0" kern="1200" baseline="0" dirty="0">
                <a:solidFill>
                  <a:srgbClr val="691C3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MX" sz="2800" dirty="0">
                <a:solidFill>
                  <a:srgbClr val="A7802D"/>
                </a:solidFill>
                <a:latin typeface="Geomanist Bold" panose="02000503000000020004" pitchFamily="50" charset="0"/>
              </a:rPr>
              <a:t>PROGRAMA MOSCA DEL MEDITERRÁNEO</a:t>
            </a:r>
          </a:p>
          <a:p>
            <a:pPr algn="ctr"/>
            <a:r>
              <a:rPr lang="es-MX" sz="2800" dirty="0">
                <a:solidFill>
                  <a:srgbClr val="000099"/>
                </a:solidFill>
                <a:latin typeface="Geomanist Bold" panose="02000503000000020004" pitchFamily="50" charset="0"/>
              </a:rPr>
              <a:t>	</a:t>
            </a:r>
            <a:r>
              <a:rPr lang="es-MX" sz="2800" dirty="0">
                <a:solidFill>
                  <a:srgbClr val="0033CC"/>
                </a:solidFill>
                <a:latin typeface="Geomanist Bold" panose="02000503000000020004"/>
              </a:rPr>
              <a:t>MEDFLY PROGRAM</a:t>
            </a:r>
          </a:p>
        </p:txBody>
      </p:sp>
      <p:sp>
        <p:nvSpPr>
          <p:cNvPr id="12" name="Marcador de texto 1"/>
          <p:cNvSpPr txBox="1">
            <a:spLocks/>
          </p:cNvSpPr>
          <p:nvPr/>
        </p:nvSpPr>
        <p:spPr>
          <a:xfrm>
            <a:off x="589564" y="3070757"/>
            <a:ext cx="4048964" cy="6967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A7802D"/>
                </a:solidFill>
                <a:latin typeface="MadrePatri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1700" dirty="0">
                <a:solidFill>
                  <a:schemeClr val="tx1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Manejo integrado de la plaga (Plan de emergencia)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1700" dirty="0" err="1">
                <a:solidFill>
                  <a:srgbClr val="0033CC"/>
                </a:solidFill>
                <a:latin typeface="Geomanist" panose="02000503000000020004" pitchFamily="50" charset="0"/>
              </a:rPr>
              <a:t>Integrated</a:t>
            </a:r>
            <a:r>
              <a:rPr lang="es-MX" sz="1700" dirty="0">
                <a:solidFill>
                  <a:srgbClr val="0033CC"/>
                </a:solidFill>
                <a:latin typeface="Geomanist" panose="02000503000000020004" pitchFamily="50" charset="0"/>
              </a:rPr>
              <a:t> </a:t>
            </a:r>
            <a:r>
              <a:rPr lang="es-MX" sz="1700" dirty="0" err="1">
                <a:solidFill>
                  <a:srgbClr val="0033CC"/>
                </a:solidFill>
                <a:latin typeface="Geomanist" panose="02000503000000020004" pitchFamily="50" charset="0"/>
              </a:rPr>
              <a:t>pest</a:t>
            </a:r>
            <a:r>
              <a:rPr lang="es-MX" sz="1700" dirty="0">
                <a:solidFill>
                  <a:srgbClr val="0033CC"/>
                </a:solidFill>
                <a:latin typeface="Geomanist" panose="02000503000000020004" pitchFamily="50" charset="0"/>
              </a:rPr>
              <a:t> </a:t>
            </a:r>
            <a:r>
              <a:rPr lang="es-MX" sz="1700" dirty="0" err="1">
                <a:solidFill>
                  <a:srgbClr val="0033CC"/>
                </a:solidFill>
                <a:latin typeface="Geomanist" panose="02000503000000020004" pitchFamily="50" charset="0"/>
              </a:rPr>
              <a:t>management</a:t>
            </a:r>
            <a:r>
              <a:rPr lang="es-MX" sz="1700" dirty="0">
                <a:solidFill>
                  <a:srgbClr val="0033CC"/>
                </a:solidFill>
                <a:latin typeface="Geomanist" panose="02000503000000020004" pitchFamily="50" charset="0"/>
              </a:rPr>
              <a:t> (</a:t>
            </a:r>
            <a:r>
              <a:rPr lang="es-MX" sz="1700" dirty="0" err="1">
                <a:solidFill>
                  <a:srgbClr val="0033CC"/>
                </a:solidFill>
                <a:latin typeface="Geomanist" panose="02000503000000020004" pitchFamily="50" charset="0"/>
              </a:rPr>
              <a:t>Contingency</a:t>
            </a:r>
            <a:r>
              <a:rPr lang="es-MX" sz="1700" dirty="0">
                <a:solidFill>
                  <a:srgbClr val="0033CC"/>
                </a:solidFill>
                <a:latin typeface="Geomanist" panose="02000503000000020004" pitchFamily="50" charset="0"/>
              </a:rPr>
              <a:t> Plan)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49592" y="3682345"/>
            <a:ext cx="47942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>
                <a:latin typeface="Geomanist" panose="02000503000000020004" pitchFamily="50" charset="0"/>
              </a:rPr>
              <a:t>Control legal / </a:t>
            </a:r>
            <a:r>
              <a:rPr lang="es-MX" sz="1600" dirty="0">
                <a:solidFill>
                  <a:srgbClr val="0033CC"/>
                </a:solidFill>
                <a:latin typeface="Geomanist" panose="02000503000000020004" pitchFamily="50" charset="0"/>
              </a:rPr>
              <a:t>Legal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>
                <a:latin typeface="Geomanist" panose="02000503000000020004" pitchFamily="50" charset="0"/>
              </a:rPr>
              <a:t>Destrucción de fruta/ </a:t>
            </a:r>
            <a:r>
              <a:rPr lang="es-MX" sz="1600" dirty="0" err="1">
                <a:solidFill>
                  <a:srgbClr val="0033CC"/>
                </a:solidFill>
                <a:latin typeface="Geomanist" panose="02000503000000020004" pitchFamily="50" charset="0"/>
              </a:rPr>
              <a:t>Fruit</a:t>
            </a:r>
            <a:r>
              <a:rPr lang="es-MX" sz="1600" dirty="0">
                <a:solidFill>
                  <a:srgbClr val="0033CC"/>
                </a:solidFill>
                <a:latin typeface="Geomanist" panose="02000503000000020004" pitchFamily="50" charset="0"/>
              </a:rPr>
              <a:t> </a:t>
            </a:r>
            <a:r>
              <a:rPr lang="es-MX" sz="1600" dirty="0" err="1">
                <a:solidFill>
                  <a:srgbClr val="0033CC"/>
                </a:solidFill>
                <a:latin typeface="Geomanist" panose="02000503000000020004" pitchFamily="50" charset="0"/>
              </a:rPr>
              <a:t>destruction</a:t>
            </a:r>
            <a:r>
              <a:rPr lang="es-MX" sz="1600" dirty="0">
                <a:solidFill>
                  <a:srgbClr val="0033CC"/>
                </a:solidFill>
                <a:latin typeface="Geomanist" panose="02000503000000020004" pitchFamily="50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>
                <a:latin typeface="Geomanist" panose="02000503000000020004" pitchFamily="50" charset="0"/>
              </a:rPr>
              <a:t>Aspersión terrestre y estaciones cebo/ </a:t>
            </a:r>
            <a:r>
              <a:rPr lang="en-US" sz="1600" dirty="0">
                <a:solidFill>
                  <a:srgbClr val="0033CC"/>
                </a:solidFill>
                <a:latin typeface="Geomanist" panose="02000503000000020004" pitchFamily="50" charset="0"/>
              </a:rPr>
              <a:t>Ground spraying and bait stations</a:t>
            </a:r>
            <a:endParaRPr lang="es-MX" sz="1600" dirty="0">
              <a:solidFill>
                <a:srgbClr val="0033CC"/>
              </a:solidFill>
              <a:latin typeface="Geomanist" panose="02000503000000020004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>
                <a:latin typeface="Geomanist" panose="02000503000000020004" pitchFamily="50" charset="0"/>
              </a:rPr>
              <a:t>Control biológico/ </a:t>
            </a:r>
            <a:r>
              <a:rPr lang="es-MX" sz="1600" dirty="0" err="1">
                <a:solidFill>
                  <a:srgbClr val="0033CC"/>
                </a:solidFill>
                <a:latin typeface="Geomanist" panose="02000503000000020004" pitchFamily="50" charset="0"/>
              </a:rPr>
              <a:t>Biological</a:t>
            </a:r>
            <a:r>
              <a:rPr lang="es-MX" sz="1600" dirty="0">
                <a:solidFill>
                  <a:srgbClr val="0033CC"/>
                </a:solidFill>
                <a:latin typeface="Geomanist" panose="02000503000000020004" pitchFamily="50" charset="0"/>
              </a:rPr>
              <a:t>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>
                <a:latin typeface="Geomanist" panose="02000503000000020004" pitchFamily="50" charset="0"/>
              </a:rPr>
              <a:t>Técnica del insecto estéril / </a:t>
            </a:r>
            <a:r>
              <a:rPr lang="es-MX" sz="1600" dirty="0" err="1">
                <a:solidFill>
                  <a:srgbClr val="0033CC"/>
                </a:solidFill>
                <a:latin typeface="Geomanist" panose="02000503000000020004" pitchFamily="50" charset="0"/>
              </a:rPr>
              <a:t>Sterile</a:t>
            </a:r>
            <a:r>
              <a:rPr lang="es-MX" sz="1600" dirty="0">
                <a:solidFill>
                  <a:srgbClr val="0033CC"/>
                </a:solidFill>
                <a:latin typeface="Geomanist" panose="02000503000000020004" pitchFamily="50" charset="0"/>
              </a:rPr>
              <a:t> </a:t>
            </a:r>
            <a:r>
              <a:rPr lang="es-MX" sz="1600" dirty="0" err="1">
                <a:solidFill>
                  <a:srgbClr val="0033CC"/>
                </a:solidFill>
                <a:latin typeface="Geomanist" panose="02000503000000020004" pitchFamily="50" charset="0"/>
              </a:rPr>
              <a:t>insect</a:t>
            </a:r>
            <a:r>
              <a:rPr lang="es-MX" sz="1600" dirty="0">
                <a:solidFill>
                  <a:srgbClr val="0033CC"/>
                </a:solidFill>
                <a:latin typeface="Geomanist" panose="02000503000000020004" pitchFamily="50" charset="0"/>
              </a:rPr>
              <a:t> </a:t>
            </a:r>
            <a:r>
              <a:rPr lang="es-MX" sz="1600" dirty="0" err="1">
                <a:solidFill>
                  <a:srgbClr val="0033CC"/>
                </a:solidFill>
                <a:latin typeface="Geomanist" panose="02000503000000020004" pitchFamily="50" charset="0"/>
              </a:rPr>
              <a:t>technique</a:t>
            </a:r>
            <a:endParaRPr lang="es-MX" sz="1600" dirty="0">
              <a:solidFill>
                <a:srgbClr val="0033CC"/>
              </a:solidFill>
              <a:latin typeface="Geomanist" panose="02000503000000020004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>
                <a:latin typeface="Geomanist" panose="02000503000000020004" pitchFamily="50" charset="0"/>
              </a:rPr>
              <a:t>Liberación de moscas del Mediterráneo estériles: 24,422 millones / </a:t>
            </a:r>
            <a:r>
              <a:rPr lang="en-US" sz="1600" dirty="0">
                <a:solidFill>
                  <a:srgbClr val="0033CC"/>
                </a:solidFill>
                <a:latin typeface="Geomanist" panose="02000503000000020004" pitchFamily="50" charset="0"/>
              </a:rPr>
              <a:t>Release of sterile Mediterranean fruit flies: 24,422 million</a:t>
            </a:r>
            <a:endParaRPr lang="es-MX" sz="1600" dirty="0">
              <a:solidFill>
                <a:srgbClr val="0033CC"/>
              </a:solidFill>
              <a:latin typeface="Geomanist" panose="02000503000000020004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MX" sz="1600" dirty="0">
              <a:solidFill>
                <a:srgbClr val="0033CC"/>
              </a:solidFill>
              <a:latin typeface="Geomanist" panose="02000503000000020004" pitchFamily="50" charset="0"/>
            </a:endParaRPr>
          </a:p>
        </p:txBody>
      </p:sp>
      <p:sp>
        <p:nvSpPr>
          <p:cNvPr id="24" name="Marcador de texto 1"/>
          <p:cNvSpPr txBox="1">
            <a:spLocks/>
          </p:cNvSpPr>
          <p:nvPr/>
        </p:nvSpPr>
        <p:spPr>
          <a:xfrm>
            <a:off x="850077" y="5984931"/>
            <a:ext cx="9201150" cy="56367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A7802D"/>
                </a:solidFill>
                <a:latin typeface="MadrePatri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MX" sz="1600" dirty="0">
                <a:solidFill>
                  <a:schemeClr val="tx1"/>
                </a:solidFill>
                <a:latin typeface="Geomanist" panose="02000503000000020004" pitchFamily="50" charset="0"/>
              </a:rPr>
              <a:t>Se protege a más de 2.12 millones de hectáreas de cultivos hortofrutícolas, con valor de producción de </a:t>
            </a:r>
            <a:r>
              <a:rPr lang="es-ES" sz="1600" dirty="0">
                <a:solidFill>
                  <a:schemeClr val="tx1"/>
                </a:solidFill>
                <a:latin typeface="Geomanist" panose="02000503000000020004" pitchFamily="50" charset="0"/>
              </a:rPr>
              <a:t> 262,671  millones de pesos (SIAP, 2023)/  </a:t>
            </a:r>
            <a:r>
              <a:rPr lang="en-US" sz="1600" dirty="0">
                <a:solidFill>
                  <a:srgbClr val="0033CC"/>
                </a:solidFill>
                <a:latin typeface="Geomanist" panose="02000503000000020004" pitchFamily="50" charset="0"/>
              </a:rPr>
              <a:t>More than 2.12 million hectares of fruit and vegetable crops are protected, with a production value of 262,671 million pesos.</a:t>
            </a:r>
            <a:endParaRPr lang="es-MX" sz="1600" dirty="0">
              <a:solidFill>
                <a:srgbClr val="0033CC"/>
              </a:solidFill>
              <a:latin typeface="Geomanist" panose="02000503000000020004" pitchFamily="50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5062677" y="1788295"/>
            <a:ext cx="5275680" cy="3958335"/>
            <a:chOff x="5976668" y="858806"/>
            <a:chExt cx="6190284" cy="4783401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668" y="858806"/>
              <a:ext cx="6190284" cy="4783401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ángulo 7"/>
            <p:cNvSpPr/>
            <p:nvPr/>
          </p:nvSpPr>
          <p:spPr>
            <a:xfrm>
              <a:off x="6130213" y="4859249"/>
              <a:ext cx="158621" cy="200548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>
                <a:latin typeface="Geomanist" panose="02000503000000020004" pitchFamily="50" charset="0"/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6106208" y="4304611"/>
              <a:ext cx="245691" cy="140382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00" b="1">
                <a:latin typeface="Geomanist" panose="02000503000000020004" pitchFamily="50" charset="0"/>
              </a:endParaRP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6311145" y="4242899"/>
              <a:ext cx="1772846" cy="502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MX" sz="700" b="1" dirty="0">
                  <a:latin typeface="Geomanist" panose="02000503000000020004" pitchFamily="50" charset="0"/>
                </a:rPr>
                <a:t>Bloques de liberación de moscas estériles / </a:t>
              </a:r>
              <a:r>
                <a:rPr lang="es-MX" sz="700" b="1" dirty="0" err="1">
                  <a:solidFill>
                    <a:srgbClr val="0033CC"/>
                  </a:solidFill>
                  <a:latin typeface="Geomanist" panose="02000503000000020004" pitchFamily="50" charset="0"/>
                </a:rPr>
                <a:t>sterile</a:t>
              </a:r>
              <a:r>
                <a:rPr lang="es-MX" sz="700" b="1" dirty="0">
                  <a:solidFill>
                    <a:srgbClr val="0033CC"/>
                  </a:solidFill>
                  <a:latin typeface="Geomanist" panose="02000503000000020004" pitchFamily="50" charset="0"/>
                </a:rPr>
                <a:t> </a:t>
              </a:r>
              <a:r>
                <a:rPr lang="es-MX" sz="700" b="1" dirty="0" err="1">
                  <a:solidFill>
                    <a:srgbClr val="0033CC"/>
                  </a:solidFill>
                  <a:latin typeface="Geomanist" panose="02000503000000020004" pitchFamily="50" charset="0"/>
                </a:rPr>
                <a:t>fly</a:t>
              </a:r>
              <a:r>
                <a:rPr lang="es-MX" sz="700" b="1" dirty="0">
                  <a:solidFill>
                    <a:srgbClr val="0033CC"/>
                  </a:solidFill>
                  <a:latin typeface="Geomanist" panose="02000503000000020004" pitchFamily="50" charset="0"/>
                </a:rPr>
                <a:t> </a:t>
              </a:r>
              <a:r>
                <a:rPr lang="es-MX" sz="700" b="1" dirty="0" err="1">
                  <a:solidFill>
                    <a:srgbClr val="0033CC"/>
                  </a:solidFill>
                  <a:latin typeface="Geomanist" panose="02000503000000020004" pitchFamily="50" charset="0"/>
                </a:rPr>
                <a:t>release</a:t>
              </a:r>
              <a:r>
                <a:rPr lang="es-MX" sz="700" b="1" dirty="0">
                  <a:solidFill>
                    <a:srgbClr val="0033CC"/>
                  </a:solidFill>
                  <a:latin typeface="Geomanist" panose="02000503000000020004" pitchFamily="50" charset="0"/>
                </a:rPr>
                <a:t> blocks</a:t>
              </a:r>
            </a:p>
          </p:txBody>
        </p:sp>
        <p:sp>
          <p:nvSpPr>
            <p:cNvPr id="19" name="Flecha abajo 18"/>
            <p:cNvSpPr/>
            <p:nvPr/>
          </p:nvSpPr>
          <p:spPr>
            <a:xfrm rot="19270950">
              <a:off x="8107073" y="3308937"/>
              <a:ext cx="196364" cy="427569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>
                <a:solidFill>
                  <a:schemeClr val="accent2"/>
                </a:solidFill>
                <a:latin typeface="Geomanist" panose="02000503000000020004" pitchFamily="50" charset="0"/>
              </a:endParaRPr>
            </a:p>
          </p:txBody>
        </p:sp>
        <p:sp>
          <p:nvSpPr>
            <p:cNvPr id="20" name="Flecha abajo 19"/>
            <p:cNvSpPr/>
            <p:nvPr/>
          </p:nvSpPr>
          <p:spPr>
            <a:xfrm rot="19270950">
              <a:off x="9137255" y="2852709"/>
              <a:ext cx="196364" cy="427569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>
                <a:solidFill>
                  <a:schemeClr val="accent2"/>
                </a:solidFill>
                <a:latin typeface="Geomanist" panose="02000503000000020004" pitchFamily="50" charset="0"/>
              </a:endParaRPr>
            </a:p>
          </p:txBody>
        </p:sp>
        <p:sp>
          <p:nvSpPr>
            <p:cNvPr id="21" name="Flecha abajo 20"/>
            <p:cNvSpPr/>
            <p:nvPr/>
          </p:nvSpPr>
          <p:spPr>
            <a:xfrm rot="19270950">
              <a:off x="8441402" y="1768901"/>
              <a:ext cx="232930" cy="427569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>
                <a:solidFill>
                  <a:schemeClr val="accent2"/>
                </a:solidFill>
                <a:latin typeface="Geomanist" panose="02000503000000020004" pitchFamily="50" charset="0"/>
              </a:endParaRP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9499522" y="3880617"/>
              <a:ext cx="967161" cy="2975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1000" b="1" dirty="0">
                  <a:latin typeface="Geomanist" panose="02000503000000020004" pitchFamily="50" charset="0"/>
                </a:rPr>
                <a:t>Guatemala</a:t>
              </a: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7867260" y="2735814"/>
              <a:ext cx="732048" cy="2975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1000" b="1" dirty="0">
                  <a:latin typeface="Geomanist" panose="02000503000000020004" pitchFamily="50" charset="0"/>
                </a:rPr>
                <a:t>México</a:t>
              </a: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7949640" y="1255429"/>
              <a:ext cx="799760" cy="2975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1000" b="1" dirty="0">
                  <a:latin typeface="Geomanist" panose="02000503000000020004" pitchFamily="50" charset="0"/>
                </a:rPr>
                <a:t>Tabasco</a:t>
              </a: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6082552" y="2508178"/>
              <a:ext cx="741452" cy="2975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1000" b="1" dirty="0">
                  <a:latin typeface="Geomanist" panose="02000503000000020004" pitchFamily="50" charset="0"/>
                </a:rPr>
                <a:t>Oaxaca</a:t>
              </a: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7062540" y="2508180"/>
              <a:ext cx="767785" cy="2975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1000" b="1" dirty="0">
                  <a:latin typeface="Geomanist" panose="02000503000000020004" pitchFamily="50" charset="0"/>
                </a:rPr>
                <a:t>Chiapas</a:t>
              </a: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6295527" y="4532100"/>
              <a:ext cx="1772846" cy="3719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MX" sz="700" b="1" dirty="0">
                  <a:latin typeface="Geomanist" panose="02000503000000020004" pitchFamily="50" charset="0"/>
                </a:rPr>
                <a:t>Plan gradual de avance / </a:t>
              </a:r>
              <a:r>
                <a:rPr lang="es-MX" sz="700" b="1" dirty="0">
                  <a:solidFill>
                    <a:srgbClr val="0033CC"/>
                  </a:solidFill>
                  <a:latin typeface="Geomanist" panose="02000503000000020004" pitchFamily="50" charset="0"/>
                </a:rPr>
                <a:t>gradual plan of </a:t>
              </a:r>
              <a:r>
                <a:rPr lang="es-MX" sz="700" b="1" dirty="0" err="1">
                  <a:solidFill>
                    <a:srgbClr val="0033CC"/>
                  </a:solidFill>
                  <a:latin typeface="Geomanist" panose="02000503000000020004" pitchFamily="50" charset="0"/>
                </a:rPr>
                <a:t>progress</a:t>
              </a:r>
              <a:endParaRPr lang="es-MX" sz="700" b="1" dirty="0">
                <a:solidFill>
                  <a:srgbClr val="0033CC"/>
                </a:solidFill>
                <a:latin typeface="Geomanist" panose="02000503000000020004" pitchFamily="50" charset="0"/>
              </a:endParaRPr>
            </a:p>
          </p:txBody>
        </p:sp>
        <p:sp>
          <p:nvSpPr>
            <p:cNvPr id="33" name="Flecha abajo 32"/>
            <p:cNvSpPr/>
            <p:nvPr/>
          </p:nvSpPr>
          <p:spPr>
            <a:xfrm>
              <a:off x="6148821" y="4582760"/>
              <a:ext cx="89809" cy="177393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>
                <a:solidFill>
                  <a:schemeClr val="accent2"/>
                </a:solidFill>
                <a:latin typeface="Geomanist" panose="02000503000000020004" pitchFamily="50" charset="0"/>
              </a:endParaRP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6180013" y="1752608"/>
              <a:ext cx="831736" cy="2975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1000" b="1" dirty="0">
                  <a:latin typeface="Geomanist" panose="02000503000000020004" pitchFamily="50" charset="0"/>
                </a:rPr>
                <a:t>Veracruz</a:t>
              </a:r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10001104" y="1083594"/>
              <a:ext cx="974685" cy="2975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1000" b="1" dirty="0">
                  <a:latin typeface="Geomanist" panose="02000503000000020004" pitchFamily="50" charset="0"/>
                </a:rPr>
                <a:t>Campeche</a:t>
              </a:r>
            </a:p>
          </p:txBody>
        </p:sp>
        <p:cxnSp>
          <p:nvCxnSpPr>
            <p:cNvPr id="36" name="Conector recto de flecha 35"/>
            <p:cNvCxnSpPr/>
            <p:nvPr/>
          </p:nvCxnSpPr>
          <p:spPr>
            <a:xfrm>
              <a:off x="8052300" y="2931602"/>
              <a:ext cx="331409" cy="353129"/>
            </a:xfrm>
            <a:prstGeom prst="straightConnector1">
              <a:avLst/>
            </a:prstGeom>
            <a:ln w="571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de flecha 36"/>
            <p:cNvCxnSpPr/>
            <p:nvPr/>
          </p:nvCxnSpPr>
          <p:spPr>
            <a:xfrm>
              <a:off x="7576837" y="1832790"/>
              <a:ext cx="337938" cy="481645"/>
            </a:xfrm>
            <a:prstGeom prst="straightConnector1">
              <a:avLst/>
            </a:prstGeom>
            <a:ln w="571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uadroTexto 37"/>
            <p:cNvSpPr txBox="1"/>
            <p:nvPr/>
          </p:nvSpPr>
          <p:spPr>
            <a:xfrm>
              <a:off x="6449342" y="4829599"/>
              <a:ext cx="1956348" cy="3719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MX" sz="700" b="1" dirty="0">
                  <a:latin typeface="Geomanist" panose="02000503000000020004" pitchFamily="50" charset="0"/>
                </a:rPr>
                <a:t>Barrera de contención / </a:t>
              </a:r>
              <a:r>
                <a:rPr lang="es-MX" sz="700" b="1" dirty="0" err="1">
                  <a:solidFill>
                    <a:srgbClr val="0033CC"/>
                  </a:solidFill>
                  <a:latin typeface="Geomanist" panose="02000503000000020004" pitchFamily="50" charset="0"/>
                </a:rPr>
                <a:t>Containment</a:t>
              </a:r>
              <a:r>
                <a:rPr lang="es-MX" sz="700" b="1" dirty="0">
                  <a:solidFill>
                    <a:srgbClr val="0033CC"/>
                  </a:solidFill>
                  <a:latin typeface="Geomanist" panose="02000503000000020004" pitchFamily="50" charset="0"/>
                </a:rPr>
                <a:t> </a:t>
              </a:r>
              <a:r>
                <a:rPr lang="es-MX" sz="700" b="1" dirty="0" err="1">
                  <a:solidFill>
                    <a:srgbClr val="0033CC"/>
                  </a:solidFill>
                  <a:latin typeface="Geomanist" panose="02000503000000020004" pitchFamily="50" charset="0"/>
                </a:rPr>
                <a:t>Barrier</a:t>
              </a:r>
              <a:endParaRPr lang="es-MX" sz="700" b="1" dirty="0">
                <a:solidFill>
                  <a:srgbClr val="0033CC"/>
                </a:solidFill>
                <a:latin typeface="Geomanist" panose="02000503000000020004" pitchFamily="50" charset="0"/>
              </a:endParaRPr>
            </a:p>
          </p:txBody>
        </p:sp>
        <p:sp>
          <p:nvSpPr>
            <p:cNvPr id="39" name="Flecha abajo 38"/>
            <p:cNvSpPr/>
            <p:nvPr/>
          </p:nvSpPr>
          <p:spPr>
            <a:xfrm>
              <a:off x="6168622" y="4896573"/>
              <a:ext cx="92219" cy="136891"/>
            </a:xfrm>
            <a:prstGeom prst="downArrow">
              <a:avLst/>
            </a:prstGeom>
            <a:solidFill>
              <a:srgbClr val="9D24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>
                <a:solidFill>
                  <a:schemeClr val="accent2"/>
                </a:solidFill>
                <a:latin typeface="Geomanist" panose="02000503000000020004" pitchFamily="50" charset="0"/>
              </a:endParaRPr>
            </a:p>
          </p:txBody>
        </p:sp>
        <p:sp>
          <p:nvSpPr>
            <p:cNvPr id="40" name="Rectángulo 39"/>
            <p:cNvSpPr/>
            <p:nvPr/>
          </p:nvSpPr>
          <p:spPr>
            <a:xfrm>
              <a:off x="6301275" y="4862355"/>
              <a:ext cx="158621" cy="2005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>
                <a:latin typeface="Geomanist" panose="02000503000000020004" pitchFamily="50" charset="0"/>
              </a:endParaRPr>
            </a:p>
          </p:txBody>
        </p:sp>
        <p:sp>
          <p:nvSpPr>
            <p:cNvPr id="41" name="Flecha abajo 40"/>
            <p:cNvSpPr/>
            <p:nvPr/>
          </p:nvSpPr>
          <p:spPr>
            <a:xfrm>
              <a:off x="6339684" y="4899679"/>
              <a:ext cx="92219" cy="136891"/>
            </a:xfrm>
            <a:prstGeom prst="downArrow">
              <a:avLst/>
            </a:prstGeom>
            <a:solidFill>
              <a:srgbClr val="9D24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>
                <a:solidFill>
                  <a:schemeClr val="accent2"/>
                </a:solidFill>
                <a:latin typeface="Geomanist" panose="02000503000000020004" pitchFamily="50" charset="0"/>
              </a:endParaRPr>
            </a:p>
          </p:txBody>
        </p:sp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35674" y="4252230"/>
              <a:ext cx="1160720" cy="1291491"/>
            </a:xfrm>
            <a:prstGeom prst="rect">
              <a:avLst/>
            </a:prstGeom>
            <a:ln>
              <a:noFill/>
            </a:ln>
          </p:spPr>
        </p:pic>
      </p:grpSp>
      <p:graphicFrame>
        <p:nvGraphicFramePr>
          <p:cNvPr id="45" name="Tabla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302474"/>
              </p:ext>
            </p:extLst>
          </p:nvPr>
        </p:nvGraphicFramePr>
        <p:xfrm>
          <a:off x="455394" y="1518576"/>
          <a:ext cx="4492410" cy="1245512"/>
        </p:xfrm>
        <a:graphic>
          <a:graphicData uri="http://schemas.openxmlformats.org/drawingml/2006/table">
            <a:tbl>
              <a:tblPr firstRow="1" firstCol="1" bandRow="1"/>
              <a:tblGrid>
                <a:gridCol w="2371859">
                  <a:extLst>
                    <a:ext uri="{9D8B030D-6E8A-4147-A177-3AD203B41FA5}">
                      <a16:colId xmlns:a16="http://schemas.microsoft.com/office/drawing/2014/main" val="2543657062"/>
                    </a:ext>
                  </a:extLst>
                </a:gridCol>
                <a:gridCol w="2120551">
                  <a:extLst>
                    <a:ext uri="{9D8B030D-6E8A-4147-A177-3AD203B41FA5}">
                      <a16:colId xmlns:a16="http://schemas.microsoft.com/office/drawing/2014/main" val="191256496"/>
                    </a:ext>
                  </a:extLst>
                </a:gridCol>
              </a:tblGrid>
              <a:tr h="30285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chemeClr val="bg1"/>
                          </a:solidFill>
                          <a:effectLst/>
                          <a:latin typeface="Geomanist" panose="02000503000000020004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SISTEMA DE TRAMPEO / TRAPPING SYSTEM</a:t>
                      </a:r>
                    </a:p>
                  </a:txBody>
                  <a:tcPr marL="53977" marR="53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80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300948"/>
                  </a:ext>
                </a:extLst>
              </a:tr>
              <a:tr h="66453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200" dirty="0">
                          <a:solidFill>
                            <a:schemeClr val="tx1"/>
                          </a:solidFill>
                          <a:effectLst/>
                          <a:latin typeface="Geomanist" panose="02000503000000020004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Chiapas y sur de Tabasco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Geomanist" panose="02000503000000020004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Chiapas and south of Tabasco</a:t>
                      </a:r>
                      <a:endParaRPr lang="es-MX" sz="1600" b="1" dirty="0">
                        <a:solidFill>
                          <a:srgbClr val="0033CC"/>
                        </a:solidFill>
                        <a:effectLst/>
                        <a:latin typeface="Geomanis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7" marR="53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dirty="0">
                          <a:solidFill>
                            <a:schemeClr val="tx1"/>
                          </a:solidFill>
                          <a:effectLst/>
                          <a:latin typeface="Geomanist" panose="02000503000000020004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Colima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Geomanist" panose="02000503000000020004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Colima</a:t>
                      </a:r>
                      <a:endParaRPr lang="es-MX" sz="1600" b="1" dirty="0">
                        <a:solidFill>
                          <a:srgbClr val="0033CC"/>
                        </a:solidFill>
                        <a:effectLst/>
                        <a:latin typeface="Geomanis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7" marR="53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652608"/>
                  </a:ext>
                </a:extLst>
              </a:tr>
              <a:tr h="2781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200" dirty="0">
                          <a:solidFill>
                            <a:schemeClr val="tx1"/>
                          </a:solidFill>
                          <a:effectLst/>
                          <a:latin typeface="Geomanist" panose="02000503000000020004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24,634 Trampas /  </a:t>
                      </a:r>
                      <a:r>
                        <a:rPr lang="es-MX" sz="1600" b="1" dirty="0" err="1">
                          <a:solidFill>
                            <a:srgbClr val="0033CC"/>
                          </a:solidFill>
                          <a:effectLst/>
                          <a:latin typeface="Geomanist" panose="02000503000000020004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Traps</a:t>
                      </a:r>
                      <a:endParaRPr lang="es-MX" sz="1600" b="1" dirty="0">
                        <a:solidFill>
                          <a:srgbClr val="0033CC"/>
                        </a:solidFill>
                        <a:effectLst/>
                        <a:latin typeface="Geomanis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7" marR="53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200" dirty="0">
                          <a:solidFill>
                            <a:schemeClr val="tx1"/>
                          </a:solidFill>
                          <a:effectLst/>
                          <a:latin typeface="Geomanist" panose="02000503000000020004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4,436 Trampas /  </a:t>
                      </a:r>
                      <a:r>
                        <a:rPr lang="es-MX" sz="1600" b="1" dirty="0" err="1">
                          <a:solidFill>
                            <a:srgbClr val="0033CC"/>
                          </a:solidFill>
                          <a:effectLst/>
                          <a:latin typeface="Geomanist" panose="02000503000000020004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Traps</a:t>
                      </a:r>
                      <a:endParaRPr lang="es-MX" sz="1600" b="1" dirty="0">
                        <a:solidFill>
                          <a:srgbClr val="0033CC"/>
                        </a:solidFill>
                        <a:effectLst/>
                        <a:latin typeface="Geomanis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7" marR="539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9842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8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B7046D61-9D74-C6E1-312C-AF0E74FBC791}"/>
              </a:ext>
            </a:extLst>
          </p:cNvPr>
          <p:cNvGrpSpPr/>
          <p:nvPr/>
        </p:nvGrpSpPr>
        <p:grpSpPr>
          <a:xfrm>
            <a:off x="317514" y="1211985"/>
            <a:ext cx="5109619" cy="3740810"/>
            <a:chOff x="281466" y="1741760"/>
            <a:chExt cx="4656613" cy="374081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D7D6CD0-B49D-FF85-0788-1EAEF86BB626}"/>
                </a:ext>
              </a:extLst>
            </p:cNvPr>
            <p:cNvPicPr/>
            <p:nvPr/>
          </p:nvPicPr>
          <p:blipFill rotWithShape="1">
            <a:blip r:embed="rId2"/>
            <a:srcRect l="36250" t="17735" r="9785" b="12577"/>
            <a:stretch/>
          </p:blipFill>
          <p:spPr>
            <a:xfrm>
              <a:off x="281466" y="1741760"/>
              <a:ext cx="4656613" cy="374081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21BF611-A32E-F478-8B82-20E6ECF1A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1" t="79074" r="86185" b="7040"/>
            <a:stretch/>
          </p:blipFill>
          <p:spPr bwMode="auto">
            <a:xfrm>
              <a:off x="311448" y="4360562"/>
              <a:ext cx="1570159" cy="10794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9 Rectángulo">
              <a:extLst>
                <a:ext uri="{FF2B5EF4-FFF2-40B4-BE49-F238E27FC236}">
                  <a16:creationId xmlns:a16="http://schemas.microsoft.com/office/drawing/2014/main" id="{40C41956-3E9B-8AB7-02D4-AB892D95C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0345" y="1754436"/>
              <a:ext cx="2727734" cy="338554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419" sz="1600" b="1" dirty="0">
                  <a:solidFill>
                    <a:schemeClr val="bg1"/>
                  </a:solidFill>
                  <a:latin typeface="Geomanist Bold" panose="02000503000000020004"/>
                  <a:cs typeface="Arial" panose="020B0604020202020204" pitchFamily="34" charset="0"/>
                </a:rPr>
                <a:t>Gusano rosado </a:t>
              </a:r>
              <a:r>
                <a:rPr lang="es-MX" altLang="es-419" sz="1600" b="1" dirty="0">
                  <a:solidFill>
                    <a:srgbClr val="0000CC"/>
                  </a:solidFill>
                  <a:latin typeface="Geomanist Bold" panose="02000503000000020004"/>
                </a:rPr>
                <a:t>Pink Bollworm</a:t>
              </a:r>
            </a:p>
          </p:txBody>
        </p:sp>
      </p:grp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673F643-F44F-65E8-0176-7B7F212AF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6570716"/>
              </p:ext>
            </p:extLst>
          </p:nvPr>
        </p:nvGraphicFramePr>
        <p:xfrm>
          <a:off x="5188866" y="1115937"/>
          <a:ext cx="2752867" cy="4037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3" name="Grupo 12">
            <a:extLst>
              <a:ext uri="{FF2B5EF4-FFF2-40B4-BE49-F238E27FC236}">
                <a16:creationId xmlns:a16="http://schemas.microsoft.com/office/drawing/2014/main" id="{8F06CFB8-E983-44EF-C8FD-87D68F94D623}"/>
              </a:ext>
            </a:extLst>
          </p:cNvPr>
          <p:cNvGrpSpPr/>
          <p:nvPr/>
        </p:nvGrpSpPr>
        <p:grpSpPr>
          <a:xfrm>
            <a:off x="8004068" y="1261995"/>
            <a:ext cx="2294416" cy="3650205"/>
            <a:chOff x="8619219" y="1556529"/>
            <a:chExt cx="2250510" cy="4210098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5D391659-10DB-F3C9-5750-A8DA76F8957F}"/>
                </a:ext>
              </a:extLst>
            </p:cNvPr>
            <p:cNvSpPr txBox="1"/>
            <p:nvPr/>
          </p:nvSpPr>
          <p:spPr>
            <a:xfrm>
              <a:off x="9316791" y="2202391"/>
              <a:ext cx="1552938" cy="2662390"/>
            </a:xfrm>
            <a:prstGeom prst="rect">
              <a:avLst/>
            </a:prstGeom>
            <a:noFill/>
            <a:ln w="38100">
              <a:solidFill>
                <a:srgbClr val="245C4F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s-MX" b="1" dirty="0">
                  <a:latin typeface="Geomanist" panose="02000503000000020004" pitchFamily="50" charset="0"/>
                </a:rPr>
                <a:t>Se conservaron las zonas libres de Gusano rosado</a:t>
              </a:r>
            </a:p>
            <a:p>
              <a:pPr algn="just"/>
              <a:endParaRPr lang="es-MX" b="1" dirty="0">
                <a:solidFill>
                  <a:srgbClr val="691C32"/>
                </a:solidFill>
                <a:latin typeface="Geomanist" panose="02000503000000020004" pitchFamily="50" charset="0"/>
              </a:endParaRPr>
            </a:p>
            <a:p>
              <a:pPr algn="just"/>
              <a:r>
                <a:rPr lang="es-MX" b="1" dirty="0">
                  <a:solidFill>
                    <a:srgbClr val="0000FF"/>
                  </a:solidFill>
                  <a:latin typeface="Geomanist" panose="02000503000000020004" pitchFamily="50" charset="0"/>
                </a:rPr>
                <a:t>Pink </a:t>
              </a:r>
              <a:r>
                <a:rPr lang="es-MX" b="1" dirty="0" err="1">
                  <a:solidFill>
                    <a:srgbClr val="0000FF"/>
                  </a:solidFill>
                  <a:latin typeface="Geomanist" panose="02000503000000020004" pitchFamily="50" charset="0"/>
                </a:rPr>
                <a:t>bollworm</a:t>
              </a:r>
              <a:r>
                <a:rPr lang="es-MX" b="1" dirty="0">
                  <a:solidFill>
                    <a:srgbClr val="0000FF"/>
                  </a:solidFill>
                  <a:latin typeface="Geomanist" panose="02000503000000020004" pitchFamily="50" charset="0"/>
                </a:rPr>
                <a:t>  free </a:t>
              </a:r>
              <a:r>
                <a:rPr lang="es-MX" b="1" dirty="0" err="1">
                  <a:solidFill>
                    <a:srgbClr val="0000FF"/>
                  </a:solidFill>
                  <a:latin typeface="Geomanist" panose="02000503000000020004" pitchFamily="50" charset="0"/>
                </a:rPr>
                <a:t>areas</a:t>
              </a:r>
              <a:r>
                <a:rPr lang="es-MX" b="1" dirty="0">
                  <a:solidFill>
                    <a:srgbClr val="0000FF"/>
                  </a:solidFill>
                  <a:latin typeface="Geomanist" panose="02000503000000020004" pitchFamily="50" charset="0"/>
                </a:rPr>
                <a:t> </a:t>
              </a:r>
              <a:r>
                <a:rPr lang="es-MX" b="1" dirty="0" err="1">
                  <a:solidFill>
                    <a:srgbClr val="0000FF"/>
                  </a:solidFill>
                  <a:latin typeface="Geomanist" panose="02000503000000020004" pitchFamily="50" charset="0"/>
                </a:rPr>
                <a:t>were</a:t>
              </a:r>
              <a:r>
                <a:rPr lang="es-MX" b="1" dirty="0">
                  <a:solidFill>
                    <a:srgbClr val="0000FF"/>
                  </a:solidFill>
                  <a:latin typeface="Geomanist" panose="02000503000000020004" pitchFamily="50" charset="0"/>
                </a:rPr>
                <a:t> </a:t>
              </a:r>
              <a:r>
                <a:rPr lang="es-MX" b="1" dirty="0" err="1">
                  <a:solidFill>
                    <a:srgbClr val="0000FF"/>
                  </a:solidFill>
                  <a:latin typeface="Geomanist" panose="02000503000000020004" pitchFamily="50" charset="0"/>
                </a:rPr>
                <a:t>kept</a:t>
              </a:r>
              <a:r>
                <a:rPr lang="es-MX" b="1" dirty="0">
                  <a:solidFill>
                    <a:srgbClr val="0000FF"/>
                  </a:solidFill>
                  <a:latin typeface="Geomanist" panose="02000503000000020004" pitchFamily="50" charset="0"/>
                </a:rPr>
                <a:t> </a:t>
              </a:r>
            </a:p>
            <a:p>
              <a:pPr algn="just"/>
              <a:endParaRPr lang="es-MX" b="1" dirty="0">
                <a:solidFill>
                  <a:srgbClr val="691C32"/>
                </a:solidFill>
                <a:latin typeface="Geomanist" panose="02000503000000020004" pitchFamily="50" charset="0"/>
              </a:endParaRPr>
            </a:p>
          </p:txBody>
        </p:sp>
        <p:sp>
          <p:nvSpPr>
            <p:cNvPr id="16" name="Cerrar llave 15">
              <a:extLst>
                <a:ext uri="{FF2B5EF4-FFF2-40B4-BE49-F238E27FC236}">
                  <a16:creationId xmlns:a16="http://schemas.microsoft.com/office/drawing/2014/main" id="{775D6680-9CF1-1899-19C7-984838BDDB99}"/>
                </a:ext>
              </a:extLst>
            </p:cNvPr>
            <p:cNvSpPr/>
            <p:nvPr/>
          </p:nvSpPr>
          <p:spPr>
            <a:xfrm rot="10800000" flipH="1">
              <a:off x="8619219" y="1556529"/>
              <a:ext cx="423395" cy="4210098"/>
            </a:xfrm>
            <a:prstGeom prst="rightBrace">
              <a:avLst>
                <a:gd name="adj1" fmla="val 8333"/>
                <a:gd name="adj2" fmla="val 52319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/>
              <a:endParaRPr lang="es-MX">
                <a:latin typeface="Geomanist" panose="02000503000000020004" pitchFamily="50" charset="0"/>
              </a:endParaRPr>
            </a:p>
          </p:txBody>
        </p:sp>
      </p:grpSp>
      <p:sp>
        <p:nvSpPr>
          <p:cNvPr id="17" name="Rectangle 2">
            <a:extLst>
              <a:ext uri="{FF2B5EF4-FFF2-40B4-BE49-F238E27FC236}">
                <a16:creationId xmlns:a16="http://schemas.microsoft.com/office/drawing/2014/main" id="{4364A2E9-6F8E-3FD2-75A8-E8D403BD3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553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manist" panose="02000503000000020004" pitchFamily="50" charset="0"/>
            </a:endParaRPr>
          </a:p>
        </p:txBody>
      </p:sp>
      <p:sp>
        <p:nvSpPr>
          <p:cNvPr id="19" name="Título 4">
            <a:extLst>
              <a:ext uri="{FF2B5EF4-FFF2-40B4-BE49-F238E27FC236}">
                <a16:creationId xmlns:a16="http://schemas.microsoft.com/office/drawing/2014/main" id="{74AB5EE5-D564-FBDB-4B18-B3EEA6F9C6DB}"/>
              </a:ext>
            </a:extLst>
          </p:cNvPr>
          <p:cNvSpPr txBox="1">
            <a:spLocks/>
          </p:cNvSpPr>
          <p:nvPr/>
        </p:nvSpPr>
        <p:spPr>
          <a:xfrm>
            <a:off x="2872872" y="116747"/>
            <a:ext cx="6318801" cy="809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MX" sz="2800" b="1" dirty="0">
                <a:solidFill>
                  <a:srgbClr val="A7802D"/>
                </a:solidFill>
                <a:latin typeface="Geomanist Bold" panose="02000503000000020004"/>
                <a:ea typeface="+mn-ea"/>
                <a:cs typeface="+mn-cs"/>
              </a:rPr>
              <a:t>ERRADICACIÓN DEL GUSANO ROSADO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00CC"/>
                </a:solidFill>
                <a:latin typeface="Geomanist Bold" panose="02000503000000020004"/>
                <a:ea typeface="+mn-ea"/>
                <a:cs typeface="+mn-cs"/>
              </a:rPr>
              <a:t>PINK BOLLWORM ERADICATION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183BDC3-2FC6-75CF-B41E-3B727C50316B}"/>
              </a:ext>
            </a:extLst>
          </p:cNvPr>
          <p:cNvSpPr/>
          <p:nvPr/>
        </p:nvSpPr>
        <p:spPr>
          <a:xfrm>
            <a:off x="670061" y="5363401"/>
            <a:ext cx="933118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MX" sz="1900" b="1" dirty="0">
                <a:latin typeface="Geomanist" panose="02000503000000020004" pitchFamily="50" charset="0"/>
                <a:cs typeface="Arial" panose="020B0604020202020204" pitchFamily="34" charset="0"/>
              </a:rPr>
              <a:t>El 100% de la superficie de algodón en México se establece en zonas libres de Gusano rosado (125,303 hectáreas sembradas en 2024). / </a:t>
            </a:r>
            <a:r>
              <a:rPr lang="en-US" sz="1900" b="1" dirty="0">
                <a:solidFill>
                  <a:srgbClr val="0000FF"/>
                </a:solidFill>
                <a:latin typeface="Geomanist" panose="02000503000000020004" pitchFamily="50" charset="0"/>
              </a:rPr>
              <a:t>100% of the cotton area in Mexico is established in pink bollworm free zones (125,303 hectares established in 2024).</a:t>
            </a:r>
            <a:endParaRPr lang="es-MX" sz="1900" b="1" dirty="0">
              <a:solidFill>
                <a:srgbClr val="0000FF"/>
              </a:solidFill>
              <a:latin typeface="Geomanis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56002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76D31AE5-2D11-FA1B-DB6A-75B6DDAC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9562" y="6368468"/>
            <a:ext cx="2743200" cy="365125"/>
          </a:xfrm>
        </p:spPr>
        <p:txBody>
          <a:bodyPr/>
          <a:lstStyle/>
          <a:p>
            <a:fld id="{607B675F-C7C2-4CD8-ACEC-5027C5AF2285}" type="slidenum">
              <a:rPr lang="es-MX" smtClean="0">
                <a:latin typeface="Geomanist" panose="02000503000000020004" pitchFamily="50" charset="0"/>
              </a:rPr>
              <a:t>6</a:t>
            </a:fld>
            <a:endParaRPr lang="es-MX" dirty="0">
              <a:latin typeface="Geomanist" panose="02000503000000020004" pitchFamily="50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65724C09-15D9-0E42-6ACB-DF783D083F9C}"/>
              </a:ext>
            </a:extLst>
          </p:cNvPr>
          <p:cNvGrpSpPr/>
          <p:nvPr/>
        </p:nvGrpSpPr>
        <p:grpSpPr>
          <a:xfrm>
            <a:off x="8029492" y="1250872"/>
            <a:ext cx="2260699" cy="4049885"/>
            <a:chOff x="8674169" y="1910445"/>
            <a:chExt cx="1955930" cy="3985214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F97DCBE-242B-856D-D7D9-7A9E73F88425}"/>
                </a:ext>
              </a:extLst>
            </p:cNvPr>
            <p:cNvSpPr txBox="1"/>
            <p:nvPr/>
          </p:nvSpPr>
          <p:spPr>
            <a:xfrm>
              <a:off x="8931215" y="2039964"/>
              <a:ext cx="1698884" cy="1378021"/>
            </a:xfrm>
            <a:prstGeom prst="rect">
              <a:avLst/>
            </a:prstGeom>
            <a:noFill/>
            <a:ln w="38100">
              <a:solidFill>
                <a:srgbClr val="245C4F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1400" b="1" dirty="0">
                  <a:solidFill>
                    <a:prstClr val="black"/>
                  </a:solidFill>
                  <a:latin typeface="Geomanist" panose="02000503000000020004" pitchFamily="50" charset="0"/>
                  <a:cs typeface="Arial" panose="020B0604020202020204" pitchFamily="34" charset="0"/>
                </a:rPr>
                <a:t>Se conservaron las zonas libres de Picudo del algodonero</a:t>
              </a:r>
            </a:p>
            <a:p>
              <a:pPr algn="just"/>
              <a:endParaRPr lang="en-US" sz="1400" b="1" dirty="0">
                <a:solidFill>
                  <a:srgbClr val="0000FF"/>
                </a:solidFill>
                <a:latin typeface="Geomanist" panose="02000503000000020004" pitchFamily="50" charset="0"/>
              </a:endParaRPr>
            </a:p>
            <a:p>
              <a:pPr algn="just"/>
              <a:r>
                <a:rPr lang="en-US" sz="1400" b="1" dirty="0">
                  <a:solidFill>
                    <a:srgbClr val="0000CC"/>
                  </a:solidFill>
                  <a:latin typeface="Geomanist" panose="02000503000000020004" pitchFamily="50" charset="0"/>
                  <a:cs typeface="Arial" panose="020B0604020202020204" pitchFamily="34" charset="0"/>
                </a:rPr>
                <a:t>Boll weevil free areas were kept</a:t>
              </a:r>
              <a:endParaRPr lang="es-MX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21" name="Cerrar llave 20">
              <a:extLst>
                <a:ext uri="{FF2B5EF4-FFF2-40B4-BE49-F238E27FC236}">
                  <a16:creationId xmlns:a16="http://schemas.microsoft.com/office/drawing/2014/main" id="{78777C30-0833-7592-07B2-DD9E8A461136}"/>
                </a:ext>
              </a:extLst>
            </p:cNvPr>
            <p:cNvSpPr/>
            <p:nvPr/>
          </p:nvSpPr>
          <p:spPr>
            <a:xfrm>
              <a:off x="8674169" y="1910445"/>
              <a:ext cx="216585" cy="3985214"/>
            </a:xfrm>
            <a:prstGeom prst="rightBrace">
              <a:avLst>
                <a:gd name="adj1" fmla="val 8333"/>
                <a:gd name="adj2" fmla="val 4365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>
                <a:latin typeface="Geomanist" panose="02000503000000020004" pitchFamily="50" charset="0"/>
              </a:endParaRPr>
            </a:p>
          </p:txBody>
        </p:sp>
      </p:grp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BEB733C-C7D5-BCAD-3340-ABAF4E80EAF3}"/>
              </a:ext>
            </a:extLst>
          </p:cNvPr>
          <p:cNvSpPr/>
          <p:nvPr/>
        </p:nvSpPr>
        <p:spPr>
          <a:xfrm>
            <a:off x="914784" y="5618279"/>
            <a:ext cx="91531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804863">
              <a:buFont typeface="Arial" panose="020B0604020202020204" pitchFamily="34" charset="0"/>
              <a:buChar char="•"/>
              <a:defRPr/>
            </a:pPr>
            <a:r>
              <a:rPr lang="es-MX" sz="1600" b="1" dirty="0">
                <a:latin typeface="Geomanist" panose="02000503000000020004" pitchFamily="50" charset="0"/>
                <a:cs typeface="Arial" panose="020B0604020202020204" pitchFamily="34" charset="0"/>
              </a:rPr>
              <a:t>El 85% de la superficie de algodón en México se establece anualmente en zonas libres de Picudo del algodonero. / </a:t>
            </a:r>
            <a:r>
              <a:rPr lang="es-MX" sz="1600" b="1" dirty="0">
                <a:solidFill>
                  <a:srgbClr val="0033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85% of </a:t>
            </a:r>
            <a:r>
              <a:rPr lang="es-MX" sz="1600" b="1" dirty="0" err="1">
                <a:solidFill>
                  <a:srgbClr val="0033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the</a:t>
            </a:r>
            <a:r>
              <a:rPr lang="es-MX" sz="1600" b="1" dirty="0">
                <a:solidFill>
                  <a:srgbClr val="0033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rgbClr val="0033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cotton</a:t>
            </a:r>
            <a:r>
              <a:rPr lang="es-MX" sz="1600" b="1" dirty="0">
                <a:solidFill>
                  <a:srgbClr val="0033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rgbClr val="0033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area</a:t>
            </a:r>
            <a:r>
              <a:rPr lang="es-MX" sz="1600" b="1" dirty="0">
                <a:solidFill>
                  <a:srgbClr val="0033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rgbClr val="0033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is</a:t>
            </a:r>
            <a:r>
              <a:rPr lang="es-MX" sz="1600" b="1" dirty="0">
                <a:solidFill>
                  <a:srgbClr val="0033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rgbClr val="0033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established</a:t>
            </a:r>
            <a:r>
              <a:rPr lang="es-MX" sz="1600" b="1" dirty="0">
                <a:solidFill>
                  <a:srgbClr val="0033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rgbClr val="0033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annually</a:t>
            </a:r>
            <a:r>
              <a:rPr lang="es-MX" sz="1600" b="1" dirty="0">
                <a:solidFill>
                  <a:srgbClr val="0033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in free </a:t>
            </a:r>
            <a:r>
              <a:rPr lang="es-MX" sz="1600" b="1" dirty="0" err="1">
                <a:solidFill>
                  <a:srgbClr val="0033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areas</a:t>
            </a:r>
            <a:r>
              <a:rPr lang="es-MX" sz="1600" b="1" dirty="0">
                <a:solidFill>
                  <a:srgbClr val="0033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of Boll weevil.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76748A7E-ACFD-D833-32ED-41C383DEF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0" y="1218378"/>
            <a:ext cx="5605876" cy="416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F266F7DF-BC5A-7912-1154-560473C7EAFB}"/>
              </a:ext>
            </a:extLst>
          </p:cNvPr>
          <p:cNvSpPr/>
          <p:nvPr/>
        </p:nvSpPr>
        <p:spPr>
          <a:xfrm>
            <a:off x="8351957" y="3127494"/>
            <a:ext cx="1938234" cy="2031325"/>
          </a:xfrm>
          <a:prstGeom prst="rect">
            <a:avLst/>
          </a:prstGeom>
          <a:noFill/>
          <a:ln w="38100">
            <a:solidFill>
              <a:srgbClr val="245C4F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>
                <a:solidFill>
                  <a:prstClr val="black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Se realizaron acciones para la supresión de la plaga en La Región Lagunera y norte de Tamaulipas.</a:t>
            </a:r>
          </a:p>
          <a:p>
            <a:pPr algn="just"/>
            <a:endParaRPr lang="es-MX" sz="1400" b="1" dirty="0">
              <a:solidFill>
                <a:prstClr val="black"/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  <a:p>
            <a:pPr algn="just"/>
            <a:r>
              <a:rPr lang="en-US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Actions were carried out for the suppression of the pest  in the </a:t>
            </a:r>
            <a:r>
              <a:rPr lang="en-US" sz="14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Lagunera</a:t>
            </a:r>
            <a:r>
              <a:rPr lang="en-US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Region and northern Tamaulipas.</a:t>
            </a:r>
            <a:endParaRPr lang="es-MX" sz="1400" b="1" dirty="0">
              <a:solidFill>
                <a:srgbClr val="0000CC"/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</p:txBody>
      </p:sp>
      <p:sp>
        <p:nvSpPr>
          <p:cNvPr id="26" name="23 Rectángulo">
            <a:extLst>
              <a:ext uri="{FF2B5EF4-FFF2-40B4-BE49-F238E27FC236}">
                <a16:creationId xmlns:a16="http://schemas.microsoft.com/office/drawing/2014/main" id="{597BC59F-FAFF-B050-939A-D113B9C8BD17}"/>
              </a:ext>
            </a:extLst>
          </p:cNvPr>
          <p:cNvSpPr/>
          <p:nvPr/>
        </p:nvSpPr>
        <p:spPr>
          <a:xfrm>
            <a:off x="5444908" y="3028958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Geomanist" panose="02000503000000020004" pitchFamily="50" charset="0"/>
              </a:rPr>
              <a:t> </a:t>
            </a:r>
          </a:p>
        </p:txBody>
      </p:sp>
      <p:graphicFrame>
        <p:nvGraphicFramePr>
          <p:cNvPr id="27" name="Diagrama 26">
            <a:extLst>
              <a:ext uri="{FF2B5EF4-FFF2-40B4-BE49-F238E27FC236}">
                <a16:creationId xmlns:a16="http://schemas.microsoft.com/office/drawing/2014/main" id="{524B6C59-9ED7-EA22-CE3F-4CCE852994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003374"/>
              </p:ext>
            </p:extLst>
          </p:nvPr>
        </p:nvGraphicFramePr>
        <p:xfrm>
          <a:off x="5491354" y="1250872"/>
          <a:ext cx="2823239" cy="4099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9 Rectángulo">
            <a:extLst>
              <a:ext uri="{FF2B5EF4-FFF2-40B4-BE49-F238E27FC236}">
                <a16:creationId xmlns:a16="http://schemas.microsoft.com/office/drawing/2014/main" id="{DD868D7A-502A-B9EE-AD47-81D2594B7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1311129"/>
            <a:ext cx="3200400" cy="477054"/>
          </a:xfrm>
          <a:prstGeom prst="rect">
            <a:avLst/>
          </a:prstGeom>
          <a:solidFill>
            <a:srgbClr val="99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419" sz="1800" b="1" dirty="0">
                <a:solidFill>
                  <a:schemeClr val="bg1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Picudo del algodonero </a:t>
            </a:r>
            <a:r>
              <a:rPr lang="es-MX" altLang="es-419" sz="18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Boll</a:t>
            </a:r>
            <a:r>
              <a:rPr lang="es-MX" altLang="es-419" sz="2500" b="1" dirty="0">
                <a:solidFill>
                  <a:srgbClr val="0000CC"/>
                </a:solidFill>
                <a:latin typeface="Geomanist" panose="02000503000000020004" pitchFamily="50" charset="0"/>
              </a:rPr>
              <a:t> </a:t>
            </a:r>
            <a:r>
              <a:rPr lang="es-MX" altLang="es-419" sz="18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weevil</a:t>
            </a:r>
            <a:endParaRPr lang="es-MX" altLang="es-419" sz="1800" b="1" dirty="0">
              <a:solidFill>
                <a:srgbClr val="0000CC"/>
              </a:solidFill>
              <a:latin typeface="Geomanist" panose="02000503000000020004" pitchFamily="50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97B0AFAF-E6F5-FE0D-87C1-F6648EABEE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1" t="79074" r="86185" b="7040"/>
          <a:stretch/>
        </p:blipFill>
        <p:spPr bwMode="auto">
          <a:xfrm>
            <a:off x="286413" y="4003015"/>
            <a:ext cx="1727573" cy="1187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Título 4">
            <a:extLst>
              <a:ext uri="{FF2B5EF4-FFF2-40B4-BE49-F238E27FC236}">
                <a16:creationId xmlns:a16="http://schemas.microsoft.com/office/drawing/2014/main" id="{0BC10BC2-702C-AF45-00A6-5068EF0A28A8}"/>
              </a:ext>
            </a:extLst>
          </p:cNvPr>
          <p:cNvSpPr txBox="1">
            <a:spLocks/>
          </p:cNvSpPr>
          <p:nvPr/>
        </p:nvSpPr>
        <p:spPr>
          <a:xfrm>
            <a:off x="2724151" y="102474"/>
            <a:ext cx="7724774" cy="809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MX" sz="2800" b="1" dirty="0">
                <a:solidFill>
                  <a:srgbClr val="A7802D"/>
                </a:solidFill>
                <a:latin typeface="Geomanist Bold" panose="02000503000000020004"/>
                <a:ea typeface="+mn-ea"/>
                <a:cs typeface="+mn-cs"/>
              </a:rPr>
              <a:t>ERRADICACIÓN DEL PICUDO DEL ALGODONERO</a:t>
            </a:r>
            <a:br>
              <a:rPr lang="es-MX" sz="2800" b="1" dirty="0">
                <a:solidFill>
                  <a:srgbClr val="A7802D"/>
                </a:solidFill>
                <a:latin typeface="Geomanist Bold" panose="02000503000000020004"/>
                <a:ea typeface="+mn-ea"/>
                <a:cs typeface="+mn-cs"/>
              </a:rPr>
            </a:br>
            <a:r>
              <a:rPr lang="es-MX" sz="2800" b="1" dirty="0">
                <a:solidFill>
                  <a:srgbClr val="A7802D"/>
                </a:solidFill>
                <a:latin typeface="Geomanist Bold" panose="02000503000000020004"/>
                <a:ea typeface="+mn-ea"/>
                <a:cs typeface="+mn-cs"/>
              </a:rPr>
              <a:t>	</a:t>
            </a:r>
            <a:r>
              <a:rPr lang="en-US" sz="2800" b="1" dirty="0">
                <a:solidFill>
                  <a:srgbClr val="0000CC"/>
                </a:solidFill>
                <a:latin typeface="Geomanist Bold" panose="02000503000000020004"/>
                <a:ea typeface="+mn-ea"/>
                <a:cs typeface="+mn-cs"/>
              </a:rPr>
              <a:t>BOLL WEEVIL ERADICATION </a:t>
            </a:r>
            <a:endParaRPr lang="es-MX" sz="2800" b="1" dirty="0">
              <a:solidFill>
                <a:srgbClr val="0000CC"/>
              </a:solidFill>
              <a:latin typeface="Geomanist Bold" panose="020005030000000200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41046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CEC6905C-035A-10DF-405C-133F9740A57D}"/>
              </a:ext>
            </a:extLst>
          </p:cNvPr>
          <p:cNvSpPr txBox="1">
            <a:spLocks/>
          </p:cNvSpPr>
          <p:nvPr/>
        </p:nvSpPr>
        <p:spPr>
          <a:xfrm>
            <a:off x="2743200" y="80095"/>
            <a:ext cx="7620000" cy="10889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MX" sz="2800" b="1" dirty="0">
                <a:solidFill>
                  <a:srgbClr val="A7802D"/>
                </a:solidFill>
                <a:latin typeface="Geomanist Bold" panose="02000503000000020004"/>
                <a:ea typeface="+mn-ea"/>
                <a:cs typeface="+mn-cs"/>
              </a:rPr>
              <a:t>PLAGAS REGLAMENTADAS DEL AGUACATE</a:t>
            </a:r>
            <a:br>
              <a:rPr lang="es-MX" sz="2800" b="1" dirty="0">
                <a:latin typeface="Geomanist Bold" panose="02000503000000020004"/>
              </a:rPr>
            </a:br>
            <a:r>
              <a:rPr lang="es-MX" sz="2800" b="1" dirty="0">
                <a:latin typeface="Geomanist Bold" panose="02000503000000020004"/>
              </a:rPr>
              <a:t>	</a:t>
            </a:r>
            <a:r>
              <a:rPr lang="es-MX" sz="2800" b="1" dirty="0">
                <a:solidFill>
                  <a:srgbClr val="0000CC"/>
                </a:solidFill>
                <a:latin typeface="Geomanist Bold" panose="02000503000000020004"/>
                <a:ea typeface="+mn-ea"/>
                <a:cs typeface="+mn-cs"/>
              </a:rPr>
              <a:t>AVOCADO REGULATED PESTS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FED24A5-D4ED-755D-F914-1C43986FB072}"/>
              </a:ext>
            </a:extLst>
          </p:cNvPr>
          <p:cNvSpPr txBox="1">
            <a:spLocks/>
          </p:cNvSpPr>
          <p:nvPr/>
        </p:nvSpPr>
        <p:spPr>
          <a:xfrm>
            <a:off x="304799" y="1424840"/>
            <a:ext cx="4876801" cy="34710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MX" sz="3000" b="1" i="0" kern="1200" baseline="0" dirty="0">
                <a:solidFill>
                  <a:srgbClr val="691C3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MX" sz="1800" dirty="0">
                <a:solidFill>
                  <a:schemeClr val="tx1"/>
                </a:solidFill>
                <a:latin typeface="Geomanist" panose="02000503000000020004" pitchFamily="50" charset="0"/>
                <a:ea typeface="+mn-ea"/>
                <a:cs typeface="+mn-cs"/>
              </a:rPr>
              <a:t>Estatus fitosanitario</a:t>
            </a:r>
          </a:p>
          <a:p>
            <a:pPr>
              <a:tabLst>
                <a:tab pos="447675" algn="l"/>
              </a:tabLst>
            </a:pPr>
            <a:r>
              <a:rPr lang="es-MX" sz="1800" dirty="0">
                <a:solidFill>
                  <a:srgbClr val="A7802D"/>
                </a:solidFill>
                <a:latin typeface="Geomanist" panose="02000503000000020004" pitchFamily="50" charset="0"/>
                <a:ea typeface="+mn-ea"/>
                <a:cs typeface="+mn-cs"/>
              </a:rPr>
              <a:t>       </a:t>
            </a:r>
            <a:r>
              <a:rPr lang="es-MX" sz="1800" dirty="0" err="1">
                <a:solidFill>
                  <a:srgbClr val="0000CC"/>
                </a:solidFill>
                <a:latin typeface="Geomanist" panose="02000503000000020004" pitchFamily="50" charset="0"/>
                <a:ea typeface="+mn-ea"/>
                <a:cs typeface="+mn-cs"/>
              </a:rPr>
              <a:t>Phytosanitary</a:t>
            </a:r>
            <a:r>
              <a:rPr lang="es-MX" sz="1800" dirty="0">
                <a:solidFill>
                  <a:srgbClr val="0000CC"/>
                </a:solidFill>
                <a:latin typeface="Geomanist" panose="02000503000000020004" pitchFamily="50" charset="0"/>
                <a:ea typeface="+mn-ea"/>
                <a:cs typeface="+mn-cs"/>
              </a:rPr>
              <a:t> status</a:t>
            </a:r>
          </a:p>
          <a:p>
            <a:endParaRPr lang="es-MX" sz="1800" dirty="0">
              <a:solidFill>
                <a:srgbClr val="A7802D"/>
              </a:solidFill>
              <a:latin typeface="Geomanist" panose="02000503000000020004" pitchFamily="50" charset="0"/>
              <a:ea typeface="+mn-ea"/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800" dirty="0">
                <a:solidFill>
                  <a:schemeClr val="tx1"/>
                </a:solidFill>
                <a:latin typeface="Geomanist" panose="02000503000000020004" pitchFamily="50" charset="0"/>
                <a:ea typeface="+mn-ea"/>
                <a:cs typeface="+mn-cs"/>
              </a:rPr>
              <a:t>90% de la superficie de aguacate a  nivel nacional tiene el reconocimiento de área libre de barrenadores del hueso.</a:t>
            </a:r>
          </a:p>
          <a:p>
            <a:pPr marL="630238" defTabSz="315913">
              <a:tabLst>
                <a:tab pos="630238" algn="l"/>
              </a:tabLst>
            </a:pPr>
            <a:r>
              <a:rPr lang="en-US" sz="1800" dirty="0">
                <a:solidFill>
                  <a:srgbClr val="0000CC"/>
                </a:solidFill>
                <a:latin typeface="Geomanist" panose="02000503000000020004" pitchFamily="50" charset="0"/>
                <a:ea typeface="+mn-ea"/>
                <a:cs typeface="+mn-cs"/>
              </a:rPr>
              <a:t>90% of the avocado area at national level is recognized as free area of </a:t>
            </a:r>
            <a:r>
              <a:rPr lang="es-MX" sz="1800" dirty="0">
                <a:solidFill>
                  <a:srgbClr val="0000CC"/>
                </a:solidFill>
                <a:latin typeface="Geomanist" panose="02000503000000020004" pitchFamily="50" charset="0"/>
                <a:ea typeface="+mn-ea"/>
                <a:cs typeface="+mn-cs"/>
              </a:rPr>
              <a:t>avocado </a:t>
            </a:r>
            <a:r>
              <a:rPr lang="es-MX" sz="1800" dirty="0" err="1">
                <a:solidFill>
                  <a:srgbClr val="0000CC"/>
                </a:solidFill>
                <a:latin typeface="Geomanist" panose="02000503000000020004" pitchFamily="50" charset="0"/>
                <a:ea typeface="+mn-ea"/>
                <a:cs typeface="+mn-cs"/>
              </a:rPr>
              <a:t>seed</a:t>
            </a:r>
            <a:r>
              <a:rPr lang="es-MX" sz="1800" dirty="0">
                <a:solidFill>
                  <a:srgbClr val="0000CC"/>
                </a:solidFill>
                <a:latin typeface="Geomanist" panose="02000503000000020004" pitchFamily="50" charset="0"/>
                <a:ea typeface="+mn-ea"/>
                <a:cs typeface="+mn-cs"/>
              </a:rPr>
              <a:t> </a:t>
            </a:r>
            <a:r>
              <a:rPr lang="es-MX" sz="1800" dirty="0" err="1">
                <a:solidFill>
                  <a:srgbClr val="0000CC"/>
                </a:solidFill>
                <a:latin typeface="Geomanist" panose="02000503000000020004" pitchFamily="50" charset="0"/>
                <a:ea typeface="+mn-ea"/>
                <a:cs typeface="+mn-cs"/>
              </a:rPr>
              <a:t>weevil</a:t>
            </a:r>
            <a:r>
              <a:rPr lang="es-MX" sz="1800" dirty="0">
                <a:solidFill>
                  <a:srgbClr val="0000CC"/>
                </a:solidFill>
                <a:latin typeface="Geomanist" panose="02000503000000020004" pitchFamily="50" charset="0"/>
                <a:ea typeface="+mn-ea"/>
                <a:cs typeface="+mn-cs"/>
              </a:rPr>
              <a:t>.</a:t>
            </a:r>
          </a:p>
          <a:p>
            <a:pPr algn="just"/>
            <a:endParaRPr lang="es-MX" sz="1800" dirty="0">
              <a:solidFill>
                <a:srgbClr val="A7802D"/>
              </a:solidFill>
              <a:latin typeface="Geomanist" panose="02000503000000020004" pitchFamily="50" charset="0"/>
              <a:ea typeface="+mn-ea"/>
              <a:cs typeface="+mn-cs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s-MX" sz="1800" dirty="0">
                <a:solidFill>
                  <a:schemeClr val="tx1"/>
                </a:solidFill>
                <a:latin typeface="Geomanist" panose="02000503000000020004" pitchFamily="50" charset="0"/>
                <a:ea typeface="+mn-ea"/>
                <a:cs typeface="+mn-cs"/>
              </a:rPr>
              <a:t>Las áreas libres incluyen 240 mil 329 hectáreas en 8 Estados.</a:t>
            </a:r>
          </a:p>
          <a:p>
            <a:pPr marL="630238" lvl="0">
              <a:lnSpc>
                <a:spcPct val="100000"/>
              </a:lnSpc>
              <a:spcBef>
                <a:spcPts val="0"/>
              </a:spcBef>
              <a:tabLst>
                <a:tab pos="630238" algn="l"/>
              </a:tabLst>
            </a:pPr>
            <a:r>
              <a:rPr lang="en-US" sz="1800" dirty="0">
                <a:solidFill>
                  <a:srgbClr val="0000CC"/>
                </a:solidFill>
                <a:latin typeface="Geomanist" panose="02000503000000020004" pitchFamily="50" charset="0"/>
                <a:ea typeface="+mn-ea"/>
                <a:cs typeface="+mn-cs"/>
              </a:rPr>
              <a:t>The free areas include 240,329 hectares in 8 states.</a:t>
            </a:r>
            <a:endParaRPr lang="es-MX" sz="1800" dirty="0">
              <a:solidFill>
                <a:srgbClr val="0000CC"/>
              </a:solidFill>
              <a:latin typeface="Geomanist" panose="02000503000000020004" pitchFamily="50" charset="0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C3DCF9D-60EB-6CE9-20F7-C1A00B7E1286}"/>
              </a:ext>
            </a:extLst>
          </p:cNvPr>
          <p:cNvSpPr/>
          <p:nvPr/>
        </p:nvSpPr>
        <p:spPr>
          <a:xfrm>
            <a:off x="554152" y="5251792"/>
            <a:ext cx="9428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2000" b="1" dirty="0">
                <a:latin typeface="Geomanist" panose="02000503000000020004" pitchFamily="50" charset="0"/>
              </a:rPr>
              <a:t>Las acciones de la campaña fitosanitaria respaldan la exportación de aguacate a más de 40 países.</a:t>
            </a:r>
          </a:p>
          <a:p>
            <a:pPr algn="just"/>
            <a:endParaRPr lang="es-MX" sz="800" b="1" dirty="0">
              <a:latin typeface="Geomanist" panose="02000503000000020004" pitchFamily="50" charset="0"/>
            </a:endParaRPr>
          </a:p>
          <a:p>
            <a:pPr marL="712788" algn="just"/>
            <a:r>
              <a:rPr lang="en-US" sz="2000" b="1" dirty="0">
                <a:solidFill>
                  <a:srgbClr val="0000CC"/>
                </a:solidFill>
                <a:latin typeface="Geomanist" panose="02000503000000020004" pitchFamily="50" charset="0"/>
              </a:rPr>
              <a:t>The actions of the phytosanitary campaign support avocado exports to more than 40 countries.</a:t>
            </a:r>
            <a:endParaRPr lang="es-MX" sz="2000" b="1" dirty="0">
              <a:solidFill>
                <a:srgbClr val="0000CC"/>
              </a:solidFill>
              <a:latin typeface="Geomanist" panose="02000503000000020004" pitchFamily="50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FBC0A2F-FC02-44BF-2BFA-38AC9C1ACD29}"/>
              </a:ext>
            </a:extLst>
          </p:cNvPr>
          <p:cNvPicPr/>
          <p:nvPr/>
        </p:nvPicPr>
        <p:blipFill rotWithShape="1">
          <a:blip r:embed="rId2"/>
          <a:srcRect l="18993" t="20405" r="34541" b="10325"/>
          <a:stretch/>
        </p:blipFill>
        <p:spPr bwMode="auto">
          <a:xfrm>
            <a:off x="5429250" y="1518135"/>
            <a:ext cx="4829176" cy="32844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585980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0C253C26-E2C5-3999-2388-11BF87065186}"/>
              </a:ext>
            </a:extLst>
          </p:cNvPr>
          <p:cNvSpPr/>
          <p:nvPr/>
        </p:nvSpPr>
        <p:spPr>
          <a:xfrm>
            <a:off x="8086588" y="1076489"/>
            <a:ext cx="1727368" cy="316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Geomanist" panose="02000503000000020004" pitchFamily="50" charset="0"/>
            </a:endParaRPr>
          </a:p>
        </p:txBody>
      </p:sp>
      <p:sp>
        <p:nvSpPr>
          <p:cNvPr id="2" name="Marcador de número de diapositiva 5">
            <a:extLst>
              <a:ext uri="{FF2B5EF4-FFF2-40B4-BE49-F238E27FC236}">
                <a16:creationId xmlns:a16="http://schemas.microsoft.com/office/drawing/2014/main" id="{6A270157-29CE-CE7C-E659-6F936DB7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6373911"/>
            <a:ext cx="2743200" cy="365125"/>
          </a:xfrm>
        </p:spPr>
        <p:txBody>
          <a:bodyPr/>
          <a:lstStyle/>
          <a:p>
            <a:fld id="{607B675F-C7C2-4CD8-ACEC-5027C5AF2285}" type="slidenum">
              <a:rPr lang="es-MX" smtClean="0">
                <a:latin typeface="Geomanist" panose="02000503000000020004" pitchFamily="50" charset="0"/>
              </a:rPr>
              <a:t>8</a:t>
            </a:fld>
            <a:endParaRPr lang="es-MX" dirty="0">
              <a:latin typeface="Geomanist" panose="02000503000000020004" pitchFamily="50" charset="0"/>
            </a:endParaRPr>
          </a:p>
        </p:txBody>
      </p:sp>
      <p:sp>
        <p:nvSpPr>
          <p:cNvPr id="3" name="23 Rectángulo">
            <a:extLst>
              <a:ext uri="{FF2B5EF4-FFF2-40B4-BE49-F238E27FC236}">
                <a16:creationId xmlns:a16="http://schemas.microsoft.com/office/drawing/2014/main" id="{5A060E89-6F3A-FF72-92FA-C92F04115D0D}"/>
              </a:ext>
            </a:extLst>
          </p:cNvPr>
          <p:cNvSpPr/>
          <p:nvPr/>
        </p:nvSpPr>
        <p:spPr>
          <a:xfrm>
            <a:off x="5971607" y="291515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Geomanist" panose="02000503000000020004" pitchFamily="50" charset="0"/>
              </a:rPr>
              <a:t> </a:t>
            </a:r>
          </a:p>
        </p:txBody>
      </p:sp>
      <p:sp>
        <p:nvSpPr>
          <p:cNvPr id="4" name="Título 4">
            <a:extLst>
              <a:ext uri="{FF2B5EF4-FFF2-40B4-BE49-F238E27FC236}">
                <a16:creationId xmlns:a16="http://schemas.microsoft.com/office/drawing/2014/main" id="{9E3B489B-48DC-925E-9FA9-31B791DDB2BF}"/>
              </a:ext>
            </a:extLst>
          </p:cNvPr>
          <p:cNvSpPr txBox="1">
            <a:spLocks/>
          </p:cNvSpPr>
          <p:nvPr/>
        </p:nvSpPr>
        <p:spPr>
          <a:xfrm>
            <a:off x="4241895" y="165463"/>
            <a:ext cx="4578255" cy="809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MX" sz="2400" b="1" dirty="0">
                <a:solidFill>
                  <a:srgbClr val="A7802D"/>
                </a:solidFill>
                <a:latin typeface="Geomanist Bold" panose="02000503000000020004"/>
                <a:ea typeface="+mn-ea"/>
                <a:cs typeface="+mn-cs"/>
              </a:rPr>
              <a:t>PLAGAS DE LOS CÍTRICOS</a:t>
            </a:r>
            <a:br>
              <a:rPr lang="es-MX" sz="2400" b="1" dirty="0">
                <a:latin typeface="Geomanist Bold" panose="02000503000000020004"/>
              </a:rPr>
            </a:br>
            <a:r>
              <a:rPr lang="es-MX" sz="2400" b="1" dirty="0">
                <a:latin typeface="Geomanist Bold" panose="02000503000000020004"/>
              </a:rPr>
              <a:t> 	</a:t>
            </a:r>
            <a:r>
              <a:rPr lang="en-US" sz="2400" b="1" dirty="0">
                <a:solidFill>
                  <a:srgbClr val="0000CC"/>
                </a:solidFill>
                <a:latin typeface="Geomanist Bold" panose="02000503000000020004"/>
                <a:ea typeface="+mn-ea"/>
                <a:cs typeface="+mn-cs"/>
              </a:rPr>
              <a:t>CITRUS PESTS</a:t>
            </a:r>
            <a:endParaRPr lang="es-MX" sz="2400" b="1" dirty="0">
              <a:solidFill>
                <a:srgbClr val="0000CC"/>
              </a:solidFill>
              <a:latin typeface="Geomanist Bold" panose="020005030000000200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08D8698-07F4-84EE-2C1D-812A65C86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553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manist" panose="02000503000000020004" pitchFamily="50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6BCB72-4EE2-FE02-75D7-CC484BEEE1DF}"/>
              </a:ext>
            </a:extLst>
          </p:cNvPr>
          <p:cNvSpPr txBox="1"/>
          <p:nvPr/>
        </p:nvSpPr>
        <p:spPr>
          <a:xfrm>
            <a:off x="295277" y="1213452"/>
            <a:ext cx="6398369" cy="523220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chemeClr val="tx1"/>
                </a:solidFill>
                <a:latin typeface="Geomanist" panose="02000503000000020004" pitchFamily="50" charset="0"/>
              </a:rPr>
              <a:t>Huanglongbing de los cítricos (</a:t>
            </a:r>
            <a:r>
              <a:rPr lang="es-MX" sz="1400" b="1" i="1" dirty="0">
                <a:solidFill>
                  <a:schemeClr val="tx1"/>
                </a:solidFill>
                <a:latin typeface="Geomanist" panose="02000503000000020004" pitchFamily="50" charset="0"/>
              </a:rPr>
              <a:t>Candidatus</a:t>
            </a:r>
            <a:r>
              <a:rPr lang="es-MX" sz="1400" b="1" dirty="0">
                <a:solidFill>
                  <a:schemeClr val="tx1"/>
                </a:solidFill>
                <a:latin typeface="Geomanist" panose="02000503000000020004" pitchFamily="50" charset="0"/>
              </a:rPr>
              <a:t> Liberibacter asiaticus)/ HLB</a:t>
            </a:r>
          </a:p>
          <a:p>
            <a:r>
              <a:rPr 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        Citrus </a:t>
            </a:r>
            <a:r>
              <a:rPr 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greening</a:t>
            </a:r>
            <a:r>
              <a:rPr 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/ HLB</a:t>
            </a:r>
          </a:p>
          <a:p>
            <a:endParaRPr lang="es-MX" sz="800" b="1" dirty="0">
              <a:solidFill>
                <a:srgbClr val="0000CC"/>
              </a:solidFill>
              <a:latin typeface="Geomanist" panose="02000503000000020004" pitchFamily="50" charset="0"/>
            </a:endParaRPr>
          </a:p>
          <a:p>
            <a:r>
              <a:rPr lang="es-MX" sz="1400" b="1" dirty="0">
                <a:solidFill>
                  <a:schemeClr val="tx1"/>
                </a:solidFill>
                <a:latin typeface="Geomanist" panose="02000503000000020004" pitchFamily="50" charset="0"/>
              </a:rPr>
              <a:t>A 15 años de su detección en México, presente en el 59% la superficie citrícola (381,000 ha).</a:t>
            </a:r>
          </a:p>
          <a:p>
            <a:pPr lvl="0"/>
            <a:r>
              <a:rPr lang="en-US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         15 years after its </a:t>
            </a:r>
            <a:r>
              <a:rPr lang="en-US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firts</a:t>
            </a:r>
            <a:r>
              <a:rPr lang="en-US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detection in Mexico, it is present in 59% of the citrus-growing area (381,000 ha).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         </a:t>
            </a:r>
          </a:p>
          <a:p>
            <a:endParaRPr lang="es-MX" sz="800" b="1" dirty="0">
              <a:solidFill>
                <a:srgbClr val="0000CC"/>
              </a:solidFill>
              <a:latin typeface="Geomanist" panose="02000503000000020004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tx1"/>
                </a:solidFill>
                <a:latin typeface="Geomanist" panose="02000503000000020004" pitchFamily="50" charset="0"/>
              </a:rPr>
              <a:t>Leprosis de los cítricos (</a:t>
            </a:r>
            <a:r>
              <a:rPr lang="es-MX" sz="1600" b="1" i="1" dirty="0">
                <a:solidFill>
                  <a:schemeClr val="tx1"/>
                </a:solidFill>
                <a:latin typeface="Geomanist" panose="02000503000000020004" pitchFamily="50" charset="0"/>
              </a:rPr>
              <a:t>Citrus leprosis virus</a:t>
            </a:r>
            <a:r>
              <a:rPr lang="es-MX" sz="1600" b="1" dirty="0">
                <a:solidFill>
                  <a:schemeClr val="tx1"/>
                </a:solidFill>
                <a:latin typeface="Geomanist" panose="02000503000000020004" pitchFamily="50" charset="0"/>
              </a:rPr>
              <a:t>)/</a:t>
            </a:r>
            <a:r>
              <a:rPr lang="es-MX" sz="1600" b="1" dirty="0" err="1">
                <a:solidFill>
                  <a:schemeClr val="tx1"/>
                </a:solidFill>
                <a:latin typeface="Geomanist" panose="02000503000000020004" pitchFamily="50" charset="0"/>
              </a:rPr>
              <a:t>CiLV</a:t>
            </a:r>
            <a:endParaRPr lang="es-MX" sz="1600" b="1" dirty="0">
              <a:solidFill>
                <a:schemeClr val="tx1"/>
              </a:solidFill>
              <a:latin typeface="Geomanist" panose="02000503000000020004" pitchFamily="50" charset="0"/>
            </a:endParaRPr>
          </a:p>
          <a:p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</a:rPr>
              <a:t>          Citrus leprosis /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CiLV</a:t>
            </a:r>
            <a:endParaRPr lang="es-MX" sz="1600" b="1" dirty="0">
              <a:solidFill>
                <a:srgbClr val="0000CC"/>
              </a:solidFill>
              <a:latin typeface="Geomanist" panose="02000503000000020004" pitchFamily="50" charset="0"/>
            </a:endParaRPr>
          </a:p>
          <a:p>
            <a:endParaRPr lang="es-MX" sz="800" b="1" dirty="0">
              <a:solidFill>
                <a:srgbClr val="0000CC"/>
              </a:solidFill>
              <a:latin typeface="Geomanist" panose="02000503000000020004" pitchFamily="50" charset="0"/>
            </a:endParaRPr>
          </a:p>
          <a:p>
            <a:r>
              <a:rPr lang="es-MX" sz="1400" b="1" dirty="0">
                <a:solidFill>
                  <a:schemeClr val="tx1"/>
                </a:solidFill>
                <a:latin typeface="Geomanist" panose="02000503000000020004" pitchFamily="50" charset="0"/>
              </a:rPr>
              <a:t>A 20 años de su detección, está presente en el 0.82% de la superficie citrícola (5,303 ha), </a:t>
            </a:r>
          </a:p>
          <a:p>
            <a:r>
              <a:rPr lang="es-MX" sz="1400" b="1" dirty="0">
                <a:solidFill>
                  <a:schemeClr val="tx1"/>
                </a:solidFill>
                <a:latin typeface="Geomanist" panose="02000503000000020004" pitchFamily="50" charset="0"/>
              </a:rPr>
              <a:t>atacando cítricos dulces y agrios.</a:t>
            </a:r>
          </a:p>
          <a:p>
            <a:pPr lvl="0"/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          20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years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after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its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firts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detection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,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it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is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reported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in 0.82% of citrus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surface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(5,303 ha), </a:t>
            </a:r>
          </a:p>
          <a:p>
            <a:pPr lvl="0"/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threatening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   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sweet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and sour citrus. </a:t>
            </a:r>
          </a:p>
          <a:p>
            <a:endParaRPr lang="es-MX" sz="800" b="1" dirty="0">
              <a:solidFill>
                <a:srgbClr val="0000CC"/>
              </a:solidFill>
              <a:latin typeface="Geomanist" panose="02000503000000020004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tx1"/>
                </a:solidFill>
                <a:latin typeface="Geomanist" panose="02000503000000020004" pitchFamily="50" charset="0"/>
              </a:rPr>
              <a:t>Tristeza de los cítricos (</a:t>
            </a:r>
            <a:r>
              <a:rPr lang="es-MX" sz="1600" b="1" i="1" dirty="0">
                <a:solidFill>
                  <a:schemeClr val="tx1"/>
                </a:solidFill>
                <a:latin typeface="Geomanist" panose="02000503000000020004" pitchFamily="50" charset="0"/>
              </a:rPr>
              <a:t>Citrus tristeza virus</a:t>
            </a:r>
            <a:r>
              <a:rPr lang="es-MX" sz="1600" b="1" dirty="0">
                <a:solidFill>
                  <a:schemeClr val="tx1"/>
                </a:solidFill>
                <a:latin typeface="Geomanist" panose="02000503000000020004" pitchFamily="50" charset="0"/>
              </a:rPr>
              <a:t>)/CTV</a:t>
            </a:r>
          </a:p>
          <a:p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</a:rPr>
              <a:t>          Citrus tristeza / CTV</a:t>
            </a:r>
          </a:p>
          <a:p>
            <a:endParaRPr lang="es-MX" sz="800" b="1" dirty="0">
              <a:solidFill>
                <a:srgbClr val="0000CC"/>
              </a:solidFill>
              <a:latin typeface="Geomanist" panose="02000503000000020004" pitchFamily="50" charset="0"/>
            </a:endParaRPr>
          </a:p>
          <a:p>
            <a:r>
              <a:rPr lang="es-MX" sz="1400" b="1" dirty="0">
                <a:solidFill>
                  <a:schemeClr val="tx1"/>
                </a:solidFill>
                <a:latin typeface="Geomanist" panose="02000503000000020004" pitchFamily="50" charset="0"/>
              </a:rPr>
              <a:t>Presente en 20 municipios en los estados de: Veracruz (11), Campeche (5) y Yucatán (4).</a:t>
            </a:r>
          </a:p>
          <a:p>
            <a:pPr lvl="0"/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         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It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is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reported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in 20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municipalities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in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the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states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of: Veracruz (11), Campeche (5) and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Yucatan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(4). </a:t>
            </a:r>
          </a:p>
          <a:p>
            <a:endParaRPr lang="es-MX" sz="800" b="1" dirty="0">
              <a:solidFill>
                <a:srgbClr val="0000CC"/>
              </a:solidFill>
              <a:latin typeface="Geomanist" panose="02000503000000020004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tx1"/>
                </a:solidFill>
                <a:latin typeface="Geomanist" panose="02000503000000020004" pitchFamily="50" charset="0"/>
              </a:rPr>
              <a:t>Cancro de los cítricos (</a:t>
            </a:r>
            <a:r>
              <a:rPr lang="es-MX" sz="1600" b="1" i="1" dirty="0" err="1">
                <a:solidFill>
                  <a:schemeClr val="tx1"/>
                </a:solidFill>
                <a:latin typeface="Geomanist" panose="02000503000000020004" pitchFamily="50" charset="0"/>
              </a:rPr>
              <a:t>Xanthomonas</a:t>
            </a:r>
            <a:r>
              <a:rPr lang="es-MX" sz="1600" b="1" i="1" dirty="0">
                <a:solidFill>
                  <a:schemeClr val="tx1"/>
                </a:solidFill>
                <a:latin typeface="Geomanist" panose="02000503000000020004" pitchFamily="50" charset="0"/>
              </a:rPr>
              <a:t> citri </a:t>
            </a:r>
            <a:r>
              <a:rPr lang="es-MX" sz="1600" b="1" dirty="0" err="1">
                <a:solidFill>
                  <a:schemeClr val="tx1"/>
                </a:solidFill>
                <a:latin typeface="Geomanist" panose="02000503000000020004" pitchFamily="50" charset="0"/>
              </a:rPr>
              <a:t>subsp</a:t>
            </a:r>
            <a:r>
              <a:rPr lang="es-MX" sz="1600" b="1" dirty="0">
                <a:solidFill>
                  <a:schemeClr val="tx1"/>
                </a:solidFill>
                <a:latin typeface="Geomanist" panose="02000503000000020004" pitchFamily="50" charset="0"/>
              </a:rPr>
              <a:t>. </a:t>
            </a:r>
            <a:r>
              <a:rPr lang="es-MX" sz="1600" b="1" i="1" dirty="0">
                <a:solidFill>
                  <a:schemeClr val="tx1"/>
                </a:solidFill>
                <a:latin typeface="Geomanist" panose="02000503000000020004" pitchFamily="50" charset="0"/>
              </a:rPr>
              <a:t>citri</a:t>
            </a:r>
            <a:r>
              <a:rPr lang="es-MX" sz="1600" b="1" dirty="0">
                <a:solidFill>
                  <a:schemeClr val="tx1"/>
                </a:solidFill>
                <a:latin typeface="Geomanist" panose="02000503000000020004" pitchFamily="50" charset="0"/>
              </a:rPr>
              <a:t>)</a:t>
            </a:r>
          </a:p>
          <a:p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</a:rPr>
              <a:t>          Citrus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canker</a:t>
            </a:r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</a:rPr>
              <a:t> / CC</a:t>
            </a:r>
          </a:p>
          <a:p>
            <a:endParaRPr lang="es-MX" sz="800" b="1" dirty="0">
              <a:solidFill>
                <a:schemeClr val="tx1"/>
              </a:solidFill>
              <a:latin typeface="Geomanist" panose="02000503000000020004" pitchFamily="50" charset="0"/>
            </a:endParaRPr>
          </a:p>
          <a:p>
            <a:r>
              <a:rPr lang="es-MX" sz="1400" b="1" dirty="0">
                <a:solidFill>
                  <a:schemeClr val="tx1"/>
                </a:solidFill>
                <a:latin typeface="Geomanist" panose="02000503000000020004" pitchFamily="50" charset="0"/>
              </a:rPr>
              <a:t>Presente en 2 municipios del estado de Tamaulipas (Matamoros y Reynosa).</a:t>
            </a:r>
          </a:p>
          <a:p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         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It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is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reported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in 2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municipalities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in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the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</a:t>
            </a:r>
            <a:r>
              <a:rPr lang="es-MX" altLang="es-MX" sz="1400" b="1" dirty="0" err="1">
                <a:solidFill>
                  <a:srgbClr val="0000CC"/>
                </a:solidFill>
                <a:latin typeface="Geomanist" panose="02000503000000020004" pitchFamily="50" charset="0"/>
              </a:rPr>
              <a:t>state</a:t>
            </a:r>
            <a:r>
              <a:rPr lang="es-MX" altLang="es-MX" sz="1400" b="1" dirty="0">
                <a:solidFill>
                  <a:srgbClr val="0000CC"/>
                </a:solidFill>
                <a:latin typeface="Geomanist" panose="02000503000000020004" pitchFamily="50" charset="0"/>
              </a:rPr>
              <a:t> of Tamaulipas (Matamoros y Reynosa).</a:t>
            </a:r>
            <a:endParaRPr lang="es-MX" sz="1400" b="1" dirty="0">
              <a:solidFill>
                <a:srgbClr val="0000CC"/>
              </a:solidFill>
              <a:latin typeface="Geomanist" panose="02000503000000020004" pitchFamily="50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77F7711-9E8E-440D-E08E-687955E12A4C}"/>
              </a:ext>
            </a:extLst>
          </p:cNvPr>
          <p:cNvSpPr/>
          <p:nvPr/>
        </p:nvSpPr>
        <p:spPr>
          <a:xfrm>
            <a:off x="6857651" y="4522270"/>
            <a:ext cx="3134073" cy="1754326"/>
          </a:xfrm>
          <a:prstGeom prst="rect">
            <a:avLst/>
          </a:prstGeom>
          <a:noFill/>
          <a:ln w="38100">
            <a:solidFill>
              <a:srgbClr val="245C4F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200" dirty="0">
                <a:solidFill>
                  <a:schemeClr val="tx1"/>
                </a:solidFill>
                <a:latin typeface="Geomanist" panose="02000503000000020004" pitchFamily="50" charset="0"/>
              </a:rPr>
              <a:t>A nivel nacional se implementan las acciones de: exploración, muestreo, monitoreo, diagnóstico, control local y regional de vectores, control cultural y capacitación integral de productores.</a:t>
            </a:r>
          </a:p>
          <a:p>
            <a:pPr algn="just"/>
            <a:endParaRPr lang="es-MX" sz="1200" dirty="0">
              <a:solidFill>
                <a:schemeClr val="tx1"/>
              </a:solidFill>
              <a:latin typeface="Geomanist" panose="02000503000000020004" pitchFamily="50" charset="0"/>
            </a:endParaRPr>
          </a:p>
          <a:p>
            <a:pPr algn="just"/>
            <a:r>
              <a:rPr lang="en-US" sz="1200" dirty="0">
                <a:solidFill>
                  <a:srgbClr val="0033CC"/>
                </a:solidFill>
                <a:latin typeface="Geomanist" panose="02000503000000020004" pitchFamily="50" charset="0"/>
              </a:rPr>
              <a:t>At the national level, the following actions are implemented: exploration, sampling, monitoring, diagnosis, local and regional vector control, cultural control and comprehensive training of growers.</a:t>
            </a:r>
            <a:endParaRPr lang="es-MX" sz="1200" dirty="0">
              <a:solidFill>
                <a:srgbClr val="0033CC"/>
              </a:solidFill>
              <a:latin typeface="Geomanist" panose="02000503000000020004" pitchFamily="50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38B68A5-E74B-9288-2DD0-3D85618E9F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0" t="43727" r="12353" b="9489"/>
          <a:stretch/>
        </p:blipFill>
        <p:spPr>
          <a:xfrm>
            <a:off x="8375765" y="2605613"/>
            <a:ext cx="1571193" cy="1540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DEBDFB1-EEA6-2C60-5871-F9CD97A47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r="16018"/>
          <a:stretch/>
        </p:blipFill>
        <p:spPr>
          <a:xfrm>
            <a:off x="6857651" y="2616600"/>
            <a:ext cx="1518113" cy="1529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7F16857-AE34-415F-F5FC-4F53D845D0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8" b="10444"/>
          <a:stretch/>
        </p:blipFill>
        <p:spPr>
          <a:xfrm>
            <a:off x="8375766" y="1076489"/>
            <a:ext cx="1571193" cy="1529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09A79B1-5686-FD75-226A-35AE9A7C0E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478" y="1104079"/>
            <a:ext cx="1518113" cy="1506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4326451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23640E7-BF38-FDA4-A6B4-36DFEB903164}"/>
              </a:ext>
            </a:extLst>
          </p:cNvPr>
          <p:cNvSpPr/>
          <p:nvPr/>
        </p:nvSpPr>
        <p:spPr>
          <a:xfrm>
            <a:off x="1849233" y="4314735"/>
            <a:ext cx="5327976" cy="913970"/>
          </a:xfrm>
          <a:prstGeom prst="rect">
            <a:avLst/>
          </a:prstGeom>
          <a:solidFill>
            <a:srgbClr val="6F6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Pentágono 5">
            <a:extLst>
              <a:ext uri="{FF2B5EF4-FFF2-40B4-BE49-F238E27FC236}">
                <a16:creationId xmlns:a16="http://schemas.microsoft.com/office/drawing/2014/main" id="{5B434F00-4B64-F069-9020-1278082FA224}"/>
              </a:ext>
            </a:extLst>
          </p:cNvPr>
          <p:cNvSpPr/>
          <p:nvPr/>
        </p:nvSpPr>
        <p:spPr>
          <a:xfrm>
            <a:off x="726059" y="4314736"/>
            <a:ext cx="1505077" cy="911509"/>
          </a:xfrm>
          <a:prstGeom prst="homePlate">
            <a:avLst/>
          </a:prstGeom>
          <a:solidFill>
            <a:srgbClr val="A7802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D40E435-48CA-3C0D-745C-8DB306887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00" r="-13680"/>
          <a:stretch/>
        </p:blipFill>
        <p:spPr>
          <a:xfrm>
            <a:off x="8058150" y="2067339"/>
            <a:ext cx="2081430" cy="2077645"/>
          </a:xfrm>
          <a:prstGeom prst="ellips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BFB4F976-837B-444A-7C37-6B25CD47BC1A}"/>
              </a:ext>
            </a:extLst>
          </p:cNvPr>
          <p:cNvSpPr txBox="1"/>
          <p:nvPr/>
        </p:nvSpPr>
        <p:spPr>
          <a:xfrm>
            <a:off x="2925114" y="140479"/>
            <a:ext cx="6722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PROGRAMA DE VIGILANCIA 2024/</a:t>
            </a:r>
          </a:p>
          <a:p>
            <a:pPr algn="ctr"/>
            <a:r>
              <a:rPr lang="es-MX" sz="2400" b="1" dirty="0">
                <a:solidFill>
                  <a:srgbClr val="0000CC"/>
                </a:solidFill>
                <a:latin typeface="Geomanist Bold" panose="02000503000000020004" pitchFamily="2" charset="77"/>
              </a:rPr>
              <a:t>2024 SURVEILLANCE PROGRAM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7991CEA-C73C-E0BB-CECA-609310C70CB6}"/>
              </a:ext>
            </a:extLst>
          </p:cNvPr>
          <p:cNvSpPr txBox="1"/>
          <p:nvPr/>
        </p:nvSpPr>
        <p:spPr>
          <a:xfrm>
            <a:off x="259715" y="1206139"/>
            <a:ext cx="6880918" cy="5024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Geomanist" panose="02000503000000020004" pitchFamily="50" charset="0"/>
                <a:cs typeface="Arial" panose="020B0604020202020204" pitchFamily="34" charset="0"/>
              </a:rPr>
              <a:t>Plagas objetivo/ </a:t>
            </a:r>
            <a:r>
              <a:rPr lang="es-MX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Target </a:t>
            </a:r>
            <a:r>
              <a:rPr lang="es-MX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pests</a:t>
            </a:r>
            <a:endParaRPr lang="es-MX" b="1" dirty="0">
              <a:solidFill>
                <a:srgbClr val="0000CC"/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  <a:p>
            <a:endParaRPr lang="es-MX" sz="1050" dirty="0">
              <a:latin typeface="Geomanist" panose="02000503000000020004" pitchFamily="50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MX" sz="1600" b="1" dirty="0">
                <a:latin typeface="Geomanist" panose="02000503000000020004" pitchFamily="50" charset="0"/>
                <a:cs typeface="Arial" panose="020B0604020202020204" pitchFamily="34" charset="0"/>
              </a:rPr>
              <a:t>36 plagas / </a:t>
            </a:r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36</a:t>
            </a:r>
            <a:r>
              <a:rPr lang="es-MX" sz="1600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600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Pests</a:t>
            </a:r>
            <a:endParaRPr lang="es-MX" sz="1600" dirty="0">
              <a:solidFill>
                <a:srgbClr val="0000CC"/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MX" sz="1600" dirty="0">
                <a:latin typeface="Geomanist" panose="02000503000000020004" pitchFamily="50" charset="0"/>
                <a:cs typeface="Arial" panose="020B0604020202020204" pitchFamily="34" charset="0"/>
              </a:rPr>
              <a:t>Nivel nacional / </a:t>
            </a:r>
            <a:r>
              <a:rPr lang="es-MX" sz="1600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National</a:t>
            </a:r>
            <a:r>
              <a:rPr lang="es-MX" sz="1600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600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level</a:t>
            </a:r>
            <a:r>
              <a:rPr lang="es-MX" sz="1600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MX" sz="1600" dirty="0">
                <a:latin typeface="Geomanist" panose="02000503000000020004" pitchFamily="50" charset="0"/>
                <a:cs typeface="Arial" panose="020B0604020202020204" pitchFamily="34" charset="0"/>
              </a:rPr>
              <a:t>Vigilancia </a:t>
            </a:r>
            <a:r>
              <a:rPr lang="es-MX" sz="1600" b="1" dirty="0">
                <a:latin typeface="Geomanist" panose="02000503000000020004" pitchFamily="50" charset="0"/>
                <a:cs typeface="Arial" panose="020B0604020202020204" pitchFamily="34" charset="0"/>
              </a:rPr>
              <a:t>todo el año /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Surveillance</a:t>
            </a:r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all</a:t>
            </a:r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year</a:t>
            </a:r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round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MX" sz="1600" dirty="0">
                <a:latin typeface="Geomanist" panose="02000503000000020004" pitchFamily="50" charset="0"/>
                <a:cs typeface="Arial" panose="020B0604020202020204" pitchFamily="34" charset="0"/>
              </a:rPr>
              <a:t>Algunas especies a destacar: /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Some</a:t>
            </a:r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species</a:t>
            </a:r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to be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highlight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buFont typeface="+mj-lt"/>
              <a:buAutoNum type="alphaUcPeriod"/>
            </a:pPr>
            <a:r>
              <a:rPr lang="es-MX" sz="1400" b="1" dirty="0">
                <a:latin typeface="Geomanist" panose="02000503000000020004" pitchFamily="50" charset="0"/>
                <a:cs typeface="Arial" panose="020B0604020202020204" pitchFamily="34" charset="0"/>
              </a:rPr>
              <a:t>Moscas exóticas de la fruta / </a:t>
            </a:r>
            <a:r>
              <a:rPr lang="es-MX" sz="14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Exotic</a:t>
            </a:r>
            <a:r>
              <a:rPr lang="es-MX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4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fruit</a:t>
            </a:r>
            <a:r>
              <a:rPr lang="es-MX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4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flies</a:t>
            </a:r>
            <a:r>
              <a:rPr lang="es-MX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200" i="1" dirty="0">
                <a:latin typeface="Geomanist" panose="02000503000000020004" pitchFamily="50" charset="0"/>
                <a:cs typeface="Arial" panose="020B0604020202020204" pitchFamily="34" charset="0"/>
              </a:rPr>
              <a:t>(Ceratitis capitata, </a:t>
            </a:r>
            <a:r>
              <a:rPr lang="es-MX" sz="1200" i="1" dirty="0" err="1">
                <a:latin typeface="Geomanist" panose="02000503000000020004" pitchFamily="50" charset="0"/>
                <a:cs typeface="Arial" panose="020B0604020202020204" pitchFamily="34" charset="0"/>
              </a:rPr>
              <a:t>Zeugodacus</a:t>
            </a:r>
            <a:r>
              <a:rPr lang="es-MX" sz="1200" i="1" dirty="0"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200" i="1" dirty="0" err="1">
                <a:latin typeface="Geomanist" panose="02000503000000020004" pitchFamily="50" charset="0"/>
                <a:cs typeface="Arial" panose="020B0604020202020204" pitchFamily="34" charset="0"/>
              </a:rPr>
              <a:t>cucurbitae</a:t>
            </a:r>
            <a:r>
              <a:rPr lang="es-MX" sz="1200" i="1" dirty="0">
                <a:latin typeface="Geomanist" panose="02000503000000020004" pitchFamily="50" charset="0"/>
                <a:cs typeface="Arial" panose="020B0604020202020204" pitchFamily="34" charset="0"/>
              </a:rPr>
              <a:t>, </a:t>
            </a:r>
            <a:r>
              <a:rPr lang="es-MX" sz="1200" i="1" dirty="0" err="1">
                <a:latin typeface="Geomanist" panose="02000503000000020004" pitchFamily="50" charset="0"/>
                <a:cs typeface="Arial" panose="020B0604020202020204" pitchFamily="34" charset="0"/>
              </a:rPr>
              <a:t>Bactrocera</a:t>
            </a:r>
            <a:r>
              <a:rPr lang="es-MX" sz="1200" i="1" dirty="0"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200" i="1" dirty="0" err="1">
                <a:latin typeface="Geomanist" panose="02000503000000020004" pitchFamily="50" charset="0"/>
                <a:cs typeface="Arial" panose="020B0604020202020204" pitchFamily="34" charset="0"/>
              </a:rPr>
              <a:t>dorsalis</a:t>
            </a:r>
            <a:r>
              <a:rPr lang="es-MX" sz="1200" i="1" dirty="0">
                <a:latin typeface="Geomanist" panose="02000503000000020004" pitchFamily="50" charset="0"/>
                <a:cs typeface="Arial" panose="020B0604020202020204" pitchFamily="34" charset="0"/>
              </a:rPr>
              <a:t>, </a:t>
            </a:r>
            <a:r>
              <a:rPr lang="es-MX" sz="1200" i="1" dirty="0" err="1">
                <a:latin typeface="Geomanist" panose="02000503000000020004" pitchFamily="50" charset="0"/>
                <a:cs typeface="Arial" panose="020B0604020202020204" pitchFamily="34" charset="0"/>
              </a:rPr>
              <a:t>Anastrepha</a:t>
            </a:r>
            <a:r>
              <a:rPr lang="es-MX" sz="1200" i="1" dirty="0"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200" i="1" dirty="0" err="1">
                <a:latin typeface="Geomanist" panose="02000503000000020004" pitchFamily="50" charset="0"/>
                <a:cs typeface="Arial" panose="020B0604020202020204" pitchFamily="34" charset="0"/>
              </a:rPr>
              <a:t>grandis</a:t>
            </a:r>
            <a:r>
              <a:rPr lang="es-MX" sz="1200" i="1" dirty="0">
                <a:latin typeface="Geomanist" panose="02000503000000020004" pitchFamily="50" charset="0"/>
                <a:cs typeface="Arial" panose="020B0604020202020204" pitchFamily="34" charset="0"/>
              </a:rPr>
              <a:t>, A. suspensa)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s-MX" sz="1400" b="1" dirty="0">
                <a:latin typeface="Geomanist" panose="02000503000000020004" pitchFamily="50" charset="0"/>
                <a:cs typeface="Arial" panose="020B0604020202020204" pitchFamily="34" charset="0"/>
              </a:rPr>
              <a:t>Gorgojo khapra </a:t>
            </a:r>
            <a:r>
              <a:rPr lang="es-MX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/ Khapra </a:t>
            </a:r>
            <a:r>
              <a:rPr lang="es-MX" sz="14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Beetle</a:t>
            </a:r>
            <a:r>
              <a:rPr lang="es-MX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200" i="1" dirty="0">
                <a:latin typeface="Geomanist" panose="02000503000000020004" pitchFamily="50" charset="0"/>
                <a:cs typeface="Arial" panose="020B0604020202020204" pitchFamily="34" charset="0"/>
              </a:rPr>
              <a:t>(Trogoderma granarium)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s-MX" sz="1400" b="1" dirty="0">
                <a:latin typeface="Geomanist" panose="02000503000000020004" pitchFamily="50" charset="0"/>
                <a:cs typeface="Arial" panose="020B0604020202020204" pitchFamily="34" charset="0"/>
              </a:rPr>
              <a:t>Cancro de los cítricos / </a:t>
            </a:r>
            <a:r>
              <a:rPr lang="es-MX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Citrus </a:t>
            </a:r>
            <a:r>
              <a:rPr lang="es-MX" sz="14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canker</a:t>
            </a:r>
            <a:r>
              <a:rPr lang="es-MX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200" i="1" dirty="0">
                <a:latin typeface="Geomanist" panose="02000503000000020004" pitchFamily="50" charset="0"/>
                <a:cs typeface="Arial" panose="020B0604020202020204" pitchFamily="34" charset="0"/>
              </a:rPr>
              <a:t>(Xanthomonas citri </a:t>
            </a:r>
            <a:r>
              <a:rPr lang="es-MX" sz="1200" dirty="0">
                <a:latin typeface="Geomanist" panose="02000503000000020004" pitchFamily="50" charset="0"/>
                <a:cs typeface="Arial" panose="020B0604020202020204" pitchFamily="34" charset="0"/>
              </a:rPr>
              <a:t>subsp</a:t>
            </a:r>
            <a:r>
              <a:rPr lang="es-MX" sz="1200" i="1" dirty="0">
                <a:latin typeface="Geomanist" panose="02000503000000020004" pitchFamily="50" charset="0"/>
                <a:cs typeface="Arial" panose="020B0604020202020204" pitchFamily="34" charset="0"/>
              </a:rPr>
              <a:t>. </a:t>
            </a:r>
            <a:r>
              <a:rPr lang="es-MX" sz="1200" i="1" dirty="0" err="1">
                <a:latin typeface="Geomanist" panose="02000503000000020004" pitchFamily="50" charset="0"/>
                <a:cs typeface="Arial" panose="020B0604020202020204" pitchFamily="34" charset="0"/>
              </a:rPr>
              <a:t>citri</a:t>
            </a:r>
            <a:r>
              <a:rPr lang="es-MX" sz="1200" i="1" dirty="0">
                <a:latin typeface="Geomanist" panose="02000503000000020004" pitchFamily="50" charset="0"/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s-MX" sz="1400" b="1" dirty="0">
                <a:latin typeface="Geomanist" panose="02000503000000020004" pitchFamily="50" charset="0"/>
                <a:cs typeface="Arial" panose="020B0604020202020204" pitchFamily="34" charset="0"/>
              </a:rPr>
              <a:t>Palomilla oriental de la fruta / </a:t>
            </a:r>
            <a:r>
              <a:rPr lang="es-MX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Oriental </a:t>
            </a:r>
            <a:r>
              <a:rPr lang="es-MX" sz="14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fruit</a:t>
            </a:r>
            <a:r>
              <a:rPr lang="es-MX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4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moth</a:t>
            </a:r>
            <a:r>
              <a:rPr lang="es-MX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200" i="1" dirty="0">
                <a:latin typeface="Geomanist" panose="02000503000000020004" pitchFamily="50" charset="0"/>
                <a:cs typeface="Arial" panose="020B0604020202020204" pitchFamily="34" charset="0"/>
              </a:rPr>
              <a:t>(</a:t>
            </a:r>
            <a:r>
              <a:rPr lang="es-MX" sz="1200" i="1" dirty="0" err="1">
                <a:latin typeface="Geomanist" panose="02000503000000020004" pitchFamily="50" charset="0"/>
                <a:cs typeface="Arial" panose="020B0604020202020204" pitchFamily="34" charset="0"/>
              </a:rPr>
              <a:t>Grapholita</a:t>
            </a:r>
            <a:r>
              <a:rPr lang="es-MX" sz="1200" i="1" dirty="0">
                <a:latin typeface="Geomanist" panose="02000503000000020004" pitchFamily="50" charset="0"/>
                <a:cs typeface="Arial" panose="020B0604020202020204" pitchFamily="34" charset="0"/>
              </a:rPr>
              <a:t> molesta)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lphaUcPeriod"/>
            </a:pPr>
            <a:r>
              <a:rPr lang="es-MX" sz="1400" b="1" dirty="0">
                <a:latin typeface="Geomanist" panose="02000503000000020004" pitchFamily="50" charset="0"/>
                <a:cs typeface="Arial" panose="020B0604020202020204" pitchFamily="34" charset="0"/>
              </a:rPr>
              <a:t>Palomilla marrón de la manzana / </a:t>
            </a:r>
            <a:r>
              <a:rPr lang="es-MX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Light </a:t>
            </a:r>
            <a:r>
              <a:rPr lang="es-MX" sz="14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brown</a:t>
            </a:r>
            <a:r>
              <a:rPr lang="es-MX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4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apple</a:t>
            </a:r>
            <a:r>
              <a:rPr lang="es-MX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4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moth</a:t>
            </a:r>
            <a:r>
              <a:rPr lang="es-MX" sz="14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200" i="1" dirty="0">
                <a:latin typeface="Geomanist" panose="02000503000000020004" pitchFamily="50" charset="0"/>
                <a:cs typeface="Arial" panose="020B0604020202020204" pitchFamily="34" charset="0"/>
              </a:rPr>
              <a:t>(</a:t>
            </a:r>
            <a:r>
              <a:rPr lang="es-MX" sz="1200" i="1" dirty="0" err="1">
                <a:latin typeface="Geomanist" panose="02000503000000020004" pitchFamily="50" charset="0"/>
                <a:cs typeface="Arial" panose="020B0604020202020204" pitchFamily="34" charset="0"/>
              </a:rPr>
              <a:t>Epiphyas</a:t>
            </a:r>
            <a:r>
              <a:rPr lang="es-MX" sz="1200" i="1" dirty="0"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200" i="1" dirty="0" err="1">
                <a:latin typeface="Geomanist" panose="02000503000000020004" pitchFamily="50" charset="0"/>
                <a:cs typeface="Arial" panose="020B0604020202020204" pitchFamily="34" charset="0"/>
              </a:rPr>
              <a:t>postvittana</a:t>
            </a:r>
            <a:r>
              <a:rPr lang="es-MX" sz="1200" i="1" dirty="0">
                <a:latin typeface="Geomanist" panose="02000503000000020004" pitchFamily="50" charset="0"/>
                <a:cs typeface="Arial" panose="020B0604020202020204" pitchFamily="34" charset="0"/>
              </a:rPr>
              <a:t>)</a:t>
            </a:r>
          </a:p>
          <a:p>
            <a:pPr marL="357188" lvl="1" indent="-342900">
              <a:spcAft>
                <a:spcPts val="600"/>
              </a:spcAft>
              <a:buFont typeface="+mj-lt"/>
              <a:buAutoNum type="arabicPeriod" startAt="5"/>
            </a:pPr>
            <a:endParaRPr lang="es-MX" sz="1600" i="1" dirty="0">
              <a:latin typeface="Geomanist" panose="02000503000000020004" pitchFamily="50" charset="0"/>
              <a:cs typeface="Arial" panose="020B0604020202020204" pitchFamily="34" charset="0"/>
            </a:endParaRPr>
          </a:p>
          <a:p>
            <a:pPr marL="357188" lvl="1" indent="-342900">
              <a:spcAft>
                <a:spcPts val="600"/>
              </a:spcAft>
              <a:buFont typeface="+mj-lt"/>
              <a:buAutoNum type="arabicPeriod" startAt="5"/>
            </a:pPr>
            <a:endParaRPr lang="es-MX" sz="1600" i="1" dirty="0">
              <a:latin typeface="Geomanist" panose="02000503000000020004" pitchFamily="50" charset="0"/>
              <a:cs typeface="Arial" panose="020B0604020202020204" pitchFamily="34" charset="0"/>
            </a:endParaRPr>
          </a:p>
          <a:p>
            <a:pPr marL="357188" lvl="1" indent="-342900">
              <a:spcAft>
                <a:spcPts val="600"/>
              </a:spcAft>
              <a:buFont typeface="+mj-lt"/>
              <a:buAutoNum type="arabicPeriod" startAt="5"/>
            </a:pPr>
            <a:endParaRPr lang="es-MX" sz="1600" i="1" dirty="0">
              <a:latin typeface="Geomanist" panose="02000503000000020004" pitchFamily="50" charset="0"/>
              <a:cs typeface="Arial" panose="020B0604020202020204" pitchFamily="34" charset="0"/>
            </a:endParaRPr>
          </a:p>
          <a:p>
            <a:pPr marL="357188" lvl="1" indent="-342900">
              <a:spcAft>
                <a:spcPts val="600"/>
              </a:spcAft>
              <a:buFont typeface="+mj-lt"/>
              <a:buAutoNum type="arabicPeriod" startAt="5"/>
            </a:pPr>
            <a:endParaRPr lang="es-MX" sz="1600" dirty="0">
              <a:latin typeface="Geomanist" panose="02000503000000020004" pitchFamily="50" charset="0"/>
              <a:cs typeface="Arial" panose="020B0604020202020204" pitchFamily="34" charset="0"/>
            </a:endParaRPr>
          </a:p>
          <a:p>
            <a:pPr marL="357188" lvl="1" indent="-342900">
              <a:spcAft>
                <a:spcPts val="600"/>
              </a:spcAft>
              <a:buFont typeface="+mj-lt"/>
              <a:buAutoNum type="arabicPeriod" startAt="5"/>
            </a:pPr>
            <a:r>
              <a:rPr lang="es-MX" sz="1600" dirty="0">
                <a:latin typeface="Geomanist" panose="02000503000000020004" pitchFamily="50" charset="0"/>
                <a:cs typeface="Arial" panose="020B0604020202020204" pitchFamily="34" charset="0"/>
              </a:rPr>
              <a:t>Se protegen 68 cultivos </a:t>
            </a:r>
            <a:r>
              <a:rPr lang="es-MX" sz="1600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/ 68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crops</a:t>
            </a:r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protected</a:t>
            </a:r>
            <a:endParaRPr lang="es-MX" sz="1600" b="1" dirty="0">
              <a:solidFill>
                <a:srgbClr val="0000CC"/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  <a:p>
            <a:pPr marL="357188" lvl="1" indent="-342900">
              <a:spcAft>
                <a:spcPts val="600"/>
              </a:spcAft>
              <a:buFont typeface="+mj-lt"/>
              <a:buAutoNum type="arabicPeriod" startAt="5"/>
            </a:pPr>
            <a:r>
              <a:rPr lang="es-MX" sz="1600" dirty="0">
                <a:latin typeface="Geomanist" panose="02000503000000020004" pitchFamily="50" charset="0"/>
                <a:cs typeface="Arial" panose="020B0604020202020204" pitchFamily="34" charset="0"/>
              </a:rPr>
              <a:t>16.5 millones de hectáreas cultivadas / </a:t>
            </a:r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16.5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million</a:t>
            </a:r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hectares</a:t>
            </a:r>
            <a:r>
              <a:rPr lang="es-MX" sz="1600" b="1" dirty="0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cultivated</a:t>
            </a:r>
            <a:endParaRPr lang="es-MX" sz="1600" b="1" dirty="0">
              <a:solidFill>
                <a:srgbClr val="0000CC"/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559A205-F34C-EC94-B5D6-005682597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1" r="17679"/>
          <a:stretch/>
        </p:blipFill>
        <p:spPr>
          <a:xfrm>
            <a:off x="7606977" y="4388538"/>
            <a:ext cx="2155017" cy="2154816"/>
          </a:xfrm>
          <a:prstGeom prst="ellips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4A15D113-3AC8-25E3-F538-517FB269A8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9" r="3374"/>
          <a:stretch/>
        </p:blipFill>
        <p:spPr>
          <a:xfrm>
            <a:off x="6476331" y="1045689"/>
            <a:ext cx="1794948" cy="1799747"/>
          </a:xfrm>
          <a:prstGeom prst="ellips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B9160AAD-409E-9AAB-CF7B-BE25690D700E}"/>
              </a:ext>
            </a:extLst>
          </p:cNvPr>
          <p:cNvSpPr txBox="1"/>
          <p:nvPr/>
        </p:nvSpPr>
        <p:spPr>
          <a:xfrm>
            <a:off x="700772" y="4478102"/>
            <a:ext cx="1267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Avances / </a:t>
            </a:r>
            <a:r>
              <a:rPr lang="es-MX" sz="1600" b="1" dirty="0" err="1">
                <a:solidFill>
                  <a:srgbClr val="0000CC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Progress</a:t>
            </a:r>
            <a:endParaRPr lang="es-MX" sz="1200" i="1" dirty="0">
              <a:solidFill>
                <a:srgbClr val="0000CC"/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B70C49D-CB22-BA7B-EB78-C1001D9FA733}"/>
              </a:ext>
            </a:extLst>
          </p:cNvPr>
          <p:cNvSpPr txBox="1"/>
          <p:nvPr/>
        </p:nvSpPr>
        <p:spPr>
          <a:xfrm>
            <a:off x="2276856" y="4408324"/>
            <a:ext cx="5636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1,143,176</a:t>
            </a:r>
            <a:r>
              <a:rPr lang="es-MX" sz="1400" dirty="0">
                <a:solidFill>
                  <a:schemeClr val="bg1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inspecciones realizadas / </a:t>
            </a:r>
            <a:r>
              <a:rPr lang="es-MX" sz="1400" dirty="0" err="1">
                <a:solidFill>
                  <a:srgbClr val="FFFF00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inspections</a:t>
            </a:r>
            <a:r>
              <a:rPr lang="es-MX" sz="1400" dirty="0">
                <a:solidFill>
                  <a:srgbClr val="FFFF00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solidFill>
                  <a:srgbClr val="FFFF00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conducted</a:t>
            </a:r>
            <a:endParaRPr lang="es-MX" sz="1400" dirty="0">
              <a:solidFill>
                <a:srgbClr val="FFFF00"/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76680F7-B5C2-E121-1602-EF8BA010AD48}"/>
              </a:ext>
            </a:extLst>
          </p:cNvPr>
          <p:cNvSpPr txBox="1"/>
          <p:nvPr/>
        </p:nvSpPr>
        <p:spPr>
          <a:xfrm>
            <a:off x="2276855" y="4703025"/>
            <a:ext cx="474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71 detecciones de 5 especies de plagas / </a:t>
            </a:r>
            <a:r>
              <a:rPr lang="es-MX" sz="1400" dirty="0">
                <a:solidFill>
                  <a:srgbClr val="FFFF00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71 </a:t>
            </a:r>
            <a:r>
              <a:rPr lang="es-MX" sz="1400" dirty="0" err="1">
                <a:solidFill>
                  <a:srgbClr val="FFFF00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detections</a:t>
            </a:r>
            <a:r>
              <a:rPr lang="es-MX" sz="1400" dirty="0">
                <a:solidFill>
                  <a:srgbClr val="FFFF00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 of 5 </a:t>
            </a:r>
            <a:r>
              <a:rPr lang="es-MX" sz="1400" dirty="0" err="1">
                <a:solidFill>
                  <a:srgbClr val="FFFF00"/>
                </a:solidFill>
                <a:latin typeface="Geomanist" panose="02000503000000020004" pitchFamily="50" charset="0"/>
                <a:cs typeface="Arial" panose="020B0604020202020204" pitchFamily="34" charset="0"/>
              </a:rPr>
              <a:t>pests</a:t>
            </a:r>
            <a:endParaRPr lang="es-MX" sz="1400" dirty="0">
              <a:solidFill>
                <a:srgbClr val="FFFF00"/>
              </a:solidFill>
              <a:latin typeface="Geomanist" panose="02000503000000020004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52646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FBDAA08241146B46D0B1640CC890F" ma:contentTypeVersion="18" ma:contentTypeDescription="Create a new document." ma:contentTypeScope="" ma:versionID="61e50d27a94aff6ed0da6958732925b4">
  <xsd:schema xmlns:xsd="http://www.w3.org/2001/XMLSchema" xmlns:xs="http://www.w3.org/2001/XMLSchema" xmlns:p="http://schemas.microsoft.com/office/2006/metadata/properties" xmlns:ns2="51d07005-8444-42b2-a841-576e386ff06a" xmlns:ns3="826fa057-fb92-41d3-a05d-69389c14cff1" targetNamespace="http://schemas.microsoft.com/office/2006/metadata/properties" ma:root="true" ma:fieldsID="1b297bcc931609e2c0ac29f3ebfb515b" ns2:_="" ns3:_="">
    <xsd:import namespace="51d07005-8444-42b2-a841-576e386ff06a"/>
    <xsd:import namespace="826fa057-fb92-41d3-a05d-69389c14c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07005-8444-42b2-a841-576e386ff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39854ef-6beb-4fd7-bc9b-c96434c7c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fa057-fb92-41d3-a05d-69389c14cff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99ac99f-5bc7-4e9e-b205-96276ba9976a}" ma:internalName="TaxCatchAll" ma:showField="CatchAllData" ma:web="826fa057-fb92-41d3-a05d-69389c14cf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443A30-C90A-4F2A-A79F-C393A9EEF7DD}"/>
</file>

<file path=customXml/itemProps2.xml><?xml version="1.0" encoding="utf-8"?>
<ds:datastoreItem xmlns:ds="http://schemas.openxmlformats.org/officeDocument/2006/customXml" ds:itemID="{1E678DA8-FD2C-4B6D-99FC-8CDE8B3F7763}"/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1321</Words>
  <Application>Microsoft Office PowerPoint</Application>
  <PresentationFormat>Widescreen</PresentationFormat>
  <Paragraphs>159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Arial</vt:lpstr>
      <vt:lpstr>Calibri</vt:lpstr>
      <vt:lpstr>Geomanist</vt:lpstr>
      <vt:lpstr>Geomanist Bold</vt:lpstr>
      <vt:lpstr>MadrePatria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Andrés Silva Páez</dc:creator>
  <cp:lastModifiedBy>NAPPO Loaner</cp:lastModifiedBy>
  <cp:revision>106</cp:revision>
  <cp:lastPrinted>2024-10-18T22:41:22Z</cp:lastPrinted>
  <dcterms:created xsi:type="dcterms:W3CDTF">2024-10-01T20:00:48Z</dcterms:created>
  <dcterms:modified xsi:type="dcterms:W3CDTF">2024-10-22T19:50:59Z</dcterms:modified>
</cp:coreProperties>
</file>