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0" r:id="rId5"/>
    <p:sldId id="272" r:id="rId6"/>
    <p:sldId id="257" r:id="rId7"/>
    <p:sldId id="261" r:id="rId8"/>
    <p:sldId id="262" r:id="rId9"/>
    <p:sldId id="265" r:id="rId10"/>
    <p:sldId id="278" r:id="rId11"/>
    <p:sldId id="276" r:id="rId12"/>
    <p:sldId id="277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5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07" autoAdjust="0"/>
    <p:restoredTop sz="82996" autoAdjust="0"/>
  </p:normalViewPr>
  <p:slideViewPr>
    <p:cSldViewPr snapToGrid="0">
      <p:cViewPr varScale="1">
        <p:scale>
          <a:sx n="65" d="100"/>
          <a:sy n="65" d="100"/>
        </p:scale>
        <p:origin x="31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delka Marin-Martinez" userId="18629550-3c9d-4252-a615-0373b95fad7d" providerId="ADAL" clId="{27548AFF-7883-4C98-BC18-0B7F6A29F33D}"/>
    <pc:docChg chg="custSel modSld">
      <pc:chgData name="Nedelka Marin-Martinez" userId="18629550-3c9d-4252-a615-0373b95fad7d" providerId="ADAL" clId="{27548AFF-7883-4C98-BC18-0B7F6A29F33D}" dt="2024-10-22T16:51:19.798" v="11" actId="6549"/>
      <pc:docMkLst>
        <pc:docMk/>
      </pc:docMkLst>
      <pc:sldChg chg="modSp mod">
        <pc:chgData name="Nedelka Marin-Martinez" userId="18629550-3c9d-4252-a615-0373b95fad7d" providerId="ADAL" clId="{27548AFF-7883-4C98-BC18-0B7F6A29F33D}" dt="2024-10-22T16:51:19.798" v="11" actId="6549"/>
        <pc:sldMkLst>
          <pc:docMk/>
          <pc:sldMk cId="2803304042" sldId="276"/>
        </pc:sldMkLst>
        <pc:spChg chg="mod">
          <ac:chgData name="Nedelka Marin-Martinez" userId="18629550-3c9d-4252-a615-0373b95fad7d" providerId="ADAL" clId="{27548AFF-7883-4C98-BC18-0B7F6A29F33D}" dt="2024-10-22T16:51:19.798" v="11" actId="6549"/>
          <ac:spMkLst>
            <pc:docMk/>
            <pc:sldMk cId="2803304042" sldId="276"/>
            <ac:spMk id="3" creationId="{9C345351-33B7-3F83-A5A9-A92FDB58B983}"/>
          </ac:spMkLst>
        </pc:spChg>
      </pc:sldChg>
    </pc:docChg>
  </pc:docChgLst>
  <pc:docChgLst>
    <pc:chgData name="Wang-Cahill, Fan - MRP-APHIS" userId="a3004786-baf6-4b76-9461-d58405b65cd4" providerId="ADAL" clId="{A3A1ED10-894E-448A-BE51-AF8A445CCE06}"/>
    <pc:docChg chg="modSld">
      <pc:chgData name="Wang-Cahill, Fan - MRP-APHIS" userId="a3004786-baf6-4b76-9461-d58405b65cd4" providerId="ADAL" clId="{A3A1ED10-894E-448A-BE51-AF8A445CCE06}" dt="2024-10-02T21:07:56.501" v="10" actId="6549"/>
      <pc:docMkLst>
        <pc:docMk/>
      </pc:docMkLst>
      <pc:sldChg chg="modNotesTx">
        <pc:chgData name="Wang-Cahill, Fan - MRP-APHIS" userId="a3004786-baf6-4b76-9461-d58405b65cd4" providerId="ADAL" clId="{A3A1ED10-894E-448A-BE51-AF8A445CCE06}" dt="2024-10-02T21:06:52.132" v="2" actId="6549"/>
        <pc:sldMkLst>
          <pc:docMk/>
          <pc:sldMk cId="681040488" sldId="257"/>
        </pc:sldMkLst>
      </pc:sldChg>
      <pc:sldChg chg="modNotesTx">
        <pc:chgData name="Wang-Cahill, Fan - MRP-APHIS" userId="a3004786-baf6-4b76-9461-d58405b65cd4" providerId="ADAL" clId="{A3A1ED10-894E-448A-BE51-AF8A445CCE06}" dt="2024-10-02T21:06:57.317" v="3" actId="6549"/>
        <pc:sldMkLst>
          <pc:docMk/>
          <pc:sldMk cId="3729531628" sldId="261"/>
        </pc:sldMkLst>
      </pc:sldChg>
      <pc:sldChg chg="modNotesTx">
        <pc:chgData name="Wang-Cahill, Fan - MRP-APHIS" userId="a3004786-baf6-4b76-9461-d58405b65cd4" providerId="ADAL" clId="{A3A1ED10-894E-448A-BE51-AF8A445CCE06}" dt="2024-10-02T21:07:03.020" v="4" actId="6549"/>
        <pc:sldMkLst>
          <pc:docMk/>
          <pc:sldMk cId="3317543805" sldId="262"/>
        </pc:sldMkLst>
      </pc:sldChg>
      <pc:sldChg chg="modNotesTx">
        <pc:chgData name="Wang-Cahill, Fan - MRP-APHIS" userId="a3004786-baf6-4b76-9461-d58405b65cd4" providerId="ADAL" clId="{A3A1ED10-894E-448A-BE51-AF8A445CCE06}" dt="2024-10-02T21:07:25.254" v="7" actId="6549"/>
        <pc:sldMkLst>
          <pc:docMk/>
          <pc:sldMk cId="2811927444" sldId="263"/>
        </pc:sldMkLst>
      </pc:sldChg>
      <pc:sldChg chg="modNotesTx">
        <pc:chgData name="Wang-Cahill, Fan - MRP-APHIS" userId="a3004786-baf6-4b76-9461-d58405b65cd4" providerId="ADAL" clId="{A3A1ED10-894E-448A-BE51-AF8A445CCE06}" dt="2024-10-02T21:07:18.810" v="6" actId="6549"/>
        <pc:sldMkLst>
          <pc:docMk/>
          <pc:sldMk cId="3621761403" sldId="264"/>
        </pc:sldMkLst>
      </pc:sldChg>
      <pc:sldChg chg="modNotesTx">
        <pc:chgData name="Wang-Cahill, Fan - MRP-APHIS" userId="a3004786-baf6-4b76-9461-d58405b65cd4" providerId="ADAL" clId="{A3A1ED10-894E-448A-BE51-AF8A445CCE06}" dt="2024-10-02T21:07:56.501" v="10" actId="6549"/>
        <pc:sldMkLst>
          <pc:docMk/>
          <pc:sldMk cId="1067599521" sldId="265"/>
        </pc:sldMkLst>
      </pc:sldChg>
      <pc:sldChg chg="modNotesTx">
        <pc:chgData name="Wang-Cahill, Fan - MRP-APHIS" userId="a3004786-baf6-4b76-9461-d58405b65cd4" providerId="ADAL" clId="{A3A1ED10-894E-448A-BE51-AF8A445CCE06}" dt="2024-10-02T21:06:38.099" v="0" actId="6549"/>
        <pc:sldMkLst>
          <pc:docMk/>
          <pc:sldMk cId="1425914345" sldId="270"/>
        </pc:sldMkLst>
      </pc:sldChg>
      <pc:sldChg chg="modNotesTx">
        <pc:chgData name="Wang-Cahill, Fan - MRP-APHIS" userId="a3004786-baf6-4b76-9461-d58405b65cd4" providerId="ADAL" clId="{A3A1ED10-894E-448A-BE51-AF8A445CCE06}" dt="2024-10-02T21:06:45.351" v="1" actId="6549"/>
        <pc:sldMkLst>
          <pc:docMk/>
          <pc:sldMk cId="3228257578" sldId="272"/>
        </pc:sldMkLst>
      </pc:sldChg>
      <pc:sldChg chg="modNotesTx">
        <pc:chgData name="Wang-Cahill, Fan - MRP-APHIS" userId="a3004786-baf6-4b76-9461-d58405b65cd4" providerId="ADAL" clId="{A3A1ED10-894E-448A-BE51-AF8A445CCE06}" dt="2024-10-02T21:07:44.951" v="9" actId="6549"/>
        <pc:sldMkLst>
          <pc:docMk/>
          <pc:sldMk cId="2803304042" sldId="276"/>
        </pc:sldMkLst>
      </pc:sldChg>
      <pc:sldChg chg="modNotesTx">
        <pc:chgData name="Wang-Cahill, Fan - MRP-APHIS" userId="a3004786-baf6-4b76-9461-d58405b65cd4" providerId="ADAL" clId="{A3A1ED10-894E-448A-BE51-AF8A445CCE06}" dt="2024-10-02T21:07:34.292" v="8" actId="6549"/>
        <pc:sldMkLst>
          <pc:docMk/>
          <pc:sldMk cId="572544143" sldId="277"/>
        </pc:sldMkLst>
      </pc:sldChg>
      <pc:sldChg chg="modNotesTx">
        <pc:chgData name="Wang-Cahill, Fan - MRP-APHIS" userId="a3004786-baf6-4b76-9461-d58405b65cd4" providerId="ADAL" clId="{A3A1ED10-894E-448A-BE51-AF8A445CCE06}" dt="2024-10-02T21:07:11.270" v="5" actId="6549"/>
        <pc:sldMkLst>
          <pc:docMk/>
          <pc:sldMk cId="3152319648" sldId="27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110D1-EBAD-4FC2-9299-BE33120868F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D5E04-B108-40E7-9EE2-A3ADD7C927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solidFill>
                <a:schemeClr val="tx1"/>
              </a:solidFill>
            </a:rPr>
            <a:t>Continuing collaboration between the United States and Canada including through bilateral working groups </a:t>
          </a:r>
        </a:p>
      </dgm:t>
    </dgm:pt>
    <dgm:pt modelId="{9E3C1703-D8D1-44FE-BE82-1AA94C17FD2D}" type="parTrans" cxnId="{98E8A957-18AA-4E52-BEC3-6D6A4E21D07D}">
      <dgm:prSet/>
      <dgm:spPr/>
      <dgm:t>
        <a:bodyPr/>
        <a:lstStyle/>
        <a:p>
          <a:endParaRPr lang="en-US"/>
        </a:p>
      </dgm:t>
    </dgm:pt>
    <dgm:pt modelId="{28679182-4F37-4810-9DF7-19346A762F44}" type="sibTrans" cxnId="{98E8A957-18AA-4E52-BEC3-6D6A4E21D07D}">
      <dgm:prSet/>
      <dgm:spPr/>
      <dgm:t>
        <a:bodyPr/>
        <a:lstStyle/>
        <a:p>
          <a:endParaRPr lang="en-US"/>
        </a:p>
      </dgm:t>
    </dgm:pt>
    <dgm:pt modelId="{320C6575-8599-4451-9FB6-02562A4909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Reporting out periodically to stakeholders to increase communication and stakeholder engagement</a:t>
          </a:r>
        </a:p>
      </dgm:t>
    </dgm:pt>
    <dgm:pt modelId="{1070ACCB-4FBD-4F00-B41B-7AE037B31CD2}" type="parTrans" cxnId="{83C6ED0C-59C4-4D27-A394-77D162B3A3A8}">
      <dgm:prSet/>
      <dgm:spPr/>
      <dgm:t>
        <a:bodyPr/>
        <a:lstStyle/>
        <a:p>
          <a:endParaRPr lang="en-US"/>
        </a:p>
      </dgm:t>
    </dgm:pt>
    <dgm:pt modelId="{AAD0F31F-D879-4E50-B3D9-40546320B80A}" type="sibTrans" cxnId="{83C6ED0C-59C4-4D27-A394-77D162B3A3A8}">
      <dgm:prSet/>
      <dgm:spPr/>
      <dgm:t>
        <a:bodyPr/>
        <a:lstStyle/>
        <a:p>
          <a:endParaRPr lang="en-US"/>
        </a:p>
      </dgm:t>
    </dgm:pt>
    <dgm:pt modelId="{2B2494EC-C3C5-4F21-9289-02B70F9BE6C1}" type="pres">
      <dgm:prSet presAssocID="{A62110D1-EBAD-4FC2-9299-BE33120868F5}" presName="root" presStyleCnt="0">
        <dgm:presLayoutVars>
          <dgm:dir/>
          <dgm:resizeHandles val="exact"/>
        </dgm:presLayoutVars>
      </dgm:prSet>
      <dgm:spPr/>
    </dgm:pt>
    <dgm:pt modelId="{C46A6D58-ACD4-4CA6-B64C-0421B8C06730}" type="pres">
      <dgm:prSet presAssocID="{9D6D5E04-B108-40E7-9EE2-A3ADD7C92728}" presName="compNode" presStyleCnt="0"/>
      <dgm:spPr/>
    </dgm:pt>
    <dgm:pt modelId="{6ADB3014-A0A0-4BFB-B39A-BF17A2CB8F35}" type="pres">
      <dgm:prSet presAssocID="{9D6D5E04-B108-40E7-9EE2-A3ADD7C92728}" presName="bgRect" presStyleLbl="bgShp" presStyleIdx="0" presStyleCnt="2"/>
      <dgm:spPr/>
    </dgm:pt>
    <dgm:pt modelId="{918A61D9-3AE6-4266-A5BF-6774F0A82D07}" type="pres">
      <dgm:prSet presAssocID="{9D6D5E04-B108-40E7-9EE2-A3ADD7C9272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8178E1E-5F9E-47CD-93CC-3334D974E7B8}" type="pres">
      <dgm:prSet presAssocID="{9D6D5E04-B108-40E7-9EE2-A3ADD7C92728}" presName="spaceRect" presStyleCnt="0"/>
      <dgm:spPr/>
    </dgm:pt>
    <dgm:pt modelId="{069D774D-D23C-4CF9-8255-19A3BB2C09B9}" type="pres">
      <dgm:prSet presAssocID="{9D6D5E04-B108-40E7-9EE2-A3ADD7C92728}" presName="parTx" presStyleLbl="revTx" presStyleIdx="0" presStyleCnt="2">
        <dgm:presLayoutVars>
          <dgm:chMax val="0"/>
          <dgm:chPref val="0"/>
        </dgm:presLayoutVars>
      </dgm:prSet>
      <dgm:spPr/>
    </dgm:pt>
    <dgm:pt modelId="{2C1C1404-9923-4965-8AC3-E0EFA28EA359}" type="pres">
      <dgm:prSet presAssocID="{28679182-4F37-4810-9DF7-19346A762F44}" presName="sibTrans" presStyleCnt="0"/>
      <dgm:spPr/>
    </dgm:pt>
    <dgm:pt modelId="{15B92F4A-9028-4773-BC45-6D485A667FFF}" type="pres">
      <dgm:prSet presAssocID="{320C6575-8599-4451-9FB6-02562A490947}" presName="compNode" presStyleCnt="0"/>
      <dgm:spPr/>
    </dgm:pt>
    <dgm:pt modelId="{A0D676EF-E77A-487E-ACC6-8274BBCA1044}" type="pres">
      <dgm:prSet presAssocID="{320C6575-8599-4451-9FB6-02562A490947}" presName="bgRect" presStyleLbl="bgShp" presStyleIdx="1" presStyleCnt="2"/>
      <dgm:spPr/>
    </dgm:pt>
    <dgm:pt modelId="{AC09F544-F8C7-4BD6-A1A7-CB62D5C9C364}" type="pres">
      <dgm:prSet presAssocID="{320C6575-8599-4451-9FB6-02562A4909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A3B9046-21B2-4A8B-B6EE-4B252AAFAFF0}" type="pres">
      <dgm:prSet presAssocID="{320C6575-8599-4451-9FB6-02562A490947}" presName="spaceRect" presStyleCnt="0"/>
      <dgm:spPr/>
    </dgm:pt>
    <dgm:pt modelId="{E78979F5-E025-4D82-AC15-791768E94C95}" type="pres">
      <dgm:prSet presAssocID="{320C6575-8599-4451-9FB6-02562A49094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3C6ED0C-59C4-4D27-A394-77D162B3A3A8}" srcId="{A62110D1-EBAD-4FC2-9299-BE33120868F5}" destId="{320C6575-8599-4451-9FB6-02562A490947}" srcOrd="1" destOrd="0" parTransId="{1070ACCB-4FBD-4F00-B41B-7AE037B31CD2}" sibTransId="{AAD0F31F-D879-4E50-B3D9-40546320B80A}"/>
    <dgm:cxn modelId="{585EE75F-D759-4FD0-9E7C-0F15C9BF8655}" type="presOf" srcId="{A62110D1-EBAD-4FC2-9299-BE33120868F5}" destId="{2B2494EC-C3C5-4F21-9289-02B70F9BE6C1}" srcOrd="0" destOrd="0" presId="urn:microsoft.com/office/officeart/2018/2/layout/IconVerticalSolidList"/>
    <dgm:cxn modelId="{98E8A957-18AA-4E52-BEC3-6D6A4E21D07D}" srcId="{A62110D1-EBAD-4FC2-9299-BE33120868F5}" destId="{9D6D5E04-B108-40E7-9EE2-A3ADD7C92728}" srcOrd="0" destOrd="0" parTransId="{9E3C1703-D8D1-44FE-BE82-1AA94C17FD2D}" sibTransId="{28679182-4F37-4810-9DF7-19346A762F44}"/>
    <dgm:cxn modelId="{A1455DA1-0834-4B71-A01A-B9D0137C8978}" type="presOf" srcId="{9D6D5E04-B108-40E7-9EE2-A3ADD7C92728}" destId="{069D774D-D23C-4CF9-8255-19A3BB2C09B9}" srcOrd="0" destOrd="0" presId="urn:microsoft.com/office/officeart/2018/2/layout/IconVerticalSolidList"/>
    <dgm:cxn modelId="{E6AED2ED-F021-40EF-B2BA-8A2136E4028E}" type="presOf" srcId="{320C6575-8599-4451-9FB6-02562A490947}" destId="{E78979F5-E025-4D82-AC15-791768E94C95}" srcOrd="0" destOrd="0" presId="urn:microsoft.com/office/officeart/2018/2/layout/IconVerticalSolidList"/>
    <dgm:cxn modelId="{2888BF14-22FF-4D3A-9205-DA260D49D989}" type="presParOf" srcId="{2B2494EC-C3C5-4F21-9289-02B70F9BE6C1}" destId="{C46A6D58-ACD4-4CA6-B64C-0421B8C06730}" srcOrd="0" destOrd="0" presId="urn:microsoft.com/office/officeart/2018/2/layout/IconVerticalSolidList"/>
    <dgm:cxn modelId="{4DD80829-C0BE-4899-B93D-FD217B240281}" type="presParOf" srcId="{C46A6D58-ACD4-4CA6-B64C-0421B8C06730}" destId="{6ADB3014-A0A0-4BFB-B39A-BF17A2CB8F35}" srcOrd="0" destOrd="0" presId="urn:microsoft.com/office/officeart/2018/2/layout/IconVerticalSolidList"/>
    <dgm:cxn modelId="{758D035F-7AAF-416D-9308-FF5127CA4C96}" type="presParOf" srcId="{C46A6D58-ACD4-4CA6-B64C-0421B8C06730}" destId="{918A61D9-3AE6-4266-A5BF-6774F0A82D07}" srcOrd="1" destOrd="0" presId="urn:microsoft.com/office/officeart/2018/2/layout/IconVerticalSolidList"/>
    <dgm:cxn modelId="{F98DB1D2-0D69-4C7F-BFA6-13A5A225C270}" type="presParOf" srcId="{C46A6D58-ACD4-4CA6-B64C-0421B8C06730}" destId="{F8178E1E-5F9E-47CD-93CC-3334D974E7B8}" srcOrd="2" destOrd="0" presId="urn:microsoft.com/office/officeart/2018/2/layout/IconVerticalSolidList"/>
    <dgm:cxn modelId="{91468C60-D733-451C-9B51-E5D85C270874}" type="presParOf" srcId="{C46A6D58-ACD4-4CA6-B64C-0421B8C06730}" destId="{069D774D-D23C-4CF9-8255-19A3BB2C09B9}" srcOrd="3" destOrd="0" presId="urn:microsoft.com/office/officeart/2018/2/layout/IconVerticalSolidList"/>
    <dgm:cxn modelId="{755AC1CB-FEC4-4801-BB10-C625549F6616}" type="presParOf" srcId="{2B2494EC-C3C5-4F21-9289-02B70F9BE6C1}" destId="{2C1C1404-9923-4965-8AC3-E0EFA28EA359}" srcOrd="1" destOrd="0" presId="urn:microsoft.com/office/officeart/2018/2/layout/IconVerticalSolidList"/>
    <dgm:cxn modelId="{7EE2BDE9-EC97-4FAF-9C3D-37C0F393F404}" type="presParOf" srcId="{2B2494EC-C3C5-4F21-9289-02B70F9BE6C1}" destId="{15B92F4A-9028-4773-BC45-6D485A667FFF}" srcOrd="2" destOrd="0" presId="urn:microsoft.com/office/officeart/2018/2/layout/IconVerticalSolidList"/>
    <dgm:cxn modelId="{4BB06977-6FA7-4EA8-BF2B-C684FE1AE901}" type="presParOf" srcId="{15B92F4A-9028-4773-BC45-6D485A667FFF}" destId="{A0D676EF-E77A-487E-ACC6-8274BBCA1044}" srcOrd="0" destOrd="0" presId="urn:microsoft.com/office/officeart/2018/2/layout/IconVerticalSolidList"/>
    <dgm:cxn modelId="{3031B136-A1B6-4021-A883-6B37A6B9916F}" type="presParOf" srcId="{15B92F4A-9028-4773-BC45-6D485A667FFF}" destId="{AC09F544-F8C7-4BD6-A1A7-CB62D5C9C364}" srcOrd="1" destOrd="0" presId="urn:microsoft.com/office/officeart/2018/2/layout/IconVerticalSolidList"/>
    <dgm:cxn modelId="{C0CE24B5-B23C-425F-AB56-41CE3BA6E9EA}" type="presParOf" srcId="{15B92F4A-9028-4773-BC45-6D485A667FFF}" destId="{CA3B9046-21B2-4A8B-B6EE-4B252AAFAFF0}" srcOrd="2" destOrd="0" presId="urn:microsoft.com/office/officeart/2018/2/layout/IconVerticalSolidList"/>
    <dgm:cxn modelId="{91EB115D-7412-485A-9CE7-18A88FBBF0BB}" type="presParOf" srcId="{15B92F4A-9028-4773-BC45-6D485A667FFF}" destId="{E78979F5-E025-4D82-AC15-791768E94C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B3014-A0A0-4BFB-B39A-BF17A2CB8F35}">
      <dsp:nvSpPr>
        <dsp:cNvPr id="0" name=""/>
        <dsp:cNvSpPr/>
      </dsp:nvSpPr>
      <dsp:spPr>
        <a:xfrm>
          <a:off x="0" y="807913"/>
          <a:ext cx="10738763" cy="14915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A61D9-3AE6-4266-A5BF-6774F0A82D07}">
      <dsp:nvSpPr>
        <dsp:cNvPr id="0" name=""/>
        <dsp:cNvSpPr/>
      </dsp:nvSpPr>
      <dsp:spPr>
        <a:xfrm>
          <a:off x="451188" y="1143508"/>
          <a:ext cx="820343" cy="820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D774D-D23C-4CF9-8255-19A3BB2C09B9}">
      <dsp:nvSpPr>
        <dsp:cNvPr id="0" name=""/>
        <dsp:cNvSpPr/>
      </dsp:nvSpPr>
      <dsp:spPr>
        <a:xfrm>
          <a:off x="1722720" y="807913"/>
          <a:ext cx="9016042" cy="1491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54" tIns="157854" rIns="157854" bIns="1578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>
              <a:solidFill>
                <a:schemeClr val="tx1"/>
              </a:solidFill>
            </a:rPr>
            <a:t>Continuing collaboration between the United States and Canada including through bilateral working groups </a:t>
          </a:r>
        </a:p>
      </dsp:txBody>
      <dsp:txXfrm>
        <a:off x="1722720" y="807913"/>
        <a:ext cx="9016042" cy="1491532"/>
      </dsp:txXfrm>
    </dsp:sp>
    <dsp:sp modelId="{A0D676EF-E77A-487E-ACC6-8274BBCA1044}">
      <dsp:nvSpPr>
        <dsp:cNvPr id="0" name=""/>
        <dsp:cNvSpPr/>
      </dsp:nvSpPr>
      <dsp:spPr>
        <a:xfrm>
          <a:off x="0" y="2672329"/>
          <a:ext cx="10738763" cy="14915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9F544-F8C7-4BD6-A1A7-CB62D5C9C364}">
      <dsp:nvSpPr>
        <dsp:cNvPr id="0" name=""/>
        <dsp:cNvSpPr/>
      </dsp:nvSpPr>
      <dsp:spPr>
        <a:xfrm>
          <a:off x="451188" y="3007924"/>
          <a:ext cx="820343" cy="820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979F5-E025-4D82-AC15-791768E94C95}">
      <dsp:nvSpPr>
        <dsp:cNvPr id="0" name=""/>
        <dsp:cNvSpPr/>
      </dsp:nvSpPr>
      <dsp:spPr>
        <a:xfrm>
          <a:off x="1722720" y="2672329"/>
          <a:ext cx="9016042" cy="1491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54" tIns="157854" rIns="157854" bIns="1578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Reporting out periodically to stakeholders to increase communication and stakeholder engagement</a:t>
          </a:r>
        </a:p>
      </dsp:txBody>
      <dsp:txXfrm>
        <a:off x="1722720" y="2672329"/>
        <a:ext cx="9016042" cy="1491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F6BE4-5E43-492B-B046-2473A62E2731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4F1A-2E97-42E7-94A5-934BF2C5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0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1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0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48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2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2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9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6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4F1A-2E97-42E7-94A5-934BF2C5AB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49C2-4480-489C-BC02-93D0341CC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92A94-FE97-41F2-9BFB-1880E3A87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8392-964C-4B81-AFAC-FFE2076A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D7D45-D71D-42F7-BF75-4073B0E6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161C9-83EA-4231-9AC3-98A1D560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D9F2-A64F-479B-8313-89100C07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3B5BD-CFB7-495A-9D34-7899BDF91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977F0-F8CC-47F0-8648-DADB9076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546BC-EC32-4BF8-9DA7-8CA231CB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8436-2945-49BC-BEF1-96E3A198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0AC9A-E5CF-4C3F-B231-1EFA1C91F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2677D-074F-43DB-838A-405FB0D64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82FEB-C96A-4C48-A674-AA9283D7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7CD39-49DB-4D7D-8A33-D171D811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B10D-E073-4B12-8A55-7CC64251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CA44-7EAA-4DFB-849C-CDA163E6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BA19-759D-4196-806E-62BBBF27A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3C7B9-E876-4826-8303-CEDDB669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253E1-140A-41C6-9FD8-7EB51659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5E60E-BFF6-443F-A565-3FE314F4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1359-BD1B-48C1-9E18-E1B4FBC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39D4-9876-4903-BF5B-D65E74A6E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3B39-1C9B-40D5-8ABE-D68F63B4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EECA8-5723-4BF5-B12F-9B537C25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E5841-F992-4C30-942C-577F94E9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35DF-4771-4E25-9EB4-2ABE514E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FA060-F121-404E-893D-016DAB079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ACC42-E791-481E-9FF6-A7B901365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71D2C-4CF4-4331-B2B7-BE9F8595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2010D-498A-414D-AF9A-2756BC47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21471-4DE8-4290-9D3E-C3D55E3E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2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BC68-361C-4A45-B923-43733287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DDE31-7B3D-4BD1-BA7D-6A31548BD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BD3EA-6F36-4363-99D9-4DC859372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4A206-FF9C-4A22-88AD-13D7444D1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708F-3462-46A0-8F88-4537324DC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4D171-EA91-47DB-860F-A90C63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1C01B-0147-4C0D-A8C6-D967B2F1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76E9-72CB-46B5-8D81-3A35BE47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DF8-B9A9-4C85-9B7B-F5C0062B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5443D-1FE7-4A84-81E8-8B75A880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3C4F9-CFB8-4800-A430-CB013E32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A2C01-181C-4EBF-BF76-56F16F72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05A3-8E76-4BEF-AC9C-BF2BFF6F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8B5CD-4345-459E-923D-4953DD75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F769E-6F69-4B77-AB59-9683394D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691A-0B9C-4913-9488-2AE10960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78E8E-33BB-4C6B-BE2D-07EE77B8D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508AE-CCB2-4C74-9CDA-31275DC7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805EE-51DE-4A64-9743-A5DA7B53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B0910-3946-43D4-9EB0-D097FF27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04967-E51B-43A9-82B4-2428D29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37D7-37AB-457C-94F1-7B1E4E78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034A7-C6D0-4C45-9B0C-1E2672543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7E907-BE2F-46D3-A148-7C8E75588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9FF1-0B38-494A-ACAD-52698777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B23E3-D2D9-486A-9870-140FF317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ED09B-29F0-444D-8ABB-22EF533F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C3132-00FC-4ADE-A2C6-A22E0907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D4617-D94E-41B6-9FA3-A48D1538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F633E-18E3-48A9-BCBD-FCB9B5F1B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20D1-C48D-4D6D-90C3-5C897E70A47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34506-F145-4899-BE8B-6B54B2367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F751-D832-4DCD-ACE2-3A723A9CC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3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B9073-BDC0-437A-B397-1860639B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F5077-1F33-450F-BFF1-5FB7FDD2B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 descr="USDA Animal and Plant Health Inspection Service logo">
            <a:extLst>
              <a:ext uri="{FF2B5EF4-FFF2-40B4-BE49-F238E27FC236}">
                <a16:creationId xmlns:a16="http://schemas.microsoft.com/office/drawing/2014/main" id="{6BADA643-5D0D-4A43-BC80-A8A3EA50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7266"/>
            <a:ext cx="10107827" cy="480831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latin typeface="+mn-lt"/>
              </a:rPr>
            </a:br>
            <a:r>
              <a:rPr lang="en-US" sz="5300" b="1" dirty="0">
                <a:latin typeface="+mn-lt"/>
              </a:rPr>
              <a:t>U.S.-Canada Coordinated Phytosanitary Mitigation Framework and U.S.-Canada Harmonization of Cross-Border Pest Response</a:t>
            </a:r>
            <a:br>
              <a:rPr lang="en-US" sz="5300" b="1" dirty="0">
                <a:latin typeface="+mn-lt"/>
              </a:rPr>
            </a:br>
            <a:br>
              <a:rPr lang="en-US" sz="5300" b="1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Fan Wang-Cahill, </a:t>
            </a:r>
            <a:r>
              <a:rPr lang="en-US" sz="3600">
                <a:latin typeface="+mn-lt"/>
              </a:rPr>
              <a:t>Trade Director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APHIS Plant Protection and Quarantine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Phytosanitary Issues Management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85B6A4-34E0-3D85-9074-AA03DE63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32" y="2646921"/>
            <a:ext cx="6667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1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6FF0E-013E-4350-B067-922E731A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1FAD-C0E4-42A8-BB9F-3064CE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5"/>
            <a:ext cx="4045158" cy="36196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D9BB7DC-77ED-4B0C-99A0-48C8904E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01" y="9238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Moving Forward</a:t>
            </a:r>
          </a:p>
        </p:txBody>
      </p:sp>
      <p:graphicFrame>
        <p:nvGraphicFramePr>
          <p:cNvPr id="5132" name="TextBox 3">
            <a:extLst>
              <a:ext uri="{FF2B5EF4-FFF2-40B4-BE49-F238E27FC236}">
                <a16:creationId xmlns:a16="http://schemas.microsoft.com/office/drawing/2014/main" id="{13189A1C-E25E-1816-5D25-D67DB851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839709"/>
              </p:ext>
            </p:extLst>
          </p:nvPr>
        </p:nvGraphicFramePr>
        <p:xfrm>
          <a:off x="444101" y="1532239"/>
          <a:ext cx="10738763" cy="497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192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6FF0E-013E-4350-B067-922E731A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1FAD-C0E4-42A8-BB9F-3064CE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5"/>
            <a:ext cx="4045158" cy="361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12CCEA-8307-ED33-1EF0-1AC0CA74C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848" y="1277812"/>
            <a:ext cx="6522252" cy="49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B9073-BDC0-437A-B397-1860639B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F5077-1F33-450F-BFF1-5FB7FDD2B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 descr="USDA Animal and Plant Health Inspection Service logo">
            <a:extLst>
              <a:ext uri="{FF2B5EF4-FFF2-40B4-BE49-F238E27FC236}">
                <a16:creationId xmlns:a16="http://schemas.microsoft.com/office/drawing/2014/main" id="{6BADA643-5D0D-4A43-BC80-A8A3EA50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3" y="1065739"/>
            <a:ext cx="10515600" cy="142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+mn-lt"/>
              </a:rPr>
              <a:t>Two Initiatives on U.S.-Canada Collaboration for Plant Pests</a:t>
            </a:r>
            <a:endParaRPr lang="en-US" sz="3600" dirty="0">
              <a:latin typeface="+mn-lt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7FCF17-892C-F0E2-0116-83509744C8B7}"/>
              </a:ext>
            </a:extLst>
          </p:cNvPr>
          <p:cNvSpPr txBox="1">
            <a:spLocks/>
          </p:cNvSpPr>
          <p:nvPr/>
        </p:nvSpPr>
        <p:spPr>
          <a:xfrm>
            <a:off x="838200" y="2485874"/>
            <a:ext cx="10515600" cy="412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U.S. and </a:t>
            </a:r>
            <a:r>
              <a:rPr lang="en-US" sz="3200" b="1" dirty="0">
                <a:latin typeface="+mn-lt"/>
              </a:rPr>
              <a:t>Canada Coordinated Phytosanitary Mitigation Framework </a:t>
            </a:r>
            <a:r>
              <a:rPr lang="en-US" sz="32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Collaboration on pest management between APHIS and CFIA</a:t>
            </a:r>
          </a:p>
          <a:p>
            <a:endParaRPr lang="en-US" sz="3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U.S. and Canada Harmonization of Cross-Border Pest Response </a:t>
            </a:r>
            <a:r>
              <a:rPr lang="en-US" sz="3200" dirty="0">
                <a:latin typeface="+mn-lt"/>
              </a:rPr>
              <a:t>– Collaboration on harmonized approaches of responding to- and exchanging information about- invasive plant pest threats of mutual interest among federal, state, and provincial plant regulatory officials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825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6FF0E-013E-4350-B067-922E731A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1FAD-C0E4-42A8-BB9F-3064CE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5"/>
            <a:ext cx="4045158" cy="36196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D9BB7DC-77ED-4B0C-99A0-48C8904E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4" y="2592584"/>
            <a:ext cx="3597925" cy="16728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U.S. and Canada Borders</a:t>
            </a:r>
          </a:p>
        </p:txBody>
      </p:sp>
      <p:pic>
        <p:nvPicPr>
          <p:cNvPr id="1026" name="Picture 2" descr="Map Of Us And Canada - Share Map">
            <a:extLst>
              <a:ext uri="{FF2B5EF4-FFF2-40B4-BE49-F238E27FC236}">
                <a16:creationId xmlns:a16="http://schemas.microsoft.com/office/drawing/2014/main" id="{8F4955C9-E5BD-DF5B-13C1-560D633D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59" y="1069940"/>
            <a:ext cx="74612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4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6FF0E-013E-4350-B067-922E731A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1FAD-C0E4-42A8-BB9F-3064CE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5"/>
            <a:ext cx="4045158" cy="36196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D9BB7DC-77ED-4B0C-99A0-48C8904E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8" y="899608"/>
            <a:ext cx="10515600" cy="21722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U.S. and Canada Coordinated Phytosanitary Mitigation Framework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C345351-33B7-3F83-A5A9-A92FDB58B983}"/>
              </a:ext>
            </a:extLst>
          </p:cNvPr>
          <p:cNvSpPr txBox="1">
            <a:spLocks/>
          </p:cNvSpPr>
          <p:nvPr/>
        </p:nvSpPr>
        <p:spPr>
          <a:xfrm>
            <a:off x="444102" y="2799775"/>
            <a:ext cx="6401542" cy="315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Signed in July 2022</a:t>
            </a: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to further increase bilateral cooperation between Canada and the United States </a:t>
            </a:r>
          </a:p>
          <a:p>
            <a:endParaRPr lang="en-US" sz="3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Safeguarding agriculture and natural resources</a:t>
            </a:r>
          </a:p>
        </p:txBody>
      </p:sp>
      <p:pic>
        <p:nvPicPr>
          <p:cNvPr id="8" name="Picture 7" descr="Two men sitting at a table with flags&#10;&#10;Description automatically generated">
            <a:extLst>
              <a:ext uri="{FF2B5EF4-FFF2-40B4-BE49-F238E27FC236}">
                <a16:creationId xmlns:a16="http://schemas.microsoft.com/office/drawing/2014/main" id="{493B91EE-3EA1-1B61-5EFD-76C965B9A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06" y="2799775"/>
            <a:ext cx="5404021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3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6FF0E-013E-4350-B067-922E731A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1FAD-C0E4-42A8-BB9F-3064CE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5"/>
            <a:ext cx="4045158" cy="36196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D9BB7DC-77ED-4B0C-99A0-48C8904E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12" y="1055102"/>
            <a:ext cx="10515600" cy="19721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U.S. and Canada Coordinated Phytosanitary Mitigation Framework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C345351-33B7-3F83-A5A9-A92FDB58B983}"/>
              </a:ext>
            </a:extLst>
          </p:cNvPr>
          <p:cNvSpPr txBox="1">
            <a:spLocks/>
          </p:cNvSpPr>
          <p:nvPr/>
        </p:nvSpPr>
        <p:spPr>
          <a:xfrm>
            <a:off x="838200" y="2766349"/>
            <a:ext cx="10515600" cy="3287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latin typeface="+mn-lt"/>
              </a:rPr>
              <a:t>APHIS and the CFIA Joint Agency Group (JAG) </a:t>
            </a:r>
          </a:p>
          <a:p>
            <a:endParaRPr lang="en-US" sz="35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latin typeface="+mn-lt"/>
              </a:rPr>
              <a:t>Preventing or mitigating the further spread of priority pests within our shared border </a:t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754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6FF0E-013E-4350-B067-922E731A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1FAD-C0E4-42A8-BB9F-3064CE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5"/>
            <a:ext cx="4045158" cy="36196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D9BB7DC-77ED-4B0C-99A0-48C8904E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14" y="1069940"/>
            <a:ext cx="10515600" cy="99310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APHIS and CFIA JAG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C345351-33B7-3F83-A5A9-A92FDB58B983}"/>
              </a:ext>
            </a:extLst>
          </p:cNvPr>
          <p:cNvSpPr txBox="1">
            <a:spLocks/>
          </p:cNvSpPr>
          <p:nvPr/>
        </p:nvSpPr>
        <p:spPr>
          <a:xfrm>
            <a:off x="959386" y="1639781"/>
            <a:ext cx="10515600" cy="4726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0" dirty="0">
                <a:latin typeface="+mn-lt"/>
              </a:rPr>
              <a:t>Finalized a Safeguarding Framework Priority Pest list</a:t>
            </a:r>
          </a:p>
          <a:p>
            <a:pPr>
              <a:lnSpc>
                <a:spcPct val="110000"/>
              </a:lnSpc>
            </a:pPr>
            <a:endParaRPr lang="en-US" sz="8500" dirty="0">
              <a:latin typeface="+mn-lt"/>
            </a:endParaRP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0" dirty="0">
                <a:latin typeface="+mn-lt"/>
              </a:rPr>
              <a:t>Established bilateral technical working groups </a:t>
            </a:r>
          </a:p>
          <a:p>
            <a:pPr>
              <a:lnSpc>
                <a:spcPct val="110000"/>
              </a:lnSpc>
            </a:pPr>
            <a:r>
              <a:rPr lang="en-US" sz="8500" dirty="0">
                <a:latin typeface="+mn-lt"/>
              </a:rPr>
              <a:t>       - Existing working groups (European cherry fruit fly, plum pox</a:t>
            </a:r>
          </a:p>
          <a:p>
            <a:pPr>
              <a:lnSpc>
                <a:spcPct val="110000"/>
              </a:lnSpc>
            </a:pPr>
            <a:r>
              <a:rPr lang="en-US" sz="8500" dirty="0">
                <a:latin typeface="+mn-lt"/>
              </a:rPr>
              <a:t>         virus, </a:t>
            </a:r>
            <a:r>
              <a:rPr lang="en-US" sz="8500" i="1" dirty="0">
                <a:latin typeface="+mn-lt"/>
              </a:rPr>
              <a:t>Phytophthora </a:t>
            </a:r>
            <a:r>
              <a:rPr lang="en-US" sz="8500" i="1" dirty="0" err="1">
                <a:latin typeface="+mn-lt"/>
              </a:rPr>
              <a:t>ramorum</a:t>
            </a:r>
            <a:r>
              <a:rPr lang="en-US" sz="8500" dirty="0">
                <a:latin typeface="+mn-lt"/>
              </a:rPr>
              <a:t>, potato wart, potato cyst nematode, and</a:t>
            </a:r>
          </a:p>
          <a:p>
            <a:pPr>
              <a:lnSpc>
                <a:spcPct val="110000"/>
              </a:lnSpc>
            </a:pPr>
            <a:r>
              <a:rPr lang="en-US" sz="8500" dirty="0">
                <a:latin typeface="+mn-lt"/>
              </a:rPr>
              <a:t>         spongy moth)</a:t>
            </a:r>
          </a:p>
          <a:p>
            <a:pPr>
              <a:lnSpc>
                <a:spcPct val="110000"/>
              </a:lnSpc>
            </a:pPr>
            <a:r>
              <a:rPr lang="en-US" sz="8500" dirty="0">
                <a:latin typeface="+mn-lt"/>
              </a:rPr>
              <a:t>       - Established other working groups in 2023 (box tree moth and spotted       </a:t>
            </a:r>
          </a:p>
          <a:p>
            <a:pPr>
              <a:lnSpc>
                <a:spcPct val="110000"/>
              </a:lnSpc>
            </a:pPr>
            <a:r>
              <a:rPr lang="en-US" sz="8500" dirty="0">
                <a:latin typeface="+mn-lt"/>
              </a:rPr>
              <a:t>          lanternfly) and additional ones for 2024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500" dirty="0">
              <a:latin typeface="+mn-lt"/>
            </a:endParaRP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0" dirty="0">
                <a:latin typeface="+mn-lt"/>
              </a:rPr>
              <a:t>Developed an Action Plan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9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6FF0E-013E-4350-B067-922E731A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1FAD-C0E4-42A8-BB9F-3064CE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5"/>
            <a:ext cx="4045158" cy="36196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D9BB7DC-77ED-4B0C-99A0-48C8904E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14" y="1069940"/>
            <a:ext cx="10515600" cy="99310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APHIS and CFIA JAG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C345351-33B7-3F83-A5A9-A92FDB58B983}"/>
              </a:ext>
            </a:extLst>
          </p:cNvPr>
          <p:cNvSpPr txBox="1">
            <a:spLocks/>
          </p:cNvSpPr>
          <p:nvPr/>
        </p:nvSpPr>
        <p:spPr>
          <a:xfrm>
            <a:off x="959386" y="2209163"/>
            <a:ext cx="10515600" cy="423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9800" dirty="0">
                <a:latin typeface="+mn-lt"/>
              </a:rPr>
              <a:t>APHIS-CFIA JAG meets biannually to review the Action Plan - March and October 2024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500" dirty="0">
              <a:latin typeface="+mn-lt"/>
            </a:endParaRP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9800" dirty="0">
                <a:latin typeface="+mn-lt"/>
              </a:rPr>
              <a:t>Bilateral technical working groups meet:</a:t>
            </a:r>
          </a:p>
          <a:p>
            <a:pPr>
              <a:lnSpc>
                <a:spcPct val="110000"/>
              </a:lnSpc>
            </a:pPr>
            <a:r>
              <a:rPr lang="en-US" sz="8500" dirty="0">
                <a:latin typeface="+mn-lt"/>
              </a:rPr>
              <a:t>       - monthly - potato wart, </a:t>
            </a:r>
            <a:r>
              <a:rPr lang="en-US" sz="8500" i="1" dirty="0">
                <a:latin typeface="+mn-lt"/>
              </a:rPr>
              <a:t>Phytophthora </a:t>
            </a:r>
            <a:r>
              <a:rPr lang="en-US" sz="8500" i="1" dirty="0" err="1">
                <a:latin typeface="+mn-lt"/>
              </a:rPr>
              <a:t>ramorum</a:t>
            </a:r>
            <a:endParaRPr lang="en-US" sz="8500" i="1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8500" i="1" dirty="0">
                <a:latin typeface="+mn-lt"/>
              </a:rPr>
              <a:t>       </a:t>
            </a:r>
            <a:r>
              <a:rPr lang="en-US" sz="8500" dirty="0">
                <a:latin typeface="+mn-lt"/>
              </a:rPr>
              <a:t>- quarterly - box tree moth, spotted lanternfly</a:t>
            </a:r>
          </a:p>
          <a:p>
            <a:pPr>
              <a:lnSpc>
                <a:spcPct val="110000"/>
              </a:lnSpc>
            </a:pPr>
            <a:r>
              <a:rPr lang="en-US" sz="8500" dirty="0">
                <a:latin typeface="+mn-lt"/>
              </a:rPr>
              <a:t>       - biannually - European cherry fruit fly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1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6FF0E-013E-4350-B067-922E731A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1FAD-C0E4-42A8-BB9F-3064CE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5"/>
            <a:ext cx="4045158" cy="36196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D9BB7DC-77ED-4B0C-99A0-48C8904E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9736"/>
            <a:ext cx="12192000" cy="15422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U.S.-Canada Harmonization of Cross-Border Pest Response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C345351-33B7-3F83-A5A9-A92FDB58B983}"/>
              </a:ext>
            </a:extLst>
          </p:cNvPr>
          <p:cNvSpPr txBox="1">
            <a:spLocks/>
          </p:cNvSpPr>
          <p:nvPr/>
        </p:nvSpPr>
        <p:spPr>
          <a:xfrm>
            <a:off x="444101" y="2442917"/>
            <a:ext cx="5472190" cy="3714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U.S.-Canada Harmonization of Cross-border Pest Response Working Group Terms of Reference signed </a:t>
            </a:r>
            <a:r>
              <a:rPr lang="en-US" sz="3200" dirty="0">
                <a:latin typeface="+mn-lt"/>
              </a:rPr>
              <a:t>in July 2024</a:t>
            </a: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Cooperation among federal, state, and </a:t>
            </a:r>
            <a:r>
              <a:rPr lang="en-US" sz="3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provincial plant </a:t>
            </a: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regulatory officials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DAD5F-650D-459A-C58B-68B4A0CCC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021" y="2229189"/>
            <a:ext cx="5740249" cy="430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0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6FF0E-013E-4350-B067-922E731A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1FAD-C0E4-42A8-BB9F-3064CE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5"/>
            <a:ext cx="4045158" cy="36196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D9BB7DC-77ED-4B0C-99A0-48C8904E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9736"/>
            <a:ext cx="12192000" cy="15422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U.S.-Canada Harmonization of Cross-Border Pest Response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C345351-33B7-3F83-A5A9-A92FDB58B983}"/>
              </a:ext>
            </a:extLst>
          </p:cNvPr>
          <p:cNvSpPr txBox="1">
            <a:spLocks/>
          </p:cNvSpPr>
          <p:nvPr/>
        </p:nvSpPr>
        <p:spPr>
          <a:xfrm>
            <a:off x="888943" y="2199503"/>
            <a:ext cx="11109468" cy="374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U.S.-Canada Harmonization of Cross-border Pest Response Working Group </a:t>
            </a:r>
          </a:p>
          <a:p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- First meeting - October 4, 2024</a:t>
            </a:r>
          </a:p>
          <a:p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- Quarterly meetings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Facilitating timely, harmonized and fully informed pest responses</a:t>
            </a:r>
          </a:p>
        </p:txBody>
      </p:sp>
    </p:spTree>
    <p:extLst>
      <p:ext uri="{BB962C8B-B14F-4D97-AF65-F5344CB8AC3E}">
        <p14:creationId xmlns:p14="http://schemas.microsoft.com/office/powerpoint/2010/main" val="572544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8" ma:contentTypeDescription="Create a new document." ma:contentTypeScope="" ma:versionID="61e50d27a94aff6ed0da6958732925b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1b297bcc931609e2c0ac29f3ebfb515b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Props1.xml><?xml version="1.0" encoding="utf-8"?>
<ds:datastoreItem xmlns:ds="http://schemas.openxmlformats.org/officeDocument/2006/customXml" ds:itemID="{B746E094-715A-4918-91E9-5C148EF37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005-8444-42b2-a841-576e386ff06a"/>
    <ds:schemaRef ds:uri="826fa057-fb92-41d3-a05d-69389c14c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C7A190-8309-4BA7-89CF-BDACC834B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3D3B97-32E4-456A-B42D-8E634AA65159}">
  <ds:schemaRefs>
    <ds:schemaRef ds:uri="http://schemas.microsoft.com/office/2006/metadata/properties"/>
    <ds:schemaRef ds:uri="http://schemas.microsoft.com/office/infopath/2007/PartnerControls"/>
    <ds:schemaRef ds:uri="51d07005-8444-42b2-a841-576e386ff06a"/>
    <ds:schemaRef ds:uri="826fa057-fb92-41d3-a05d-69389c14cf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426</Words>
  <Application>Microsoft Office PowerPoint</Application>
  <PresentationFormat>Widescreen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U.S.-Canada Coordinated Phytosanitary Mitigation Framework and U.S.-Canada Harmonization of Cross-Border Pest Response   Fan Wang-Cahill, Trade Director APHIS Plant Protection and Quarantine  Phytosanitary Issues Management </vt:lpstr>
      <vt:lpstr>Two Initiatives on U.S.-Canada Collaboration for Plant Pests</vt:lpstr>
      <vt:lpstr>U.S. and Canada Borders</vt:lpstr>
      <vt:lpstr>U.S. and Canada Coordinated Phytosanitary Mitigation Framework </vt:lpstr>
      <vt:lpstr>U.S. and Canada Coordinated Phytosanitary Mitigation Framework </vt:lpstr>
      <vt:lpstr>APHIS and CFIA JAG</vt:lpstr>
      <vt:lpstr>APHIS and CFIA JAG</vt:lpstr>
      <vt:lpstr>U.S.-Canada Harmonization of Cross-Border Pest Response</vt:lpstr>
      <vt:lpstr>U.S.-Canada Harmonization of Cross-Border Pest Response</vt:lpstr>
      <vt:lpstr>Moving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Curlett, Heather L - APHIS</dc:creator>
  <cp:lastModifiedBy>Nedelka Marin-Martinez</cp:lastModifiedBy>
  <cp:revision>13</cp:revision>
  <dcterms:created xsi:type="dcterms:W3CDTF">2021-03-03T14:23:58Z</dcterms:created>
  <dcterms:modified xsi:type="dcterms:W3CDTF">2024-10-22T16:51:25Z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0x0101002B229873811C1547BADB7F272E78C56A</vt:lpwstr>
  </property>
  <property fmtid="{D5CDD505-2E9C-101B-9397-08002B2CF9AE}" pid="3" name="MediaServiceImageTags">
    <vt:lpwstr/>
  </property>
</Properties>
</file>