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5" r:id="rId2"/>
    <p:sldId id="267" r:id="rId3"/>
    <p:sldId id="257" r:id="rId4"/>
    <p:sldId id="259" r:id="rId5"/>
    <p:sldId id="260" r:id="rId6"/>
    <p:sldId id="261" r:id="rId7"/>
    <p:sldId id="262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86C"/>
    <a:srgbClr val="3B8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307" autoAdjust="0"/>
  </p:normalViewPr>
  <p:slideViewPr>
    <p:cSldViewPr>
      <p:cViewPr varScale="1">
        <p:scale>
          <a:sx n="77" d="100"/>
          <a:sy n="77" d="100"/>
        </p:scale>
        <p:origin x="26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FDAD7-4ADC-4D47-A569-7FF01C89D8AF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862F9-D429-4B76-A98A-16CC3E6320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4975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214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6285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6669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7576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9834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5717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0276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Public Affairs\Communications\PRODUCTION\Social Media and Creative Services\16-056 CFIA Common Look and Feel\Assets\Templates\Supporting Files\Power Point\Images\EN\PPT Plant E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14600" y="457200"/>
            <a:ext cx="5943600" cy="1371599"/>
          </a:xfrm>
        </p:spPr>
        <p:txBody>
          <a:bodyPr>
            <a:normAutofit/>
          </a:bodyPr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048000" y="1828799"/>
            <a:ext cx="5410200" cy="5334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126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944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733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26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672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872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445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754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04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252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217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0964E43-6CF2-40F1-A4A5-B391E03062CD}" type="datetimeFigureOut">
              <a:rPr lang="en-CA" smtClean="0"/>
              <a:pPr/>
              <a:t>2024-09-27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715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CD16D2-284F-4494-A8F6-B8044F189D2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110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5486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hyperlink" Target="https://www.fao.org/webcast/home/en/item/6521/icod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E-commerce: Spread the word, not the pests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CA" dirty="0"/>
              <a:t>Bruno Gallant, Canadian Food Inspection Agency</a:t>
            </a:r>
          </a:p>
          <a:p>
            <a:r>
              <a:rPr lang="en-CA" dirty="0"/>
              <a:t>NAPPO Annual Meeting 2024 (October 23, 2024)</a:t>
            </a:r>
          </a:p>
          <a:p>
            <a:endParaRPr lang="en-CA" dirty="0"/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218FA7-5F68-6CE1-C02E-CC1D09F95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8"/>
    </mc:Choice>
    <mc:Fallback xmlns="">
      <p:transition spd="slow" advTm="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F07D1-DB59-855E-E46F-893262F97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575" y="233733"/>
            <a:ext cx="5867399" cy="572175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D1387C-A24B-19D4-E447-BE606184C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68"/>
    </mc:Choice>
    <mc:Fallback xmlns="">
      <p:transition spd="slow" advTm="4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umbnail Image">
            <a:extLst>
              <a:ext uri="{FF2B5EF4-FFF2-40B4-BE49-F238E27FC236}">
                <a16:creationId xmlns:a16="http://schemas.microsoft.com/office/drawing/2014/main" id="{906E5A9C-7602-E6CA-FD7C-09D1D13E3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214">
            <a:off x="5756648" y="1458723"/>
            <a:ext cx="2746784" cy="38912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-Commerce Strategy Plan cover">
            <a:extLst>
              <a:ext uri="{FF2B5EF4-FFF2-40B4-BE49-F238E27FC236}">
                <a16:creationId xmlns:a16="http://schemas.microsoft.com/office/drawing/2014/main" id="{62598232-EB07-448A-F20D-837C33FE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4619">
            <a:off x="965240" y="1576215"/>
            <a:ext cx="2788398" cy="36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05A76B-71C8-FB57-97D5-9C34CEE23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219">
            <a:off x="3548307" y="2524632"/>
            <a:ext cx="2831438" cy="3169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BD4AA-7204-27C0-D9A2-A53CD09FA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0548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Compliance and enforcement challenges</a:t>
            </a:r>
            <a:endParaRPr lang="en-CA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7FFFB4-9254-40A9-D309-11828FF1D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35"/>
    </mc:Choice>
    <mc:Fallback xmlns="">
      <p:transition spd="slow" advTm="30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200" dirty="0">
                <a:solidFill>
                  <a:srgbClr val="054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and enforcement challenges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B309735-3D35-9FA4-6F2B-8FABE2EEFC90}"/>
              </a:ext>
            </a:extLst>
          </p:cNvPr>
          <p:cNvSpPr txBox="1">
            <a:spLocks/>
          </p:cNvSpPr>
          <p:nvPr/>
        </p:nvSpPr>
        <p:spPr>
          <a:xfrm>
            <a:off x="4800600" y="1371600"/>
            <a:ext cx="3981567" cy="4419600"/>
          </a:xfrm>
          <a:prstGeom prst="rect">
            <a:avLst/>
          </a:prstGeom>
          <a:solidFill>
            <a:srgbClr val="92D050">
              <a:alpha val="21000"/>
            </a:srgbClr>
          </a:solidFill>
          <a:ln>
            <a:solidFill>
              <a:srgbClr val="549E39"/>
            </a:solidFill>
          </a:ln>
        </p:spPr>
        <p:txBody>
          <a:bodyPr vert="horz" lIns="180000" tIns="180000" rIns="180000" bIns="18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Compounding factors</a:t>
            </a:r>
            <a:b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b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Anonymous nature of the on-line environment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- Reliance on exporters/sellers to declare contents of imported goods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- Ability to regulate entities/persons outside of Canada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- Ease, accessibility and awareness of plant protection requirements…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endParaRPr kumimoji="0" lang="en-IT" sz="1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815AC8BF-2771-C331-3169-ED0597BF19CD}"/>
              </a:ext>
            </a:extLst>
          </p:cNvPr>
          <p:cNvSpPr txBox="1">
            <a:spLocks/>
          </p:cNvSpPr>
          <p:nvPr/>
        </p:nvSpPr>
        <p:spPr>
          <a:xfrm>
            <a:off x="-76200" y="1143000"/>
            <a:ext cx="5105400" cy="2875800"/>
          </a:xfrm>
          <a:prstGeom prst="rect">
            <a:avLst/>
          </a:prstGeom>
        </p:spPr>
        <p:txBody>
          <a:bodyPr lIns="540000" tIns="0" rIns="360000" anchor="t" anchorCtr="0"/>
          <a:lstStyle>
            <a:lvl1pPr marL="162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792C9"/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32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93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8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cs typeface="Calibri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High volumes of small, low-value shipments (e.g. seeds, insects, wooden products)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cs typeface="Calibri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Interest for rapid release and clearance processes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cs typeface="Calibri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Limitations in data availability/accuracy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cs typeface="Calibri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Low targeting and inspection capacity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A3BDD6-8E73-F5A3-17FA-003EE5D34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2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65"/>
    </mc:Choice>
    <mc:Fallback xmlns="">
      <p:transition spd="slow" advTm="62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>
                <a:solidFill>
                  <a:srgbClr val="054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Awareness-raising campaign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5E0209ED-53EE-2650-8C83-5EBEFD551FAB}"/>
              </a:ext>
            </a:extLst>
          </p:cNvPr>
          <p:cNvSpPr txBox="1">
            <a:spLocks/>
          </p:cNvSpPr>
          <p:nvPr/>
        </p:nvSpPr>
        <p:spPr>
          <a:xfrm>
            <a:off x="-29292" y="1524000"/>
            <a:ext cx="7968208" cy="4038600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Advertisement </a:t>
            </a:r>
          </a:p>
          <a:p>
            <a:pPr marL="1800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92C9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Programmatic (banner) ads</a:t>
            </a:r>
          </a:p>
          <a:p>
            <a:pPr marL="1800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92C9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YouTube video ads</a:t>
            </a:r>
          </a:p>
          <a:p>
            <a:pPr marL="1800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92C9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Mobile phone banner ads</a:t>
            </a:r>
          </a:p>
          <a:p>
            <a:pPr marL="1800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92C9"/>
              </a:buClr>
              <a:buSzTx/>
              <a:buFont typeface="Wingdings" charset="2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Search engine marketing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content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FB3601-F29E-C1CF-D703-1289D78A8C2E}"/>
              </a:ext>
            </a:extLst>
          </p:cNvPr>
          <p:cNvGrpSpPr/>
          <p:nvPr/>
        </p:nvGrpSpPr>
        <p:grpSpPr>
          <a:xfrm>
            <a:off x="3657600" y="1836671"/>
            <a:ext cx="5250212" cy="3649729"/>
            <a:chOff x="4191000" y="1828800"/>
            <a:chExt cx="7574469" cy="44038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1052BB-6E00-EEE9-36F7-6445AE1E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000" y="3124200"/>
              <a:ext cx="2274842" cy="310845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FFC353-952F-3B9D-68CD-5E348FDA5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5874" y="2209800"/>
              <a:ext cx="5374526" cy="3657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5FCB8A-983D-BAA1-FD1C-93236D550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58200" y="1828800"/>
              <a:ext cx="3307269" cy="2045560"/>
            </a:xfrm>
            <a:prstGeom prst="rect">
              <a:avLst/>
            </a:prstGeom>
          </p:spPr>
        </p:pic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9D0535-4BA5-B79D-8E76-7E6EF1270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72"/>
    </mc:Choice>
    <mc:Fallback xmlns="">
      <p:transition spd="slow" advTm="107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4D232-A03E-B822-076E-5B7E0CC8E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38200"/>
            <a:ext cx="5715000" cy="47625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F87CA1-7C59-3240-707F-D51FB5589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"/>
    </mc:Choice>
    <mc:Fallback xmlns="">
      <p:transition spd="slow" advTm="6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6537-E611-C9ED-6996-8D66EEFFF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 dirty="0"/>
              <a:t>Results</a:t>
            </a:r>
            <a:endParaRPr lang="en-CA" dirty="0"/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E2A6049A-865C-38FA-1CC4-847E997D0142}"/>
              </a:ext>
            </a:extLst>
          </p:cNvPr>
          <p:cNvSpPr txBox="1">
            <a:spLocks/>
          </p:cNvSpPr>
          <p:nvPr/>
        </p:nvSpPr>
        <p:spPr>
          <a:xfrm>
            <a:off x="-304800" y="990600"/>
            <a:ext cx="5486400" cy="289747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162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792C9"/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32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93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8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92C9"/>
              </a:buClr>
              <a:buSzTx/>
              <a:buFont typeface="Wingdings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cs typeface="Calibri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charset="0"/>
              </a:rPr>
              <a:t>Overall, the awareness-raising campaign was considered successful:</a:t>
            </a:r>
          </a:p>
          <a:p>
            <a:pPr marL="702900" marR="0" lvl="2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charset="0"/>
              </a:rPr>
              <a:t>good overall visibility</a:t>
            </a:r>
          </a:p>
          <a:p>
            <a:pPr marL="702900" marR="0" lvl="2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charset="0"/>
              </a:rPr>
              <a:t>timing of the advertising campaign contributed to its performance</a:t>
            </a:r>
          </a:p>
          <a:p>
            <a:pPr marL="702900" marR="0" lvl="2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charset="0"/>
              </a:rPr>
              <a:t>Canadians are generally aware that plant products, live insects and live snails present risks </a:t>
            </a:r>
          </a:p>
          <a:p>
            <a:pPr marL="702900" marR="0" lvl="2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charset="0"/>
              </a:rPr>
              <a:t>Awareness about the roles and responsibilities of online buyers and sellers is generally low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B5162D2-D485-319A-0E51-BD8ED16E8A35}"/>
              </a:ext>
            </a:extLst>
          </p:cNvPr>
          <p:cNvSpPr txBox="1">
            <a:spLocks/>
          </p:cNvSpPr>
          <p:nvPr/>
        </p:nvSpPr>
        <p:spPr>
          <a:xfrm>
            <a:off x="5029200" y="1905000"/>
            <a:ext cx="3886200" cy="3200400"/>
          </a:xfrm>
          <a:prstGeom prst="rect">
            <a:avLst/>
          </a:prstGeom>
          <a:solidFill>
            <a:srgbClr val="92D050">
              <a:alpha val="21000"/>
            </a:srgbClr>
          </a:solidFill>
          <a:ln>
            <a:solidFill>
              <a:srgbClr val="549E39"/>
            </a:solidFill>
          </a:ln>
        </p:spPr>
        <p:txBody>
          <a:bodyPr vert="horz" lIns="180000" tIns="180000" rIns="180000" bIns="18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Challenges</a:t>
            </a:r>
            <a:b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b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- Promotion and wide appeal</a:t>
            </a:r>
            <a:b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b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- Who and how to reach</a:t>
            </a:r>
            <a:b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b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- Buyer focussed</a:t>
            </a:r>
            <a:b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b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- How to make them “care” and change behaviour</a:t>
            </a:r>
            <a:b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cs typeface="Calibri" charset="0"/>
              </a:rPr>
            </a:br>
            <a:endParaRPr kumimoji="0" lang="en-IT" sz="1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BA452A-CF0D-12AF-49F2-DB267AF94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3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31"/>
    </mc:Choice>
    <mc:Fallback xmlns="">
      <p:transition spd="slow" advTm="167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CFF0BEE-F695-5C47-0D2E-EADD09EE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BFAEBC-589E-D29B-D325-F6C75DA84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4038600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/>
              <a:t>Link to the side session on e-commerce:</a:t>
            </a:r>
          </a:p>
          <a:p>
            <a:pPr marL="0" indent="0">
              <a:buNone/>
            </a:pPr>
            <a:endParaRPr lang="en-CA" sz="2400" dirty="0">
              <a:hlinkClick r:id="rId4"/>
            </a:endParaRPr>
          </a:p>
          <a:p>
            <a:pPr marL="0" indent="0">
              <a:buNone/>
            </a:pPr>
            <a:r>
              <a:rPr lang="en-CA" sz="2400" dirty="0">
                <a:hlinkClick r:id="rId4"/>
              </a:rPr>
              <a:t>https://www.fao.org/webcast/home/en/item/6521/icode/</a:t>
            </a:r>
            <a:r>
              <a:rPr lang="en-CA" sz="2400" dirty="0"/>
              <a:t> </a:t>
            </a:r>
          </a:p>
          <a:p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20349F-EFB8-7957-B3AA-53B5EC870A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4" t="13838" r="60000" b="7456"/>
          <a:stretch/>
        </p:blipFill>
        <p:spPr>
          <a:xfrm>
            <a:off x="4724400" y="1785504"/>
            <a:ext cx="4038600" cy="33960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F35FE0-3877-7BBD-407C-D58D6D99C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58"/>
    </mc:Choice>
    <mc:Fallback xmlns="">
      <p:transition spd="slow" advTm="30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8" ma:contentTypeDescription="Create a new document." ma:contentTypeScope="" ma:versionID="61e50d27a94aff6ed0da6958732925b4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1b297bcc931609e2c0ac29f3ebfb515b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54E274-8400-402F-A540-8546C26CFDEB}"/>
</file>

<file path=customXml/itemProps2.xml><?xml version="1.0" encoding="utf-8"?>
<ds:datastoreItem xmlns:ds="http://schemas.openxmlformats.org/officeDocument/2006/customXml" ds:itemID="{BACC153D-0FB4-4B36-B8BE-132698A7EAE4}"/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272</Words>
  <Application>Microsoft Office PowerPoint</Application>
  <PresentationFormat>On-screen Show (4:3)</PresentationFormat>
  <Paragraphs>44</Paragraphs>
  <Slides>8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Office Theme</vt:lpstr>
      <vt:lpstr>E-commerce: Spread the word, not the pests</vt:lpstr>
      <vt:lpstr>PowerPoint Presentation</vt:lpstr>
      <vt:lpstr>Compliance and enforcement challenges</vt:lpstr>
      <vt:lpstr>Compliance and enforcement challenges</vt:lpstr>
      <vt:lpstr>Awareness-raising campaign</vt:lpstr>
      <vt:lpstr>PowerPoint Presentation</vt:lpstr>
      <vt:lpstr>Results</vt:lpstr>
      <vt:lpstr>Thank you</vt:lpstr>
    </vt:vector>
  </TitlesOfParts>
  <Company>AAFC-AAC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Katelyn Southern</dc:creator>
  <cp:lastModifiedBy>Gallant, Bruno (CFIA/ACIA)</cp:lastModifiedBy>
  <cp:revision>48</cp:revision>
  <dcterms:created xsi:type="dcterms:W3CDTF">2017-01-12T13:19:54Z</dcterms:created>
  <dcterms:modified xsi:type="dcterms:W3CDTF">2024-09-27T12:54:22Z</dcterms:modified>
</cp:coreProperties>
</file>