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71" r:id="rId3"/>
    <p:sldId id="267" r:id="rId4"/>
    <p:sldId id="262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CAD4B9-24D3-7DD4-9E6B-65E7F5C24D84}" name="Nedelka Marin-Martinez" initials="NMM" userId="S::nedelka.marin-martinez@nappo.onmicrosoft.com::18629550-3c9d-4252-a615-0373b95fad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54724" autoAdjust="0"/>
  </p:normalViewPr>
  <p:slideViewPr>
    <p:cSldViewPr snapToGrid="0">
      <p:cViewPr varScale="1">
        <p:scale>
          <a:sx n="59" d="100"/>
          <a:sy n="59" d="100"/>
        </p:scale>
        <p:origin x="24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5F0AD-3821-4802-A4F5-CBC976663A84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10653-A68A-40FF-BBB3-29DB2F62020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700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536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028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865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440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10653-A68A-40FF-BBB3-29DB2F62020F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5849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013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95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336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164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154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524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858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77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874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753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618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A7D15-8480-4044-A46F-D9CEB5343601}" type="datetimeFigureOut">
              <a:rPr lang="en-CA" smtClean="0"/>
              <a:t>2024-09-27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617F-642B-44B8-8917-878796F1EC2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68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303" y="1856674"/>
            <a:ext cx="5519656" cy="15287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Update on the Fundamental Review of RSPM 26</a:t>
            </a:r>
            <a:endParaRPr lang="en-CA" sz="3200" b="1" i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1280" y="5384864"/>
            <a:ext cx="9144000" cy="1655762"/>
          </a:xfrm>
        </p:spPr>
        <p:txBody>
          <a:bodyPr>
            <a:normAutofit/>
          </a:bodyPr>
          <a:lstStyle/>
          <a:p>
            <a:endParaRPr lang="en-CA" sz="1800" dirty="0"/>
          </a:p>
          <a:p>
            <a:r>
              <a:rPr lang="en-CA" b="1" dirty="0"/>
              <a:t>NAPPO Annual Meeting 2024 (October 23, 2024)</a:t>
            </a:r>
          </a:p>
          <a:p>
            <a:r>
              <a:rPr lang="en-CA" b="1" dirty="0"/>
              <a:t>Biocontrol Revision RSPM 26 Expert Working Group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32DC1-DA7D-C4BD-CD8C-57D89B1D7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704" y="319858"/>
            <a:ext cx="4222650" cy="52702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CAF8E5-F5BB-229A-20DB-622F61A9C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2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59"/>
    </mc:Choice>
    <mc:Fallback>
      <p:transition spd="slow" advTm="14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2970"/>
            <a:ext cx="10515600" cy="974539"/>
          </a:xfrm>
        </p:spPr>
        <p:txBody>
          <a:bodyPr/>
          <a:lstStyle/>
          <a:p>
            <a:pPr algn="ctr"/>
            <a:r>
              <a:rPr lang="en-CA" b="1" dirty="0"/>
              <a:t>Discussion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389752"/>
            <a:ext cx="11647170" cy="435133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CA" sz="2600" dirty="0"/>
              <a:t>Background to RSPM 26, including trigger</a:t>
            </a:r>
          </a:p>
          <a:p>
            <a:pPr lvl="1"/>
            <a:endParaRPr lang="en-CA" sz="2600" dirty="0"/>
          </a:p>
          <a:p>
            <a:pPr lvl="1"/>
            <a:r>
              <a:rPr lang="en-CA" sz="2600" dirty="0"/>
              <a:t>Importance and overview of the commercial arthropod biological control agent market</a:t>
            </a:r>
          </a:p>
          <a:p>
            <a:pPr lvl="2"/>
            <a:endParaRPr lang="en-CA" sz="2600" dirty="0"/>
          </a:p>
          <a:p>
            <a:pPr lvl="1"/>
            <a:r>
              <a:rPr lang="en-CA" sz="2600" dirty="0"/>
              <a:t>Former and current trade environments and regulations</a:t>
            </a:r>
          </a:p>
          <a:p>
            <a:pPr lvl="1"/>
            <a:endParaRPr lang="en-CA" sz="2600" dirty="0"/>
          </a:p>
          <a:p>
            <a:pPr lvl="1"/>
            <a:r>
              <a:rPr lang="en-CA" sz="2600" dirty="0"/>
              <a:t>Status and challenges related to RSPM 26 implementation</a:t>
            </a:r>
          </a:p>
          <a:p>
            <a:pPr lvl="1"/>
            <a:endParaRPr lang="en-CA" sz="2600" dirty="0"/>
          </a:p>
          <a:p>
            <a:pPr lvl="1"/>
            <a:r>
              <a:rPr lang="en-CA" sz="2600" dirty="0"/>
              <a:t>Considered options concerning RSPM 26, including</a:t>
            </a:r>
          </a:p>
          <a:p>
            <a:pPr lvl="2"/>
            <a:r>
              <a:rPr lang="en-CA" sz="2200" dirty="0"/>
              <a:t>Status quo</a:t>
            </a:r>
          </a:p>
          <a:p>
            <a:pPr lvl="2"/>
            <a:r>
              <a:rPr lang="en-CA" sz="2200" dirty="0"/>
              <a:t>Archive</a:t>
            </a:r>
          </a:p>
          <a:p>
            <a:pPr lvl="2"/>
            <a:r>
              <a:rPr lang="en-CA" sz="2200" dirty="0"/>
              <a:t>Replace with a guidance document</a:t>
            </a:r>
          </a:p>
          <a:p>
            <a:pPr lvl="2"/>
            <a:r>
              <a:rPr lang="en-CA" sz="2200" dirty="0"/>
              <a:t>Update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F0BA4D-68B8-F7FF-8059-31A687654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0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26"/>
    </mc:Choice>
    <mc:Fallback>
      <p:transition spd="slow" advTm="138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Path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>
            <a:normAutofit/>
          </a:bodyPr>
          <a:lstStyle/>
          <a:p>
            <a:r>
              <a:rPr lang="en-CA" dirty="0"/>
              <a:t>The EWG decided to update RSPM 26:</a:t>
            </a:r>
          </a:p>
          <a:p>
            <a:pPr lvl="1"/>
            <a:r>
              <a:rPr lang="en-CA" dirty="0"/>
              <a:t>Remove </a:t>
            </a:r>
            <a:r>
              <a:rPr lang="en-CA" i="1" dirty="0"/>
              <a:t>non-Apis</a:t>
            </a:r>
            <a:r>
              <a:rPr lang="en-CA" dirty="0"/>
              <a:t> pollinators from its scope</a:t>
            </a:r>
          </a:p>
          <a:p>
            <a:pPr lvl="1"/>
            <a:r>
              <a:rPr lang="en-CA" dirty="0"/>
              <a:t>Be less prescriptive with focus on shared objectives</a:t>
            </a:r>
          </a:p>
          <a:p>
            <a:pPr lvl="1"/>
            <a:r>
              <a:rPr lang="en-CA" dirty="0"/>
              <a:t>Include appendices on import requirements and approved CABCA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Many factors considered, including:</a:t>
            </a:r>
          </a:p>
          <a:p>
            <a:pPr lvl="1"/>
            <a:r>
              <a:rPr lang="en-CA" dirty="0"/>
              <a:t>Expertise of EWG including regulatory oversight of </a:t>
            </a:r>
            <a:r>
              <a:rPr lang="en-CA" i="1" dirty="0"/>
              <a:t>non-Apis</a:t>
            </a:r>
            <a:r>
              <a:rPr lang="en-CA" dirty="0"/>
              <a:t> pollinators</a:t>
            </a:r>
          </a:p>
          <a:p>
            <a:pPr lvl="1"/>
            <a:r>
              <a:rPr lang="en-CA" dirty="0"/>
              <a:t>Status and challenges related to implementation</a:t>
            </a:r>
          </a:p>
          <a:p>
            <a:pPr lvl="1"/>
            <a:r>
              <a:rPr lang="en-CA" dirty="0"/>
              <a:t>Differences in import requirements</a:t>
            </a:r>
          </a:p>
          <a:p>
            <a:pPr lvl="1"/>
            <a:r>
              <a:rPr lang="en-CA" dirty="0"/>
              <a:t>Current climate and challenges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16398A-7375-0211-9E95-B195307B7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1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84"/>
    </mc:Choice>
    <mc:Fallback>
      <p:transition spd="slow" advTm="15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6669"/>
            <a:ext cx="11944350" cy="3164867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</a:pPr>
            <a:r>
              <a:rPr lang="en-US" sz="2800" dirty="0"/>
              <a:t>Draft an updated RSPM 26</a:t>
            </a:r>
          </a:p>
          <a:p>
            <a:pPr lvl="1">
              <a:spcBef>
                <a:spcPts val="0"/>
              </a:spcBef>
            </a:pP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800" dirty="0"/>
              <a:t>Submit a revised RSPM 26 to the NAPPO Executive Committee for approval</a:t>
            </a:r>
          </a:p>
          <a:p>
            <a:pPr lvl="1">
              <a:spcBef>
                <a:spcPts val="0"/>
              </a:spcBef>
            </a:pP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800" dirty="0"/>
              <a:t>Circulate an approved updated RSPM 26 for NAPPO country consultation</a:t>
            </a:r>
          </a:p>
          <a:p>
            <a:pPr>
              <a:spcBef>
                <a:spcPts val="0"/>
              </a:spcBef>
            </a:pPr>
            <a:endParaRPr lang="en-US" sz="3200" dirty="0"/>
          </a:p>
          <a:p>
            <a:pPr lvl="1">
              <a:spcBef>
                <a:spcPts val="0"/>
              </a:spcBef>
            </a:pPr>
            <a:r>
              <a:rPr lang="en-US" sz="2800" dirty="0"/>
              <a:t>Consider and address comments prior to finalization and publication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771952-BAF2-9918-37F2-5E96C9254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1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45"/>
    </mc:Choice>
    <mc:Fallback>
      <p:transition spd="slow" advTm="7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1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Biological Control Expert Group Members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3361765" cy="571500"/>
          </a:xfrm>
          <a:prstGeom prst="rect">
            <a:avLst/>
          </a:prstGeom>
          <a:gradFill flip="none" rotWithShape="1">
            <a:gsLst>
              <a:gs pos="84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0"/>
                  <a:lumOff val="100000"/>
                </a:schemeClr>
              </a:gs>
              <a:gs pos="97000">
                <a:schemeClr val="accent6">
                  <a:alpha val="0"/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4B5C78-213A-B63B-CCB0-0998B6630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983113"/>
              </p:ext>
            </p:extLst>
          </p:nvPr>
        </p:nvGraphicFramePr>
        <p:xfrm>
          <a:off x="1956022" y="1200648"/>
          <a:ext cx="8348871" cy="4921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6121">
                  <a:extLst>
                    <a:ext uri="{9D8B030D-6E8A-4147-A177-3AD203B41FA5}">
                      <a16:colId xmlns:a16="http://schemas.microsoft.com/office/drawing/2014/main" val="1470059961"/>
                    </a:ext>
                  </a:extLst>
                </a:gridCol>
                <a:gridCol w="3204375">
                  <a:extLst>
                    <a:ext uri="{9D8B030D-6E8A-4147-A177-3AD203B41FA5}">
                      <a16:colId xmlns:a16="http://schemas.microsoft.com/office/drawing/2014/main" val="2139370053"/>
                    </a:ext>
                  </a:extLst>
                </a:gridCol>
                <a:gridCol w="2878375">
                  <a:extLst>
                    <a:ext uri="{9D8B030D-6E8A-4147-A177-3AD203B41FA5}">
                      <a16:colId xmlns:a16="http://schemas.microsoft.com/office/drawing/2014/main" val="2301866616"/>
                    </a:ext>
                  </a:extLst>
                </a:gridCol>
              </a:tblGrid>
              <a:tr h="273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 dirty="0">
                          <a:effectLst/>
                        </a:rPr>
                        <a:t>Country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 dirty="0">
                          <a:effectLst/>
                        </a:rPr>
                        <a:t>Organization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 dirty="0">
                          <a:effectLst/>
                        </a:rPr>
                        <a:t>Name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1520823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 dirty="0">
                          <a:effectLst/>
                        </a:rPr>
                        <a:t>Canada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Applied Bionomics Ltd.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Brian Spencer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7812564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Canada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Biobest Group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Kim Riley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8997684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Canada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CFIA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Bruno Gallant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8947204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Canada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CFIA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Heather Cumming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4469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Canada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AAFC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Paul Abram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9020482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United States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 dirty="0" err="1">
                          <a:effectLst/>
                        </a:rPr>
                        <a:t>Koppert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Melissa Tacolla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636029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United States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APHIS-PPQ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Bob Pfannenstiel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1550893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United States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APHIS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Ben Slager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7974392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United States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APHIS-PPQ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Kirk Martin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7003533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United States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APHIS-PPQ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Ron Weeks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176290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United States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USDA-ARS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Keith R. Hopper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332392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United States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USDA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Eric Rohrig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2733266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Mexico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Biobest Mexico S.A. de C.V.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Hugo Arredondo Bernal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0856841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Mexico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Biobest Mexico S.A. de C.V.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Antolin Díaz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5048871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Mexico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SENASICA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Vicente Rosas Medina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9307656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Mexico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SENASICA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Carlos Lázaro Castellanos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8799691"/>
                  </a:ext>
                </a:extLst>
              </a:tr>
              <a:tr h="273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Mexico</a:t>
                      </a:r>
                      <a:endParaRPr lang="en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100" dirty="0">
                          <a:effectLst/>
                        </a:rPr>
                        <a:t>SENASICA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 dirty="0">
                          <a:effectLst/>
                        </a:rPr>
                        <a:t>Jorge Antonio </a:t>
                      </a:r>
                      <a:r>
                        <a:rPr lang="fr-CA" sz="1100" kern="100" dirty="0" err="1">
                          <a:effectLst/>
                        </a:rPr>
                        <a:t>Sánchez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029438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4F3595-7781-8178-5C8A-5FA5C82CC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1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7"/>
    </mc:Choice>
    <mc:Fallback>
      <p:transition spd="slow" advTm="2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8" ma:contentTypeDescription="Create a new document." ma:contentTypeScope="" ma:versionID="61e50d27a94aff6ed0da6958732925b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1b297bcc931609e2c0ac29f3ebfb515b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D128FE-0CF8-43D1-A2A5-FE96958263D8}"/>
</file>

<file path=customXml/itemProps2.xml><?xml version="1.0" encoding="utf-8"?>
<ds:datastoreItem xmlns:ds="http://schemas.openxmlformats.org/officeDocument/2006/customXml" ds:itemID="{64089DCB-0F16-4E30-B987-63DD169E8070}"/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293</Words>
  <Application>Microsoft Office PowerPoint</Application>
  <PresentationFormat>Widescreen</PresentationFormat>
  <Paragraphs>98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Update on the Fundamental Review of RSPM 26</vt:lpstr>
      <vt:lpstr>Discussion paper</vt:lpstr>
      <vt:lpstr>Path forward</vt:lpstr>
      <vt:lpstr>Next steps</vt:lpstr>
      <vt:lpstr>Biological Control Expert Group Members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Gallant, Bruno (CFIA/ACIA)</dc:creator>
  <cp:lastModifiedBy>Gallant, Bruno (CFIA/ACIA)</cp:lastModifiedBy>
  <cp:revision>99</cp:revision>
  <dcterms:created xsi:type="dcterms:W3CDTF">2022-07-15T17:10:00Z</dcterms:created>
  <dcterms:modified xsi:type="dcterms:W3CDTF">2024-09-27T13:50:16Z</dcterms:modified>
</cp:coreProperties>
</file>