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6" r:id="rId5"/>
    <p:sldId id="257" r:id="rId6"/>
    <p:sldId id="265" r:id="rId7"/>
    <p:sldId id="266" r:id="rId8"/>
    <p:sldId id="354" r:id="rId9"/>
    <p:sldId id="655" r:id="rId10"/>
    <p:sldId id="622" r:id="rId11"/>
    <p:sldId id="645" r:id="rId12"/>
    <p:sldId id="656" r:id="rId13"/>
    <p:sldId id="657" r:id="rId14"/>
    <p:sldId id="658" r:id="rId15"/>
    <p:sldId id="631" r:id="rId16"/>
    <p:sldId id="660" r:id="rId17"/>
    <p:sldId id="644" r:id="rId18"/>
    <p:sldId id="659" r:id="rId19"/>
    <p:sldId id="64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delka Marin-Martinez" userId="18629550-3c9d-4252-a615-0373b95fad7d" providerId="ADAL" clId="{AAD598E6-85F7-4ACD-98C3-23978E2FA73E}"/>
    <pc:docChg chg="modSld">
      <pc:chgData name="Nedelka Marin-Martinez" userId="18629550-3c9d-4252-a615-0373b95fad7d" providerId="ADAL" clId="{AAD598E6-85F7-4ACD-98C3-23978E2FA73E}" dt="2025-10-17T19:05:32.990" v="0" actId="20577"/>
      <pc:docMkLst>
        <pc:docMk/>
      </pc:docMkLst>
      <pc:sldChg chg="modSp mod">
        <pc:chgData name="Nedelka Marin-Martinez" userId="18629550-3c9d-4252-a615-0373b95fad7d" providerId="ADAL" clId="{AAD598E6-85F7-4ACD-98C3-23978E2FA73E}" dt="2025-10-17T19:05:32.990" v="0" actId="20577"/>
        <pc:sldMkLst>
          <pc:docMk/>
          <pc:sldMk cId="4104803885" sldId="256"/>
        </pc:sldMkLst>
        <pc:spChg chg="mod">
          <ac:chgData name="Nedelka Marin-Martinez" userId="18629550-3c9d-4252-a615-0373b95fad7d" providerId="ADAL" clId="{AAD598E6-85F7-4ACD-98C3-23978E2FA73E}" dt="2025-10-17T19:05:32.990" v="0" actId="20577"/>
          <ac:spMkLst>
            <pc:docMk/>
            <pc:sldMk cId="4104803885" sldId="256"/>
            <ac:spMk id="6" creationId="{1DB3726A-D894-57A6-E71C-00B966CDD0F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331979-C156-4E09-9359-300A48BA4594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5F1684-1244-430A-B47F-D36ECAADD58D}">
      <dgm:prSet phldrT="[Text]" phldr="0"/>
      <dgm:spPr/>
      <dgm:t>
        <a:bodyPr/>
        <a:lstStyle/>
        <a:p>
          <a:r>
            <a:rPr lang="en-US" dirty="0"/>
            <a:t>Call for PP</a:t>
          </a:r>
        </a:p>
      </dgm:t>
    </dgm:pt>
    <dgm:pt modelId="{06458DFF-BCAB-4AB0-AD92-BB789F8A5B12}" type="parTrans" cxnId="{B9851E41-C934-498D-AE08-97B226A53B44}">
      <dgm:prSet/>
      <dgm:spPr/>
      <dgm:t>
        <a:bodyPr/>
        <a:lstStyle/>
        <a:p>
          <a:endParaRPr lang="en-US"/>
        </a:p>
      </dgm:t>
    </dgm:pt>
    <dgm:pt modelId="{FF154B1C-2204-4B5B-ABDC-8E05EDABA887}" type="sibTrans" cxnId="{B9851E41-C934-498D-AE08-97B226A53B44}">
      <dgm:prSet/>
      <dgm:spPr/>
      <dgm:t>
        <a:bodyPr/>
        <a:lstStyle/>
        <a:p>
          <a:endParaRPr lang="en-US"/>
        </a:p>
      </dgm:t>
    </dgm:pt>
    <dgm:pt modelId="{653639AC-7E70-47A0-A544-D27046851AFC}">
      <dgm:prSet phldrT="[Text]" phldr="0"/>
      <dgm:spPr/>
      <dgm:t>
        <a:bodyPr/>
        <a:lstStyle/>
        <a:p>
          <a:r>
            <a:rPr lang="en-US" dirty="0"/>
            <a:t>Submission of PP</a:t>
          </a:r>
        </a:p>
      </dgm:t>
    </dgm:pt>
    <dgm:pt modelId="{CEFECD83-C50D-4109-B605-97E844006F68}" type="parTrans" cxnId="{DE2533EF-5501-4370-8729-A2544168D273}">
      <dgm:prSet/>
      <dgm:spPr/>
      <dgm:t>
        <a:bodyPr/>
        <a:lstStyle/>
        <a:p>
          <a:endParaRPr lang="en-US"/>
        </a:p>
      </dgm:t>
    </dgm:pt>
    <dgm:pt modelId="{5577E83D-8DC2-4EA3-BF41-71906506AE2D}" type="sibTrans" cxnId="{DE2533EF-5501-4370-8729-A2544168D273}">
      <dgm:prSet/>
      <dgm:spPr/>
      <dgm:t>
        <a:bodyPr/>
        <a:lstStyle/>
        <a:p>
          <a:endParaRPr lang="en-US"/>
        </a:p>
      </dgm:t>
    </dgm:pt>
    <dgm:pt modelId="{DE41D5BA-CC4E-4DD9-84E9-48B62026FB69}">
      <dgm:prSet phldrT="[Text]" phldr="0"/>
      <dgm:spPr/>
      <dgm:t>
        <a:bodyPr/>
        <a:lstStyle/>
        <a:p>
          <a:r>
            <a:rPr lang="en-US" dirty="0"/>
            <a:t>Screening and Prioritization by AMC</a:t>
          </a:r>
        </a:p>
      </dgm:t>
    </dgm:pt>
    <dgm:pt modelId="{A36D4CAB-0D6A-4B94-88F8-8483CC379337}" type="parTrans" cxnId="{850D9A47-C84B-4B52-80BB-13530EAB5428}">
      <dgm:prSet/>
      <dgm:spPr/>
      <dgm:t>
        <a:bodyPr/>
        <a:lstStyle/>
        <a:p>
          <a:endParaRPr lang="en-US"/>
        </a:p>
      </dgm:t>
    </dgm:pt>
    <dgm:pt modelId="{01A1B303-5C2C-4807-92BD-0BAB7B97860A}" type="sibTrans" cxnId="{850D9A47-C84B-4B52-80BB-13530EAB5428}">
      <dgm:prSet/>
      <dgm:spPr/>
      <dgm:t>
        <a:bodyPr/>
        <a:lstStyle/>
        <a:p>
          <a:endParaRPr lang="en-US"/>
        </a:p>
      </dgm:t>
    </dgm:pt>
    <dgm:pt modelId="{76EBF5F8-49B6-4C0E-A482-F3248CC1DDD0}">
      <dgm:prSet/>
      <dgm:spPr/>
      <dgm:t>
        <a:bodyPr/>
        <a:lstStyle/>
        <a:p>
          <a:r>
            <a:rPr lang="en-US" dirty="0">
              <a:solidFill>
                <a:srgbClr val="FF0000"/>
              </a:solidFill>
            </a:rPr>
            <a:t>PP approval by the Executive Committee</a:t>
          </a:r>
        </a:p>
      </dgm:t>
    </dgm:pt>
    <dgm:pt modelId="{599F6FCF-0638-4B32-A650-0D8FDD69FC88}" type="parTrans" cxnId="{4EA8CD88-9B51-4C0F-B683-AD6A4FFCDACA}">
      <dgm:prSet/>
      <dgm:spPr/>
      <dgm:t>
        <a:bodyPr/>
        <a:lstStyle/>
        <a:p>
          <a:endParaRPr lang="en-US"/>
        </a:p>
      </dgm:t>
    </dgm:pt>
    <dgm:pt modelId="{E6C040F0-495A-437B-9C88-A7BFF497407F}" type="sibTrans" cxnId="{4EA8CD88-9B51-4C0F-B683-AD6A4FFCDACA}">
      <dgm:prSet/>
      <dgm:spPr/>
      <dgm:t>
        <a:bodyPr/>
        <a:lstStyle/>
        <a:p>
          <a:endParaRPr lang="en-US"/>
        </a:p>
      </dgm:t>
    </dgm:pt>
    <dgm:pt modelId="{4E04B2C2-C4D7-41ED-B89F-7811D26C9156}">
      <dgm:prSet/>
      <dgm:spPr/>
      <dgm:t>
        <a:bodyPr/>
        <a:lstStyle/>
        <a:p>
          <a:r>
            <a:rPr lang="en-US" dirty="0"/>
            <a:t>Approved projects added to the WP.</a:t>
          </a:r>
        </a:p>
        <a:p>
          <a:r>
            <a:rPr lang="en-US" dirty="0"/>
            <a:t> WP approved by EC</a:t>
          </a:r>
        </a:p>
      </dgm:t>
    </dgm:pt>
    <dgm:pt modelId="{0A06A49D-ABDA-4FB2-9547-94C4D18E1AD0}" type="parTrans" cxnId="{B9E04AD0-510E-4EA9-8702-4A3B2CD9FBEB}">
      <dgm:prSet/>
      <dgm:spPr/>
      <dgm:t>
        <a:bodyPr/>
        <a:lstStyle/>
        <a:p>
          <a:endParaRPr lang="en-US"/>
        </a:p>
      </dgm:t>
    </dgm:pt>
    <dgm:pt modelId="{F4C779B7-D6A1-47A0-9357-325D91F220BC}" type="sibTrans" cxnId="{B9E04AD0-510E-4EA9-8702-4A3B2CD9FBEB}">
      <dgm:prSet/>
      <dgm:spPr/>
      <dgm:t>
        <a:bodyPr/>
        <a:lstStyle/>
        <a:p>
          <a:endParaRPr lang="en-US"/>
        </a:p>
      </dgm:t>
    </dgm:pt>
    <dgm:pt modelId="{8E6F0D70-7533-44FA-9BF6-0E444BC65C0B}" type="pres">
      <dgm:prSet presAssocID="{53331979-C156-4E09-9359-300A48BA4594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D78BC84-D140-4D93-8257-8AA3B6C24F74}" type="pres">
      <dgm:prSet presAssocID="{4E04B2C2-C4D7-41ED-B89F-7811D26C9156}" presName="Accent5" presStyleCnt="0"/>
      <dgm:spPr/>
    </dgm:pt>
    <dgm:pt modelId="{9A7D438D-2F23-4609-A7AE-2F3031BC27EE}" type="pres">
      <dgm:prSet presAssocID="{4E04B2C2-C4D7-41ED-B89F-7811D26C9156}" presName="Accent" presStyleLbl="node1" presStyleIdx="0" presStyleCnt="5"/>
      <dgm:spPr/>
    </dgm:pt>
    <dgm:pt modelId="{1922BD1D-499B-4F63-89A4-65657DA4B5C7}" type="pres">
      <dgm:prSet presAssocID="{4E04B2C2-C4D7-41ED-B89F-7811D26C9156}" presName="ParentBackground5" presStyleCnt="0"/>
      <dgm:spPr/>
    </dgm:pt>
    <dgm:pt modelId="{192692D0-7848-41EB-AD4E-284AE35591C9}" type="pres">
      <dgm:prSet presAssocID="{4E04B2C2-C4D7-41ED-B89F-7811D26C9156}" presName="ParentBackground" presStyleLbl="fgAcc1" presStyleIdx="0" presStyleCnt="5"/>
      <dgm:spPr/>
    </dgm:pt>
    <dgm:pt modelId="{EDA4A925-01CD-460F-8C2E-E5434C1D4B55}" type="pres">
      <dgm:prSet presAssocID="{4E04B2C2-C4D7-41ED-B89F-7811D26C9156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1E68B5EA-5ACA-4F35-AFC7-24FEE7974C62}" type="pres">
      <dgm:prSet presAssocID="{76EBF5F8-49B6-4C0E-A482-F3248CC1DDD0}" presName="Accent4" presStyleCnt="0"/>
      <dgm:spPr/>
    </dgm:pt>
    <dgm:pt modelId="{BAA8631E-268C-46C1-931E-C615D92FDB2A}" type="pres">
      <dgm:prSet presAssocID="{76EBF5F8-49B6-4C0E-A482-F3248CC1DDD0}" presName="Accent" presStyleLbl="node1" presStyleIdx="1" presStyleCnt="5"/>
      <dgm:spPr/>
    </dgm:pt>
    <dgm:pt modelId="{30B7AF39-3434-4444-9B39-BF8653284719}" type="pres">
      <dgm:prSet presAssocID="{76EBF5F8-49B6-4C0E-A482-F3248CC1DDD0}" presName="ParentBackground4" presStyleCnt="0"/>
      <dgm:spPr/>
    </dgm:pt>
    <dgm:pt modelId="{BB3DB807-E129-43FF-A6DD-E1A29E1FA5C0}" type="pres">
      <dgm:prSet presAssocID="{76EBF5F8-49B6-4C0E-A482-F3248CC1DDD0}" presName="ParentBackground" presStyleLbl="fgAcc1" presStyleIdx="1" presStyleCnt="5"/>
      <dgm:spPr/>
    </dgm:pt>
    <dgm:pt modelId="{46DF6918-F7B2-4F66-A228-BFFAB92E4C17}" type="pres">
      <dgm:prSet presAssocID="{76EBF5F8-49B6-4C0E-A482-F3248CC1DDD0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22947C0-C945-40A6-8B45-2BA11E5FC82C}" type="pres">
      <dgm:prSet presAssocID="{DE41D5BA-CC4E-4DD9-84E9-48B62026FB69}" presName="Accent3" presStyleCnt="0"/>
      <dgm:spPr/>
    </dgm:pt>
    <dgm:pt modelId="{5C6C7375-10D5-425A-B8F7-6CB62FD68B6A}" type="pres">
      <dgm:prSet presAssocID="{DE41D5BA-CC4E-4DD9-84E9-48B62026FB69}" presName="Accent" presStyleLbl="node1" presStyleIdx="2" presStyleCnt="5"/>
      <dgm:spPr/>
    </dgm:pt>
    <dgm:pt modelId="{667D7757-9AFD-4FE5-A341-1EFE9DA45BD7}" type="pres">
      <dgm:prSet presAssocID="{DE41D5BA-CC4E-4DD9-84E9-48B62026FB69}" presName="ParentBackground3" presStyleCnt="0"/>
      <dgm:spPr/>
    </dgm:pt>
    <dgm:pt modelId="{EEF3C62F-23F3-445D-8EDD-96FADBF8BA4B}" type="pres">
      <dgm:prSet presAssocID="{DE41D5BA-CC4E-4DD9-84E9-48B62026FB69}" presName="ParentBackground" presStyleLbl="fgAcc1" presStyleIdx="2" presStyleCnt="5"/>
      <dgm:spPr/>
    </dgm:pt>
    <dgm:pt modelId="{AD1DCB60-3269-4D29-A883-0D132171FEC8}" type="pres">
      <dgm:prSet presAssocID="{DE41D5BA-CC4E-4DD9-84E9-48B62026FB69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97504433-4AB2-4547-9BA9-9959F5A0BD11}" type="pres">
      <dgm:prSet presAssocID="{653639AC-7E70-47A0-A544-D27046851AFC}" presName="Accent2" presStyleCnt="0"/>
      <dgm:spPr/>
    </dgm:pt>
    <dgm:pt modelId="{29AC33EF-5739-4282-A611-62CFADDAD6FB}" type="pres">
      <dgm:prSet presAssocID="{653639AC-7E70-47A0-A544-D27046851AFC}" presName="Accent" presStyleLbl="node1" presStyleIdx="3" presStyleCnt="5"/>
      <dgm:spPr/>
    </dgm:pt>
    <dgm:pt modelId="{E4CDEAA6-45A3-49D9-A96A-B81879F796CC}" type="pres">
      <dgm:prSet presAssocID="{653639AC-7E70-47A0-A544-D27046851AFC}" presName="ParentBackground2" presStyleCnt="0"/>
      <dgm:spPr/>
    </dgm:pt>
    <dgm:pt modelId="{B7A79DFA-B5F1-4221-AEFB-640515BF7360}" type="pres">
      <dgm:prSet presAssocID="{653639AC-7E70-47A0-A544-D27046851AFC}" presName="ParentBackground" presStyleLbl="fgAcc1" presStyleIdx="3" presStyleCnt="5"/>
      <dgm:spPr/>
    </dgm:pt>
    <dgm:pt modelId="{56B14AEE-C289-40C6-909C-5E5ED58F87BB}" type="pres">
      <dgm:prSet presAssocID="{653639AC-7E70-47A0-A544-D27046851AFC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4662785-06EE-485F-ABE8-29F5347A5A5C}" type="pres">
      <dgm:prSet presAssocID="{6B5F1684-1244-430A-B47F-D36ECAADD58D}" presName="Accent1" presStyleCnt="0"/>
      <dgm:spPr/>
    </dgm:pt>
    <dgm:pt modelId="{0ECC8691-E7E3-4E1E-B816-376F2D240364}" type="pres">
      <dgm:prSet presAssocID="{6B5F1684-1244-430A-B47F-D36ECAADD58D}" presName="Accent" presStyleLbl="node1" presStyleIdx="4" presStyleCnt="5"/>
      <dgm:spPr/>
    </dgm:pt>
    <dgm:pt modelId="{5D7D2634-E5D1-4043-99F7-F0AF92B7AD84}" type="pres">
      <dgm:prSet presAssocID="{6B5F1684-1244-430A-B47F-D36ECAADD58D}" presName="ParentBackground1" presStyleCnt="0"/>
      <dgm:spPr/>
    </dgm:pt>
    <dgm:pt modelId="{5A1FEECD-7242-4A94-9DA1-BCDC172B8723}" type="pres">
      <dgm:prSet presAssocID="{6B5F1684-1244-430A-B47F-D36ECAADD58D}" presName="ParentBackground" presStyleLbl="fgAcc1" presStyleIdx="4" presStyleCnt="5"/>
      <dgm:spPr/>
    </dgm:pt>
    <dgm:pt modelId="{C03AED79-0749-4FAA-A9F4-95B6F08F6E47}" type="pres">
      <dgm:prSet presAssocID="{6B5F1684-1244-430A-B47F-D36ECAADD58D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51209011-AB69-4636-9F26-DC404FC0CD30}" type="presOf" srcId="{653639AC-7E70-47A0-A544-D27046851AFC}" destId="{56B14AEE-C289-40C6-909C-5E5ED58F87BB}" srcOrd="1" destOrd="0" presId="urn:microsoft.com/office/officeart/2011/layout/CircleProcess"/>
    <dgm:cxn modelId="{5F5F0119-75CA-4BC3-A226-30F96DD7A8A9}" type="presOf" srcId="{DE41D5BA-CC4E-4DD9-84E9-48B62026FB69}" destId="{AD1DCB60-3269-4D29-A883-0D132171FEC8}" srcOrd="1" destOrd="0" presId="urn:microsoft.com/office/officeart/2011/layout/CircleProcess"/>
    <dgm:cxn modelId="{C482E022-0B56-4A56-AB1C-60A268C5BB25}" type="presOf" srcId="{6B5F1684-1244-430A-B47F-D36ECAADD58D}" destId="{5A1FEECD-7242-4A94-9DA1-BCDC172B8723}" srcOrd="0" destOrd="0" presId="urn:microsoft.com/office/officeart/2011/layout/CircleProcess"/>
    <dgm:cxn modelId="{A853973C-F1A1-4759-946D-8913A4374F58}" type="presOf" srcId="{53331979-C156-4E09-9359-300A48BA4594}" destId="{8E6F0D70-7533-44FA-9BF6-0E444BC65C0B}" srcOrd="0" destOrd="0" presId="urn:microsoft.com/office/officeart/2011/layout/CircleProcess"/>
    <dgm:cxn modelId="{B9851E41-C934-498D-AE08-97B226A53B44}" srcId="{53331979-C156-4E09-9359-300A48BA4594}" destId="{6B5F1684-1244-430A-B47F-D36ECAADD58D}" srcOrd="0" destOrd="0" parTransId="{06458DFF-BCAB-4AB0-AD92-BB789F8A5B12}" sibTransId="{FF154B1C-2204-4B5B-ABDC-8E05EDABA887}"/>
    <dgm:cxn modelId="{3152D846-0979-4A1B-B209-4F3D7C579EDC}" type="presOf" srcId="{DE41D5BA-CC4E-4DD9-84E9-48B62026FB69}" destId="{EEF3C62F-23F3-445D-8EDD-96FADBF8BA4B}" srcOrd="0" destOrd="0" presId="urn:microsoft.com/office/officeart/2011/layout/CircleProcess"/>
    <dgm:cxn modelId="{850D9A47-C84B-4B52-80BB-13530EAB5428}" srcId="{53331979-C156-4E09-9359-300A48BA4594}" destId="{DE41D5BA-CC4E-4DD9-84E9-48B62026FB69}" srcOrd="2" destOrd="0" parTransId="{A36D4CAB-0D6A-4B94-88F8-8483CC379337}" sibTransId="{01A1B303-5C2C-4807-92BD-0BAB7B97860A}"/>
    <dgm:cxn modelId="{4EA8CD88-9B51-4C0F-B683-AD6A4FFCDACA}" srcId="{53331979-C156-4E09-9359-300A48BA4594}" destId="{76EBF5F8-49B6-4C0E-A482-F3248CC1DDD0}" srcOrd="3" destOrd="0" parTransId="{599F6FCF-0638-4B32-A650-0D8FDD69FC88}" sibTransId="{E6C040F0-495A-437B-9C88-A7BFF497407F}"/>
    <dgm:cxn modelId="{50A33AC0-B0F4-4B9D-B081-00E196CFDF9B}" type="presOf" srcId="{76EBF5F8-49B6-4C0E-A482-F3248CC1DDD0}" destId="{BB3DB807-E129-43FF-A6DD-E1A29E1FA5C0}" srcOrd="0" destOrd="0" presId="urn:microsoft.com/office/officeart/2011/layout/CircleProcess"/>
    <dgm:cxn modelId="{B9E04AD0-510E-4EA9-8702-4A3B2CD9FBEB}" srcId="{53331979-C156-4E09-9359-300A48BA4594}" destId="{4E04B2C2-C4D7-41ED-B89F-7811D26C9156}" srcOrd="4" destOrd="0" parTransId="{0A06A49D-ABDA-4FB2-9547-94C4D18E1AD0}" sibTransId="{F4C779B7-D6A1-47A0-9357-325D91F220BC}"/>
    <dgm:cxn modelId="{923837D4-B463-4051-9636-EE2AB6E39424}" type="presOf" srcId="{653639AC-7E70-47A0-A544-D27046851AFC}" destId="{B7A79DFA-B5F1-4221-AEFB-640515BF7360}" srcOrd="0" destOrd="0" presId="urn:microsoft.com/office/officeart/2011/layout/CircleProcess"/>
    <dgm:cxn modelId="{E9D138DB-5E60-45B5-ABFE-BCE15F85FAAE}" type="presOf" srcId="{4E04B2C2-C4D7-41ED-B89F-7811D26C9156}" destId="{EDA4A925-01CD-460F-8C2E-E5434C1D4B55}" srcOrd="1" destOrd="0" presId="urn:microsoft.com/office/officeart/2011/layout/CircleProcess"/>
    <dgm:cxn modelId="{76F761DC-6F4C-4A8C-BA63-C1EE918B17B0}" type="presOf" srcId="{76EBF5F8-49B6-4C0E-A482-F3248CC1DDD0}" destId="{46DF6918-F7B2-4F66-A228-BFFAB92E4C17}" srcOrd="1" destOrd="0" presId="urn:microsoft.com/office/officeart/2011/layout/CircleProcess"/>
    <dgm:cxn modelId="{F074C5E8-D819-412E-A805-F31EA61E439E}" type="presOf" srcId="{6B5F1684-1244-430A-B47F-D36ECAADD58D}" destId="{C03AED79-0749-4FAA-A9F4-95B6F08F6E47}" srcOrd="1" destOrd="0" presId="urn:microsoft.com/office/officeart/2011/layout/CircleProcess"/>
    <dgm:cxn modelId="{DE2533EF-5501-4370-8729-A2544168D273}" srcId="{53331979-C156-4E09-9359-300A48BA4594}" destId="{653639AC-7E70-47A0-A544-D27046851AFC}" srcOrd="1" destOrd="0" parTransId="{CEFECD83-C50D-4109-B605-97E844006F68}" sibTransId="{5577E83D-8DC2-4EA3-BF41-71906506AE2D}"/>
    <dgm:cxn modelId="{01FFE9EF-A3C6-46A2-81CC-75B4AA531CE2}" type="presOf" srcId="{4E04B2C2-C4D7-41ED-B89F-7811D26C9156}" destId="{192692D0-7848-41EB-AD4E-284AE35591C9}" srcOrd="0" destOrd="0" presId="urn:microsoft.com/office/officeart/2011/layout/CircleProcess"/>
    <dgm:cxn modelId="{3F6C17DE-569C-43E9-8BCD-44C479D78362}" type="presParOf" srcId="{8E6F0D70-7533-44FA-9BF6-0E444BC65C0B}" destId="{1D78BC84-D140-4D93-8257-8AA3B6C24F74}" srcOrd="0" destOrd="0" presId="urn:microsoft.com/office/officeart/2011/layout/CircleProcess"/>
    <dgm:cxn modelId="{4BB4BCB9-2D87-4F92-A33B-6DDD53D34DF8}" type="presParOf" srcId="{1D78BC84-D140-4D93-8257-8AA3B6C24F74}" destId="{9A7D438D-2F23-4609-A7AE-2F3031BC27EE}" srcOrd="0" destOrd="0" presId="urn:microsoft.com/office/officeart/2011/layout/CircleProcess"/>
    <dgm:cxn modelId="{2975B175-C22E-4934-9357-9B0ED2270D2A}" type="presParOf" srcId="{8E6F0D70-7533-44FA-9BF6-0E444BC65C0B}" destId="{1922BD1D-499B-4F63-89A4-65657DA4B5C7}" srcOrd="1" destOrd="0" presId="urn:microsoft.com/office/officeart/2011/layout/CircleProcess"/>
    <dgm:cxn modelId="{263D813D-1D8D-4B40-86F6-1C4C216D816D}" type="presParOf" srcId="{1922BD1D-499B-4F63-89A4-65657DA4B5C7}" destId="{192692D0-7848-41EB-AD4E-284AE35591C9}" srcOrd="0" destOrd="0" presId="urn:microsoft.com/office/officeart/2011/layout/CircleProcess"/>
    <dgm:cxn modelId="{D92E45EF-DBDC-44DF-9B05-5653BED77147}" type="presParOf" srcId="{8E6F0D70-7533-44FA-9BF6-0E444BC65C0B}" destId="{EDA4A925-01CD-460F-8C2E-E5434C1D4B55}" srcOrd="2" destOrd="0" presId="urn:microsoft.com/office/officeart/2011/layout/CircleProcess"/>
    <dgm:cxn modelId="{302A6E43-8E72-4426-B010-1AE6ACF5AC77}" type="presParOf" srcId="{8E6F0D70-7533-44FA-9BF6-0E444BC65C0B}" destId="{1E68B5EA-5ACA-4F35-AFC7-24FEE7974C62}" srcOrd="3" destOrd="0" presId="urn:microsoft.com/office/officeart/2011/layout/CircleProcess"/>
    <dgm:cxn modelId="{89ABB1CB-5BAA-411F-BA19-1228FE0F80DC}" type="presParOf" srcId="{1E68B5EA-5ACA-4F35-AFC7-24FEE7974C62}" destId="{BAA8631E-268C-46C1-931E-C615D92FDB2A}" srcOrd="0" destOrd="0" presId="urn:microsoft.com/office/officeart/2011/layout/CircleProcess"/>
    <dgm:cxn modelId="{9F062C64-EC62-4726-B3DE-0CA7DA9AB3F9}" type="presParOf" srcId="{8E6F0D70-7533-44FA-9BF6-0E444BC65C0B}" destId="{30B7AF39-3434-4444-9B39-BF8653284719}" srcOrd="4" destOrd="0" presId="urn:microsoft.com/office/officeart/2011/layout/CircleProcess"/>
    <dgm:cxn modelId="{C462D11A-A3F9-4C72-84C6-19EB700BF41F}" type="presParOf" srcId="{30B7AF39-3434-4444-9B39-BF8653284719}" destId="{BB3DB807-E129-43FF-A6DD-E1A29E1FA5C0}" srcOrd="0" destOrd="0" presId="urn:microsoft.com/office/officeart/2011/layout/CircleProcess"/>
    <dgm:cxn modelId="{97DC92E4-A1F7-4CFF-B27D-9E17D0BF4CC9}" type="presParOf" srcId="{8E6F0D70-7533-44FA-9BF6-0E444BC65C0B}" destId="{46DF6918-F7B2-4F66-A228-BFFAB92E4C17}" srcOrd="5" destOrd="0" presId="urn:microsoft.com/office/officeart/2011/layout/CircleProcess"/>
    <dgm:cxn modelId="{3B093F83-DCC1-4A2F-9DC0-5604565DD1DD}" type="presParOf" srcId="{8E6F0D70-7533-44FA-9BF6-0E444BC65C0B}" destId="{E22947C0-C945-40A6-8B45-2BA11E5FC82C}" srcOrd="6" destOrd="0" presId="urn:microsoft.com/office/officeart/2011/layout/CircleProcess"/>
    <dgm:cxn modelId="{19BB3E5A-C0CC-486B-B47B-071229DAAFCA}" type="presParOf" srcId="{E22947C0-C945-40A6-8B45-2BA11E5FC82C}" destId="{5C6C7375-10D5-425A-B8F7-6CB62FD68B6A}" srcOrd="0" destOrd="0" presId="urn:microsoft.com/office/officeart/2011/layout/CircleProcess"/>
    <dgm:cxn modelId="{B4B172C3-B671-4A81-89B7-98364C8D6CEE}" type="presParOf" srcId="{8E6F0D70-7533-44FA-9BF6-0E444BC65C0B}" destId="{667D7757-9AFD-4FE5-A341-1EFE9DA45BD7}" srcOrd="7" destOrd="0" presId="urn:microsoft.com/office/officeart/2011/layout/CircleProcess"/>
    <dgm:cxn modelId="{CF0C27AE-D6CD-429B-82FF-A0E632C8F84F}" type="presParOf" srcId="{667D7757-9AFD-4FE5-A341-1EFE9DA45BD7}" destId="{EEF3C62F-23F3-445D-8EDD-96FADBF8BA4B}" srcOrd="0" destOrd="0" presId="urn:microsoft.com/office/officeart/2011/layout/CircleProcess"/>
    <dgm:cxn modelId="{0902F53E-9CE3-484A-B6B7-F27682BE38DC}" type="presParOf" srcId="{8E6F0D70-7533-44FA-9BF6-0E444BC65C0B}" destId="{AD1DCB60-3269-4D29-A883-0D132171FEC8}" srcOrd="8" destOrd="0" presId="urn:microsoft.com/office/officeart/2011/layout/CircleProcess"/>
    <dgm:cxn modelId="{3954B4AE-1929-4DA2-82B2-7681475E8DF1}" type="presParOf" srcId="{8E6F0D70-7533-44FA-9BF6-0E444BC65C0B}" destId="{97504433-4AB2-4547-9BA9-9959F5A0BD11}" srcOrd="9" destOrd="0" presId="urn:microsoft.com/office/officeart/2011/layout/CircleProcess"/>
    <dgm:cxn modelId="{1E868D85-4D77-4D79-BA0F-15668DE15D3C}" type="presParOf" srcId="{97504433-4AB2-4547-9BA9-9959F5A0BD11}" destId="{29AC33EF-5739-4282-A611-62CFADDAD6FB}" srcOrd="0" destOrd="0" presId="urn:microsoft.com/office/officeart/2011/layout/CircleProcess"/>
    <dgm:cxn modelId="{81CB2A38-B134-42E6-AA30-5BFE19CC7182}" type="presParOf" srcId="{8E6F0D70-7533-44FA-9BF6-0E444BC65C0B}" destId="{E4CDEAA6-45A3-49D9-A96A-B81879F796CC}" srcOrd="10" destOrd="0" presId="urn:microsoft.com/office/officeart/2011/layout/CircleProcess"/>
    <dgm:cxn modelId="{7C1861AD-9A74-46AA-ABA1-1A498E33B31D}" type="presParOf" srcId="{E4CDEAA6-45A3-49D9-A96A-B81879F796CC}" destId="{B7A79DFA-B5F1-4221-AEFB-640515BF7360}" srcOrd="0" destOrd="0" presId="urn:microsoft.com/office/officeart/2011/layout/CircleProcess"/>
    <dgm:cxn modelId="{E9AA621D-3C6B-4322-8072-67AAFC238695}" type="presParOf" srcId="{8E6F0D70-7533-44FA-9BF6-0E444BC65C0B}" destId="{56B14AEE-C289-40C6-909C-5E5ED58F87BB}" srcOrd="11" destOrd="0" presId="urn:microsoft.com/office/officeart/2011/layout/CircleProcess"/>
    <dgm:cxn modelId="{C087C3DE-A5C5-4EEA-8808-BED193165421}" type="presParOf" srcId="{8E6F0D70-7533-44FA-9BF6-0E444BC65C0B}" destId="{24662785-06EE-485F-ABE8-29F5347A5A5C}" srcOrd="12" destOrd="0" presId="urn:microsoft.com/office/officeart/2011/layout/CircleProcess"/>
    <dgm:cxn modelId="{EEE08B55-0CBC-4B30-9B72-834D66A5A5B3}" type="presParOf" srcId="{24662785-06EE-485F-ABE8-29F5347A5A5C}" destId="{0ECC8691-E7E3-4E1E-B816-376F2D240364}" srcOrd="0" destOrd="0" presId="urn:microsoft.com/office/officeart/2011/layout/CircleProcess"/>
    <dgm:cxn modelId="{B8C5DC6C-A606-466F-8E14-29F45C1D6EA5}" type="presParOf" srcId="{8E6F0D70-7533-44FA-9BF6-0E444BC65C0B}" destId="{5D7D2634-E5D1-4043-99F7-F0AF92B7AD84}" srcOrd="13" destOrd="0" presId="urn:microsoft.com/office/officeart/2011/layout/CircleProcess"/>
    <dgm:cxn modelId="{BE9171A1-8E8D-45B4-9468-D0AE4AEAE7A3}" type="presParOf" srcId="{5D7D2634-E5D1-4043-99F7-F0AF92B7AD84}" destId="{5A1FEECD-7242-4A94-9DA1-BCDC172B8723}" srcOrd="0" destOrd="0" presId="urn:microsoft.com/office/officeart/2011/layout/CircleProcess"/>
    <dgm:cxn modelId="{2037522C-6F0C-4BB6-B36E-911E44099FD9}" type="presParOf" srcId="{8E6F0D70-7533-44FA-9BF6-0E444BC65C0B}" destId="{C03AED79-0749-4FAA-A9F4-95B6F08F6E47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5491A1-E932-43B4-84F3-6720A0CC6713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4405AC4-4721-40C0-B465-5C59145C3BBD}">
      <dgm:prSet/>
      <dgm:spPr/>
      <dgm:t>
        <a:bodyPr/>
        <a:lstStyle/>
        <a:p>
          <a:r>
            <a:rPr lang="en-US" b="1"/>
            <a:t>5 Communication projects:</a:t>
          </a:r>
          <a:endParaRPr lang="en-US"/>
        </a:p>
      </dgm:t>
    </dgm:pt>
    <dgm:pt modelId="{2765F5C4-0C75-4D61-B253-3E1B69D0D763}" type="parTrans" cxnId="{6ECAED7C-D9B7-4800-8997-575DAE04F5C6}">
      <dgm:prSet/>
      <dgm:spPr/>
      <dgm:t>
        <a:bodyPr/>
        <a:lstStyle/>
        <a:p>
          <a:endParaRPr lang="en-US"/>
        </a:p>
      </dgm:t>
    </dgm:pt>
    <dgm:pt modelId="{35ACFA0E-E577-458B-9789-357598C00F6B}" type="sibTrans" cxnId="{6ECAED7C-D9B7-4800-8997-575DAE04F5C6}">
      <dgm:prSet/>
      <dgm:spPr/>
      <dgm:t>
        <a:bodyPr/>
        <a:lstStyle/>
        <a:p>
          <a:endParaRPr lang="en-US"/>
        </a:p>
      </dgm:t>
    </dgm:pt>
    <dgm:pt modelId="{63A4A843-110E-4D0C-AD68-385837CA5E58}">
      <dgm:prSet/>
      <dgm:spPr/>
      <dgm:t>
        <a:bodyPr/>
        <a:lstStyle/>
        <a:p>
          <a:r>
            <a:rPr lang="en-US"/>
            <a:t>Phytosanitary Alert System (PAS)</a:t>
          </a:r>
        </a:p>
      </dgm:t>
    </dgm:pt>
    <dgm:pt modelId="{C4150F5D-AA07-4C84-9424-8B1CA2AED1E2}" type="parTrans" cxnId="{8D551923-13C5-403E-9FD1-E5D7E6E3294F}">
      <dgm:prSet/>
      <dgm:spPr/>
      <dgm:t>
        <a:bodyPr/>
        <a:lstStyle/>
        <a:p>
          <a:endParaRPr lang="en-US"/>
        </a:p>
      </dgm:t>
    </dgm:pt>
    <dgm:pt modelId="{2EE5FE17-55CC-4226-899B-7E2C7898D6AC}" type="sibTrans" cxnId="{8D551923-13C5-403E-9FD1-E5D7E6E3294F}">
      <dgm:prSet/>
      <dgm:spPr/>
      <dgm:t>
        <a:bodyPr/>
        <a:lstStyle/>
        <a:p>
          <a:endParaRPr lang="en-US"/>
        </a:p>
      </dgm:t>
    </dgm:pt>
    <dgm:pt modelId="{9A8E20B9-07EF-4CAF-9246-132BA5F93545}">
      <dgm:prSet/>
      <dgm:spPr/>
      <dgm:t>
        <a:bodyPr/>
        <a:lstStyle/>
        <a:p>
          <a:r>
            <a:rPr lang="en-US"/>
            <a:t>Electronic Phytosanitary Certification (eCert)</a:t>
          </a:r>
        </a:p>
      </dgm:t>
    </dgm:pt>
    <dgm:pt modelId="{5FA93118-CC49-41A8-9ACD-24370BCB552D}" type="parTrans" cxnId="{B827DBF5-DA0E-4834-8719-C82B0D5C0EF7}">
      <dgm:prSet/>
      <dgm:spPr/>
      <dgm:t>
        <a:bodyPr/>
        <a:lstStyle/>
        <a:p>
          <a:endParaRPr lang="en-US"/>
        </a:p>
      </dgm:t>
    </dgm:pt>
    <dgm:pt modelId="{EF941329-BFE5-428B-88F8-E1C5EE080769}" type="sibTrans" cxnId="{B827DBF5-DA0E-4834-8719-C82B0D5C0EF7}">
      <dgm:prSet/>
      <dgm:spPr/>
      <dgm:t>
        <a:bodyPr/>
        <a:lstStyle/>
        <a:p>
          <a:endParaRPr lang="en-US"/>
        </a:p>
      </dgm:t>
    </dgm:pt>
    <dgm:pt modelId="{82071E3D-EB03-4C6B-9785-A1DF0C934C11}">
      <dgm:prSet/>
      <dgm:spPr/>
      <dgm:t>
        <a:bodyPr/>
        <a:lstStyle/>
        <a:p>
          <a:r>
            <a:rPr lang="en-US"/>
            <a:t>Inter-American Coordinating Group on Plant Health (GICSV) </a:t>
          </a:r>
        </a:p>
      </dgm:t>
    </dgm:pt>
    <dgm:pt modelId="{8157CECF-6EA2-468E-B719-CA94FFD0256E}" type="parTrans" cxnId="{2DC6607D-391B-4041-BFAD-B29C45D9CB5C}">
      <dgm:prSet/>
      <dgm:spPr/>
      <dgm:t>
        <a:bodyPr/>
        <a:lstStyle/>
        <a:p>
          <a:endParaRPr lang="en-US"/>
        </a:p>
      </dgm:t>
    </dgm:pt>
    <dgm:pt modelId="{FECBDA32-8F70-4474-BEBD-6DD1AF7F77C3}" type="sibTrans" cxnId="{2DC6607D-391B-4041-BFAD-B29C45D9CB5C}">
      <dgm:prSet/>
      <dgm:spPr/>
      <dgm:t>
        <a:bodyPr/>
        <a:lstStyle/>
        <a:p>
          <a:endParaRPr lang="en-US"/>
        </a:p>
      </dgm:t>
    </dgm:pt>
    <dgm:pt modelId="{0BE48064-977A-43C4-B298-8CE6A0F3EDF7}">
      <dgm:prSet/>
      <dgm:spPr/>
      <dgm:t>
        <a:bodyPr/>
        <a:lstStyle/>
        <a:p>
          <a:r>
            <a:rPr lang="en-US"/>
            <a:t>NAPPO Newsletter</a:t>
          </a:r>
        </a:p>
      </dgm:t>
    </dgm:pt>
    <dgm:pt modelId="{FD5E3124-0748-4E96-B419-DB42410CA787}" type="parTrans" cxnId="{71ECE0AC-05A9-41F8-AB44-5541E9E4AD91}">
      <dgm:prSet/>
      <dgm:spPr/>
      <dgm:t>
        <a:bodyPr/>
        <a:lstStyle/>
        <a:p>
          <a:endParaRPr lang="en-US"/>
        </a:p>
      </dgm:t>
    </dgm:pt>
    <dgm:pt modelId="{2416DAE9-5E0A-4C01-B98C-5EFDCBB468D5}" type="sibTrans" cxnId="{71ECE0AC-05A9-41F8-AB44-5541E9E4AD91}">
      <dgm:prSet/>
      <dgm:spPr/>
      <dgm:t>
        <a:bodyPr/>
        <a:lstStyle/>
        <a:p>
          <a:endParaRPr lang="en-US"/>
        </a:p>
      </dgm:t>
    </dgm:pt>
    <dgm:pt modelId="{D9B99E0E-5844-4335-B75E-40D67661BAE9}">
      <dgm:prSet/>
      <dgm:spPr/>
      <dgm:t>
        <a:bodyPr/>
        <a:lstStyle/>
        <a:p>
          <a:r>
            <a:rPr lang="en-US"/>
            <a:t>NAPPO Annual Meeting</a:t>
          </a:r>
        </a:p>
      </dgm:t>
    </dgm:pt>
    <dgm:pt modelId="{F168D470-7623-44A7-9667-1B77270FD57C}" type="parTrans" cxnId="{8CEC9A43-F5D2-4E1D-A4F3-C06037FB4B5F}">
      <dgm:prSet/>
      <dgm:spPr/>
      <dgm:t>
        <a:bodyPr/>
        <a:lstStyle/>
        <a:p>
          <a:endParaRPr lang="en-US"/>
        </a:p>
      </dgm:t>
    </dgm:pt>
    <dgm:pt modelId="{6D89F51A-904A-46C7-98F3-D8B466C09157}" type="sibTrans" cxnId="{8CEC9A43-F5D2-4E1D-A4F3-C06037FB4B5F}">
      <dgm:prSet/>
      <dgm:spPr/>
      <dgm:t>
        <a:bodyPr/>
        <a:lstStyle/>
        <a:p>
          <a:endParaRPr lang="en-US"/>
        </a:p>
      </dgm:t>
    </dgm:pt>
    <dgm:pt modelId="{8843C9EF-65AF-4BEE-9EEA-F76FBC18CCBE}">
      <dgm:prSet/>
      <dgm:spPr/>
      <dgm:t>
        <a:bodyPr/>
        <a:lstStyle/>
        <a:p>
          <a:r>
            <a:rPr lang="en-US"/>
            <a:t>Projects with the AMC / NAPPO Secretariat</a:t>
          </a:r>
        </a:p>
      </dgm:t>
    </dgm:pt>
    <dgm:pt modelId="{F792C424-EFA6-4474-B528-2CC22A7804FD}" type="parTrans" cxnId="{44545BA3-D35A-401A-9A5E-32CEB475D4AE}">
      <dgm:prSet/>
      <dgm:spPr/>
      <dgm:t>
        <a:bodyPr/>
        <a:lstStyle/>
        <a:p>
          <a:endParaRPr lang="en-US"/>
        </a:p>
      </dgm:t>
    </dgm:pt>
    <dgm:pt modelId="{7A140AC6-E67D-4306-A704-0B1F0EF6033A}" type="sibTrans" cxnId="{44545BA3-D35A-401A-9A5E-32CEB475D4AE}">
      <dgm:prSet/>
      <dgm:spPr/>
      <dgm:t>
        <a:bodyPr/>
        <a:lstStyle/>
        <a:p>
          <a:endParaRPr lang="en-US"/>
        </a:p>
      </dgm:t>
    </dgm:pt>
    <dgm:pt modelId="{58853BD5-9F0B-4814-A6ED-EACC5D1FEFA0}">
      <dgm:prSet/>
      <dgm:spPr/>
      <dgm:t>
        <a:bodyPr/>
        <a:lstStyle/>
        <a:p>
          <a:r>
            <a:rPr lang="en-US" dirty="0"/>
            <a:t>Business Process Improvement (BPI) documents.</a:t>
          </a:r>
        </a:p>
      </dgm:t>
    </dgm:pt>
    <dgm:pt modelId="{94316DE5-D6C4-4C76-AB4B-8714908B93D7}" type="parTrans" cxnId="{8525411E-EDF4-45DE-AD2C-8D549C00FDEC}">
      <dgm:prSet/>
      <dgm:spPr/>
      <dgm:t>
        <a:bodyPr/>
        <a:lstStyle/>
        <a:p>
          <a:endParaRPr lang="en-US"/>
        </a:p>
      </dgm:t>
    </dgm:pt>
    <dgm:pt modelId="{83CB0630-8826-42B5-B357-790C1AA1C284}" type="sibTrans" cxnId="{8525411E-EDF4-45DE-AD2C-8D549C00FDEC}">
      <dgm:prSet/>
      <dgm:spPr/>
      <dgm:t>
        <a:bodyPr/>
        <a:lstStyle/>
        <a:p>
          <a:endParaRPr lang="en-US"/>
        </a:p>
      </dgm:t>
    </dgm:pt>
    <dgm:pt modelId="{035A1AED-AC49-4224-BDF9-8D615D7D42F4}" type="pres">
      <dgm:prSet presAssocID="{5F5491A1-E932-43B4-84F3-6720A0CC6713}" presName="linear" presStyleCnt="0">
        <dgm:presLayoutVars>
          <dgm:dir/>
          <dgm:animLvl val="lvl"/>
          <dgm:resizeHandles val="exact"/>
        </dgm:presLayoutVars>
      </dgm:prSet>
      <dgm:spPr/>
    </dgm:pt>
    <dgm:pt modelId="{7B05B0E6-CCF5-4E0E-8E0F-F1C151819C5A}" type="pres">
      <dgm:prSet presAssocID="{D4405AC4-4721-40C0-B465-5C59145C3BBD}" presName="parentLin" presStyleCnt="0"/>
      <dgm:spPr/>
    </dgm:pt>
    <dgm:pt modelId="{A2F2966E-801F-4A9D-8A28-FC7860319CCF}" type="pres">
      <dgm:prSet presAssocID="{D4405AC4-4721-40C0-B465-5C59145C3BBD}" presName="parentLeftMargin" presStyleLbl="node1" presStyleIdx="0" presStyleCnt="2"/>
      <dgm:spPr/>
    </dgm:pt>
    <dgm:pt modelId="{DE900D25-BB5C-4045-840A-5F17504018DD}" type="pres">
      <dgm:prSet presAssocID="{D4405AC4-4721-40C0-B465-5C59145C3BB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40C9CDB-4C60-4016-9F5B-FFD6A8F83B98}" type="pres">
      <dgm:prSet presAssocID="{D4405AC4-4721-40C0-B465-5C59145C3BBD}" presName="negativeSpace" presStyleCnt="0"/>
      <dgm:spPr/>
    </dgm:pt>
    <dgm:pt modelId="{1BF27E19-A4A5-4D03-952E-522940FD3C8D}" type="pres">
      <dgm:prSet presAssocID="{D4405AC4-4721-40C0-B465-5C59145C3BBD}" presName="childText" presStyleLbl="conFgAcc1" presStyleIdx="0" presStyleCnt="2">
        <dgm:presLayoutVars>
          <dgm:bulletEnabled val="1"/>
        </dgm:presLayoutVars>
      </dgm:prSet>
      <dgm:spPr/>
    </dgm:pt>
    <dgm:pt modelId="{EA7616C1-8C82-4125-85AD-6EB719D74DEC}" type="pres">
      <dgm:prSet presAssocID="{35ACFA0E-E577-458B-9789-357598C00F6B}" presName="spaceBetweenRectangles" presStyleCnt="0"/>
      <dgm:spPr/>
    </dgm:pt>
    <dgm:pt modelId="{0C101231-552F-4939-81ED-E05B13BF8CA9}" type="pres">
      <dgm:prSet presAssocID="{8843C9EF-65AF-4BEE-9EEA-F76FBC18CCBE}" presName="parentLin" presStyleCnt="0"/>
      <dgm:spPr/>
    </dgm:pt>
    <dgm:pt modelId="{D6B81FB1-C75B-4744-A68F-5BBF7D9AFA43}" type="pres">
      <dgm:prSet presAssocID="{8843C9EF-65AF-4BEE-9EEA-F76FBC18CCBE}" presName="parentLeftMargin" presStyleLbl="node1" presStyleIdx="0" presStyleCnt="2"/>
      <dgm:spPr/>
    </dgm:pt>
    <dgm:pt modelId="{5BC7B8B4-C125-45C8-AF2E-3CABE4F1E544}" type="pres">
      <dgm:prSet presAssocID="{8843C9EF-65AF-4BEE-9EEA-F76FBC18CCB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159BB645-615D-4BA4-8476-3932D2EA171C}" type="pres">
      <dgm:prSet presAssocID="{8843C9EF-65AF-4BEE-9EEA-F76FBC18CCBE}" presName="negativeSpace" presStyleCnt="0"/>
      <dgm:spPr/>
    </dgm:pt>
    <dgm:pt modelId="{C4A4EDAE-0CB3-4621-9110-B6897DFAB5D3}" type="pres">
      <dgm:prSet presAssocID="{8843C9EF-65AF-4BEE-9EEA-F76FBC18CCB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810940B-D221-4C84-B511-C77438BBA7BD}" type="presOf" srcId="{63A4A843-110E-4D0C-AD68-385837CA5E58}" destId="{1BF27E19-A4A5-4D03-952E-522940FD3C8D}" srcOrd="0" destOrd="0" presId="urn:microsoft.com/office/officeart/2005/8/layout/list1"/>
    <dgm:cxn modelId="{8525411E-EDF4-45DE-AD2C-8D549C00FDEC}" srcId="{8843C9EF-65AF-4BEE-9EEA-F76FBC18CCBE}" destId="{58853BD5-9F0B-4814-A6ED-EACC5D1FEFA0}" srcOrd="0" destOrd="0" parTransId="{94316DE5-D6C4-4C76-AB4B-8714908B93D7}" sibTransId="{83CB0630-8826-42B5-B357-790C1AA1C284}"/>
    <dgm:cxn modelId="{8D551923-13C5-403E-9FD1-E5D7E6E3294F}" srcId="{D4405AC4-4721-40C0-B465-5C59145C3BBD}" destId="{63A4A843-110E-4D0C-AD68-385837CA5E58}" srcOrd="0" destOrd="0" parTransId="{C4150F5D-AA07-4C84-9424-8B1CA2AED1E2}" sibTransId="{2EE5FE17-55CC-4226-899B-7E2C7898D6AC}"/>
    <dgm:cxn modelId="{332B9E23-10F1-49D5-9CAC-A46D1707AD5D}" type="presOf" srcId="{D9B99E0E-5844-4335-B75E-40D67661BAE9}" destId="{1BF27E19-A4A5-4D03-952E-522940FD3C8D}" srcOrd="0" destOrd="4" presId="urn:microsoft.com/office/officeart/2005/8/layout/list1"/>
    <dgm:cxn modelId="{CA7D8B25-6F90-4AB1-9E78-D51BF6C3A1E1}" type="presOf" srcId="{D4405AC4-4721-40C0-B465-5C59145C3BBD}" destId="{A2F2966E-801F-4A9D-8A28-FC7860319CCF}" srcOrd="0" destOrd="0" presId="urn:microsoft.com/office/officeart/2005/8/layout/list1"/>
    <dgm:cxn modelId="{5D0D2843-1528-4B36-81DF-3E2A80112A70}" type="presOf" srcId="{8843C9EF-65AF-4BEE-9EEA-F76FBC18CCBE}" destId="{D6B81FB1-C75B-4744-A68F-5BBF7D9AFA43}" srcOrd="0" destOrd="0" presId="urn:microsoft.com/office/officeart/2005/8/layout/list1"/>
    <dgm:cxn modelId="{8CEC9A43-F5D2-4E1D-A4F3-C06037FB4B5F}" srcId="{D4405AC4-4721-40C0-B465-5C59145C3BBD}" destId="{D9B99E0E-5844-4335-B75E-40D67661BAE9}" srcOrd="4" destOrd="0" parTransId="{F168D470-7623-44A7-9667-1B77270FD57C}" sibTransId="{6D89F51A-904A-46C7-98F3-D8B466C09157}"/>
    <dgm:cxn modelId="{54A2D54A-BD89-4FAB-BF52-8A91BB7BE5D7}" type="presOf" srcId="{58853BD5-9F0B-4814-A6ED-EACC5D1FEFA0}" destId="{C4A4EDAE-0CB3-4621-9110-B6897DFAB5D3}" srcOrd="0" destOrd="0" presId="urn:microsoft.com/office/officeart/2005/8/layout/list1"/>
    <dgm:cxn modelId="{6A6F136E-A260-4E32-B51D-2447F5A7BAA5}" type="presOf" srcId="{D4405AC4-4721-40C0-B465-5C59145C3BBD}" destId="{DE900D25-BB5C-4045-840A-5F17504018DD}" srcOrd="1" destOrd="0" presId="urn:microsoft.com/office/officeart/2005/8/layout/list1"/>
    <dgm:cxn modelId="{5EFB8253-4A12-4ED8-87B3-A6C5E690C78A}" type="presOf" srcId="{82071E3D-EB03-4C6B-9785-A1DF0C934C11}" destId="{1BF27E19-A4A5-4D03-952E-522940FD3C8D}" srcOrd="0" destOrd="2" presId="urn:microsoft.com/office/officeart/2005/8/layout/list1"/>
    <dgm:cxn modelId="{6ECAED7C-D9B7-4800-8997-575DAE04F5C6}" srcId="{5F5491A1-E932-43B4-84F3-6720A0CC6713}" destId="{D4405AC4-4721-40C0-B465-5C59145C3BBD}" srcOrd="0" destOrd="0" parTransId="{2765F5C4-0C75-4D61-B253-3E1B69D0D763}" sibTransId="{35ACFA0E-E577-458B-9789-357598C00F6B}"/>
    <dgm:cxn modelId="{2DC6607D-391B-4041-BFAD-B29C45D9CB5C}" srcId="{D4405AC4-4721-40C0-B465-5C59145C3BBD}" destId="{82071E3D-EB03-4C6B-9785-A1DF0C934C11}" srcOrd="2" destOrd="0" parTransId="{8157CECF-6EA2-468E-B719-CA94FFD0256E}" sibTransId="{FECBDA32-8F70-4474-BEBD-6DD1AF7F77C3}"/>
    <dgm:cxn modelId="{3BFC5F7E-F288-41E0-AA69-2FCAB7582200}" type="presOf" srcId="{9A8E20B9-07EF-4CAF-9246-132BA5F93545}" destId="{1BF27E19-A4A5-4D03-952E-522940FD3C8D}" srcOrd="0" destOrd="1" presId="urn:microsoft.com/office/officeart/2005/8/layout/list1"/>
    <dgm:cxn modelId="{44545BA3-D35A-401A-9A5E-32CEB475D4AE}" srcId="{5F5491A1-E932-43B4-84F3-6720A0CC6713}" destId="{8843C9EF-65AF-4BEE-9EEA-F76FBC18CCBE}" srcOrd="1" destOrd="0" parTransId="{F792C424-EFA6-4474-B528-2CC22A7804FD}" sibTransId="{7A140AC6-E67D-4306-A704-0B1F0EF6033A}"/>
    <dgm:cxn modelId="{AEC26FA8-F677-41A0-B306-03D13D45CA5D}" type="presOf" srcId="{0BE48064-977A-43C4-B298-8CE6A0F3EDF7}" destId="{1BF27E19-A4A5-4D03-952E-522940FD3C8D}" srcOrd="0" destOrd="3" presId="urn:microsoft.com/office/officeart/2005/8/layout/list1"/>
    <dgm:cxn modelId="{19C3ACAB-518C-4379-83C0-7D69775B9815}" type="presOf" srcId="{8843C9EF-65AF-4BEE-9EEA-F76FBC18CCBE}" destId="{5BC7B8B4-C125-45C8-AF2E-3CABE4F1E544}" srcOrd="1" destOrd="0" presId="urn:microsoft.com/office/officeart/2005/8/layout/list1"/>
    <dgm:cxn modelId="{71ECE0AC-05A9-41F8-AB44-5541E9E4AD91}" srcId="{D4405AC4-4721-40C0-B465-5C59145C3BBD}" destId="{0BE48064-977A-43C4-B298-8CE6A0F3EDF7}" srcOrd="3" destOrd="0" parTransId="{FD5E3124-0748-4E96-B419-DB42410CA787}" sibTransId="{2416DAE9-5E0A-4C01-B98C-5EFDCBB468D5}"/>
    <dgm:cxn modelId="{6A5BE8D1-2563-4E29-964E-0C8E9C1FBF6A}" type="presOf" srcId="{5F5491A1-E932-43B4-84F3-6720A0CC6713}" destId="{035A1AED-AC49-4224-BDF9-8D615D7D42F4}" srcOrd="0" destOrd="0" presId="urn:microsoft.com/office/officeart/2005/8/layout/list1"/>
    <dgm:cxn modelId="{B827DBF5-DA0E-4834-8719-C82B0D5C0EF7}" srcId="{D4405AC4-4721-40C0-B465-5C59145C3BBD}" destId="{9A8E20B9-07EF-4CAF-9246-132BA5F93545}" srcOrd="1" destOrd="0" parTransId="{5FA93118-CC49-41A8-9ACD-24370BCB552D}" sibTransId="{EF941329-BFE5-428B-88F8-E1C5EE080769}"/>
    <dgm:cxn modelId="{89660069-4FB6-48A8-A6F0-F82B9C8C44AB}" type="presParOf" srcId="{035A1AED-AC49-4224-BDF9-8D615D7D42F4}" destId="{7B05B0E6-CCF5-4E0E-8E0F-F1C151819C5A}" srcOrd="0" destOrd="0" presId="urn:microsoft.com/office/officeart/2005/8/layout/list1"/>
    <dgm:cxn modelId="{CE8A7C2B-FA53-4F57-9943-3063EA553D15}" type="presParOf" srcId="{7B05B0E6-CCF5-4E0E-8E0F-F1C151819C5A}" destId="{A2F2966E-801F-4A9D-8A28-FC7860319CCF}" srcOrd="0" destOrd="0" presId="urn:microsoft.com/office/officeart/2005/8/layout/list1"/>
    <dgm:cxn modelId="{78AAE460-0AF4-4D72-8E13-73601AB00D86}" type="presParOf" srcId="{7B05B0E6-CCF5-4E0E-8E0F-F1C151819C5A}" destId="{DE900D25-BB5C-4045-840A-5F17504018DD}" srcOrd="1" destOrd="0" presId="urn:microsoft.com/office/officeart/2005/8/layout/list1"/>
    <dgm:cxn modelId="{431A43F8-4745-4F52-8FB4-FF40E8A90562}" type="presParOf" srcId="{035A1AED-AC49-4224-BDF9-8D615D7D42F4}" destId="{E40C9CDB-4C60-4016-9F5B-FFD6A8F83B98}" srcOrd="1" destOrd="0" presId="urn:microsoft.com/office/officeart/2005/8/layout/list1"/>
    <dgm:cxn modelId="{A8C68A2F-BDE6-451F-AAAE-983ECCBBEE94}" type="presParOf" srcId="{035A1AED-AC49-4224-BDF9-8D615D7D42F4}" destId="{1BF27E19-A4A5-4D03-952E-522940FD3C8D}" srcOrd="2" destOrd="0" presId="urn:microsoft.com/office/officeart/2005/8/layout/list1"/>
    <dgm:cxn modelId="{1DF6E824-9DE3-4863-AA9C-B73BC54F8C9F}" type="presParOf" srcId="{035A1AED-AC49-4224-BDF9-8D615D7D42F4}" destId="{EA7616C1-8C82-4125-85AD-6EB719D74DEC}" srcOrd="3" destOrd="0" presId="urn:microsoft.com/office/officeart/2005/8/layout/list1"/>
    <dgm:cxn modelId="{3AF028CB-525C-461F-93B3-F7A960CE4373}" type="presParOf" srcId="{035A1AED-AC49-4224-BDF9-8D615D7D42F4}" destId="{0C101231-552F-4939-81ED-E05B13BF8CA9}" srcOrd="4" destOrd="0" presId="urn:microsoft.com/office/officeart/2005/8/layout/list1"/>
    <dgm:cxn modelId="{F95102C6-C581-4694-9E01-AC8D7AB9272F}" type="presParOf" srcId="{0C101231-552F-4939-81ED-E05B13BF8CA9}" destId="{D6B81FB1-C75B-4744-A68F-5BBF7D9AFA43}" srcOrd="0" destOrd="0" presId="urn:microsoft.com/office/officeart/2005/8/layout/list1"/>
    <dgm:cxn modelId="{B31B3B03-F28E-44D1-B247-A59622F3BA82}" type="presParOf" srcId="{0C101231-552F-4939-81ED-E05B13BF8CA9}" destId="{5BC7B8B4-C125-45C8-AF2E-3CABE4F1E544}" srcOrd="1" destOrd="0" presId="urn:microsoft.com/office/officeart/2005/8/layout/list1"/>
    <dgm:cxn modelId="{1A23552D-E3C5-4474-B90C-BBDB3C3D3C06}" type="presParOf" srcId="{035A1AED-AC49-4224-BDF9-8D615D7D42F4}" destId="{159BB645-615D-4BA4-8476-3932D2EA171C}" srcOrd="5" destOrd="0" presId="urn:microsoft.com/office/officeart/2005/8/layout/list1"/>
    <dgm:cxn modelId="{7A0AFB99-F2DD-4E5A-9E43-6EDCEA962E2B}" type="presParOf" srcId="{035A1AED-AC49-4224-BDF9-8D615D7D42F4}" destId="{C4A4EDAE-0CB3-4621-9110-B6897DFAB5D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21D7D9-2D67-43A2-918C-0CF1BFB9F845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FE79C36-FBF5-4A9C-81B6-B7C4355E88AE}">
      <dgm:prSet/>
      <dgm:spPr/>
      <dgm:t>
        <a:bodyPr/>
        <a:lstStyle/>
        <a:p>
          <a:r>
            <a:rPr lang="en-US"/>
            <a:t>No call for project proposal in 2026, but stakeholders are encouraged to submit proposals for consideration.</a:t>
          </a:r>
        </a:p>
      </dgm:t>
    </dgm:pt>
    <dgm:pt modelId="{82106EE2-9487-4CC5-8050-3C574A5E6D16}" type="parTrans" cxnId="{3AA932C2-E867-4E87-9858-6E319C24F60B}">
      <dgm:prSet/>
      <dgm:spPr/>
      <dgm:t>
        <a:bodyPr/>
        <a:lstStyle/>
        <a:p>
          <a:endParaRPr lang="en-US"/>
        </a:p>
      </dgm:t>
    </dgm:pt>
    <dgm:pt modelId="{D9BA92E2-08C4-4A40-8D62-8458D43D03FB}" type="sibTrans" cxnId="{3AA932C2-E867-4E87-9858-6E319C24F60B}">
      <dgm:prSet/>
      <dgm:spPr/>
      <dgm:t>
        <a:bodyPr/>
        <a:lstStyle/>
        <a:p>
          <a:endParaRPr lang="en-US"/>
        </a:p>
      </dgm:t>
    </dgm:pt>
    <dgm:pt modelId="{295092AE-5EBA-42FC-9420-758DE1C03C5E}">
      <dgm:prSet/>
      <dgm:spPr/>
      <dgm:t>
        <a:bodyPr/>
        <a:lstStyle/>
        <a:p>
          <a:r>
            <a:rPr lang="en-US" dirty="0"/>
            <a:t>NAPPO will add 3-4 projects based on the number of completed projects in 2025 and early 2026.</a:t>
          </a:r>
        </a:p>
      </dgm:t>
    </dgm:pt>
    <dgm:pt modelId="{75166151-90F8-4CD2-906D-0BB2301292D1}" type="parTrans" cxnId="{7E477936-C81A-46B5-812D-14D8AE9313A3}">
      <dgm:prSet/>
      <dgm:spPr/>
      <dgm:t>
        <a:bodyPr/>
        <a:lstStyle/>
        <a:p>
          <a:endParaRPr lang="en-US"/>
        </a:p>
      </dgm:t>
    </dgm:pt>
    <dgm:pt modelId="{FEFC1EDD-9F4F-4985-A470-2DA062AEAE1D}" type="sibTrans" cxnId="{7E477936-C81A-46B5-812D-14D8AE9313A3}">
      <dgm:prSet/>
      <dgm:spPr/>
      <dgm:t>
        <a:bodyPr/>
        <a:lstStyle/>
        <a:p>
          <a:endParaRPr lang="en-US"/>
        </a:p>
      </dgm:t>
    </dgm:pt>
    <dgm:pt modelId="{2C3BC1B0-CDA9-4036-9D8C-C3CEA100090C}">
      <dgm:prSet/>
      <dgm:spPr/>
      <dgm:t>
        <a:bodyPr/>
        <a:lstStyle/>
        <a:p>
          <a:r>
            <a:rPr lang="en-US"/>
            <a:t>NAPPO will continue to work on all communication projects.</a:t>
          </a:r>
        </a:p>
      </dgm:t>
    </dgm:pt>
    <dgm:pt modelId="{6B2C5BB8-B2D9-42C9-8BFF-5CC93791D4C0}" type="parTrans" cxnId="{9AD0C17D-00A8-47C9-8A36-F7D6AA535AB5}">
      <dgm:prSet/>
      <dgm:spPr/>
      <dgm:t>
        <a:bodyPr/>
        <a:lstStyle/>
        <a:p>
          <a:endParaRPr lang="en-US"/>
        </a:p>
      </dgm:t>
    </dgm:pt>
    <dgm:pt modelId="{C22FFA08-14F2-4070-9B64-15B5F02B9D4E}" type="sibTrans" cxnId="{9AD0C17D-00A8-47C9-8A36-F7D6AA535AB5}">
      <dgm:prSet/>
      <dgm:spPr/>
      <dgm:t>
        <a:bodyPr/>
        <a:lstStyle/>
        <a:p>
          <a:endParaRPr lang="en-US"/>
        </a:p>
      </dgm:t>
    </dgm:pt>
    <dgm:pt modelId="{E79CFCCC-C37A-4FDC-8607-4AE281D2D155}">
      <dgm:prSet/>
      <dgm:spPr/>
      <dgm:t>
        <a:bodyPr/>
        <a:lstStyle/>
        <a:p>
          <a:r>
            <a:rPr lang="en-US"/>
            <a:t>The NAPPO AMC will continue to work on the BPI documents and the new 5-year NAPPO Strategic Plan (2026-2031)</a:t>
          </a:r>
        </a:p>
      </dgm:t>
    </dgm:pt>
    <dgm:pt modelId="{2832A5C2-77B3-4298-9B8B-814678466307}" type="parTrans" cxnId="{8BE59085-6B81-48B1-A247-C54D86978B1D}">
      <dgm:prSet/>
      <dgm:spPr/>
      <dgm:t>
        <a:bodyPr/>
        <a:lstStyle/>
        <a:p>
          <a:endParaRPr lang="en-US"/>
        </a:p>
      </dgm:t>
    </dgm:pt>
    <dgm:pt modelId="{6404997B-059E-4D87-A473-82280288F34C}" type="sibTrans" cxnId="{8BE59085-6B81-48B1-A247-C54D86978B1D}">
      <dgm:prSet/>
      <dgm:spPr/>
      <dgm:t>
        <a:bodyPr/>
        <a:lstStyle/>
        <a:p>
          <a:endParaRPr lang="en-US"/>
        </a:p>
      </dgm:t>
    </dgm:pt>
    <dgm:pt modelId="{59AC6A04-43B8-4306-A708-83628F1D2A3C}" type="pres">
      <dgm:prSet presAssocID="{5021D7D9-2D67-43A2-918C-0CF1BFB9F845}" presName="linear" presStyleCnt="0">
        <dgm:presLayoutVars>
          <dgm:animLvl val="lvl"/>
          <dgm:resizeHandles val="exact"/>
        </dgm:presLayoutVars>
      </dgm:prSet>
      <dgm:spPr/>
    </dgm:pt>
    <dgm:pt modelId="{F3D08F33-DAA0-4E8B-A61E-5B74DBC0613C}" type="pres">
      <dgm:prSet presAssocID="{BFE79C36-FBF5-4A9C-81B6-B7C4355E88A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3600D78-2B9B-4168-877B-BF084E0503B4}" type="pres">
      <dgm:prSet presAssocID="{D9BA92E2-08C4-4A40-8D62-8458D43D03FB}" presName="spacer" presStyleCnt="0"/>
      <dgm:spPr/>
    </dgm:pt>
    <dgm:pt modelId="{DF0ED583-A33C-49FC-8E8B-7AE84359E79C}" type="pres">
      <dgm:prSet presAssocID="{295092AE-5EBA-42FC-9420-758DE1C03C5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4F7E232-9948-4BEF-82DB-02A3A7702C38}" type="pres">
      <dgm:prSet presAssocID="{FEFC1EDD-9F4F-4985-A470-2DA062AEAE1D}" presName="spacer" presStyleCnt="0"/>
      <dgm:spPr/>
    </dgm:pt>
    <dgm:pt modelId="{F2EF0C90-DF1A-429C-AB45-95C74EAEF468}" type="pres">
      <dgm:prSet presAssocID="{2C3BC1B0-CDA9-4036-9D8C-C3CEA100090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0823655-5920-47F7-92AD-0A4D7E7FF40D}" type="pres">
      <dgm:prSet presAssocID="{C22FFA08-14F2-4070-9B64-15B5F02B9D4E}" presName="spacer" presStyleCnt="0"/>
      <dgm:spPr/>
    </dgm:pt>
    <dgm:pt modelId="{C4DA3E8D-3FDE-4698-8169-E630F896BB12}" type="pres">
      <dgm:prSet presAssocID="{E79CFCCC-C37A-4FDC-8607-4AE281D2D15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E477936-C81A-46B5-812D-14D8AE9313A3}" srcId="{5021D7D9-2D67-43A2-918C-0CF1BFB9F845}" destId="{295092AE-5EBA-42FC-9420-758DE1C03C5E}" srcOrd="1" destOrd="0" parTransId="{75166151-90F8-4CD2-906D-0BB2301292D1}" sibTransId="{FEFC1EDD-9F4F-4985-A470-2DA062AEAE1D}"/>
    <dgm:cxn modelId="{B0C9294F-6E4B-4C98-9C44-E8B96D9CAC2C}" type="presOf" srcId="{5021D7D9-2D67-43A2-918C-0CF1BFB9F845}" destId="{59AC6A04-43B8-4306-A708-83628F1D2A3C}" srcOrd="0" destOrd="0" presId="urn:microsoft.com/office/officeart/2005/8/layout/vList2"/>
    <dgm:cxn modelId="{74E3577A-F999-4DF1-97D5-B1973BDBBBE1}" type="presOf" srcId="{2C3BC1B0-CDA9-4036-9D8C-C3CEA100090C}" destId="{F2EF0C90-DF1A-429C-AB45-95C74EAEF468}" srcOrd="0" destOrd="0" presId="urn:microsoft.com/office/officeart/2005/8/layout/vList2"/>
    <dgm:cxn modelId="{9AD0C17D-00A8-47C9-8A36-F7D6AA535AB5}" srcId="{5021D7D9-2D67-43A2-918C-0CF1BFB9F845}" destId="{2C3BC1B0-CDA9-4036-9D8C-C3CEA100090C}" srcOrd="2" destOrd="0" parTransId="{6B2C5BB8-B2D9-42C9-8BFF-5CC93791D4C0}" sibTransId="{C22FFA08-14F2-4070-9B64-15B5F02B9D4E}"/>
    <dgm:cxn modelId="{8BE59085-6B81-48B1-A247-C54D86978B1D}" srcId="{5021D7D9-2D67-43A2-918C-0CF1BFB9F845}" destId="{E79CFCCC-C37A-4FDC-8607-4AE281D2D155}" srcOrd="3" destOrd="0" parTransId="{2832A5C2-77B3-4298-9B8B-814678466307}" sibTransId="{6404997B-059E-4D87-A473-82280288F34C}"/>
    <dgm:cxn modelId="{3FCC789A-7582-41C4-BF45-0B4C476A282D}" type="presOf" srcId="{BFE79C36-FBF5-4A9C-81B6-B7C4355E88AE}" destId="{F3D08F33-DAA0-4E8B-A61E-5B74DBC0613C}" srcOrd="0" destOrd="0" presId="urn:microsoft.com/office/officeart/2005/8/layout/vList2"/>
    <dgm:cxn modelId="{3AA932C2-E867-4E87-9858-6E319C24F60B}" srcId="{5021D7D9-2D67-43A2-918C-0CF1BFB9F845}" destId="{BFE79C36-FBF5-4A9C-81B6-B7C4355E88AE}" srcOrd="0" destOrd="0" parTransId="{82106EE2-9487-4CC5-8050-3C574A5E6D16}" sibTransId="{D9BA92E2-08C4-4A40-8D62-8458D43D03FB}"/>
    <dgm:cxn modelId="{BCA7E4C7-DFE1-435A-AFC0-71BBF1222655}" type="presOf" srcId="{295092AE-5EBA-42FC-9420-758DE1C03C5E}" destId="{DF0ED583-A33C-49FC-8E8B-7AE84359E79C}" srcOrd="0" destOrd="0" presId="urn:microsoft.com/office/officeart/2005/8/layout/vList2"/>
    <dgm:cxn modelId="{227C68CE-0E96-4ED2-B775-96196E13E301}" type="presOf" srcId="{E79CFCCC-C37A-4FDC-8607-4AE281D2D155}" destId="{C4DA3E8D-3FDE-4698-8169-E630F896BB12}" srcOrd="0" destOrd="0" presId="urn:microsoft.com/office/officeart/2005/8/layout/vList2"/>
    <dgm:cxn modelId="{47795173-6D04-4CED-8BF4-F690B679B0CB}" type="presParOf" srcId="{59AC6A04-43B8-4306-A708-83628F1D2A3C}" destId="{F3D08F33-DAA0-4E8B-A61E-5B74DBC0613C}" srcOrd="0" destOrd="0" presId="urn:microsoft.com/office/officeart/2005/8/layout/vList2"/>
    <dgm:cxn modelId="{19ABC62E-439E-43DD-B02A-F866B3AE9C14}" type="presParOf" srcId="{59AC6A04-43B8-4306-A708-83628F1D2A3C}" destId="{93600D78-2B9B-4168-877B-BF084E0503B4}" srcOrd="1" destOrd="0" presId="urn:microsoft.com/office/officeart/2005/8/layout/vList2"/>
    <dgm:cxn modelId="{FB59EBCE-F1D0-412D-8B44-1B91A1DCB6F2}" type="presParOf" srcId="{59AC6A04-43B8-4306-A708-83628F1D2A3C}" destId="{DF0ED583-A33C-49FC-8E8B-7AE84359E79C}" srcOrd="2" destOrd="0" presId="urn:microsoft.com/office/officeart/2005/8/layout/vList2"/>
    <dgm:cxn modelId="{A34BABC0-F6AC-4759-8674-3B230B517306}" type="presParOf" srcId="{59AC6A04-43B8-4306-A708-83628F1D2A3C}" destId="{14F7E232-9948-4BEF-82DB-02A3A7702C38}" srcOrd="3" destOrd="0" presId="urn:microsoft.com/office/officeart/2005/8/layout/vList2"/>
    <dgm:cxn modelId="{F3A871EC-6A70-4E09-974E-CDEDAD7D9D1A}" type="presParOf" srcId="{59AC6A04-43B8-4306-A708-83628F1D2A3C}" destId="{F2EF0C90-DF1A-429C-AB45-95C74EAEF468}" srcOrd="4" destOrd="0" presId="urn:microsoft.com/office/officeart/2005/8/layout/vList2"/>
    <dgm:cxn modelId="{F3E9E263-0CE1-4EF8-979A-4FE26B2D8C81}" type="presParOf" srcId="{59AC6A04-43B8-4306-A708-83628F1D2A3C}" destId="{00823655-5920-47F7-92AD-0A4D7E7FF40D}" srcOrd="5" destOrd="0" presId="urn:microsoft.com/office/officeart/2005/8/layout/vList2"/>
    <dgm:cxn modelId="{A5A2511A-0048-4220-A386-491615A6794B}" type="presParOf" srcId="{59AC6A04-43B8-4306-A708-83628F1D2A3C}" destId="{C4DA3E8D-3FDE-4698-8169-E630F896BB1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7D438D-2F23-4609-A7AE-2F3031BC27EE}">
      <dsp:nvSpPr>
        <dsp:cNvPr id="0" name=""/>
        <dsp:cNvSpPr/>
      </dsp:nvSpPr>
      <dsp:spPr>
        <a:xfrm>
          <a:off x="8492883" y="1207422"/>
          <a:ext cx="1936515" cy="19368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2692D0-7848-41EB-AD4E-284AE35591C9}">
      <dsp:nvSpPr>
        <dsp:cNvPr id="0" name=""/>
        <dsp:cNvSpPr/>
      </dsp:nvSpPr>
      <dsp:spPr>
        <a:xfrm>
          <a:off x="8556781" y="1271995"/>
          <a:ext cx="1807689" cy="180768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Approved projects added to the WP.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 WP approved by EC</a:t>
          </a:r>
        </a:p>
      </dsp:txBody>
      <dsp:txXfrm>
        <a:off x="8815464" y="1530284"/>
        <a:ext cx="1291353" cy="1291108"/>
      </dsp:txXfrm>
    </dsp:sp>
    <dsp:sp modelId="{BAA8631E-268C-46C1-931E-C615D92FDB2A}">
      <dsp:nvSpPr>
        <dsp:cNvPr id="0" name=""/>
        <dsp:cNvSpPr/>
      </dsp:nvSpPr>
      <dsp:spPr>
        <a:xfrm rot="2700000">
          <a:off x="6490520" y="1207523"/>
          <a:ext cx="1936291" cy="1936291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DB807-E129-43FF-A6DD-E1A29E1FA5C0}">
      <dsp:nvSpPr>
        <dsp:cNvPr id="0" name=""/>
        <dsp:cNvSpPr/>
      </dsp:nvSpPr>
      <dsp:spPr>
        <a:xfrm>
          <a:off x="6556368" y="1271995"/>
          <a:ext cx="1807689" cy="180768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rgbClr val="FF0000"/>
              </a:solidFill>
            </a:rPr>
            <a:t>PP approval by the Executive Committee</a:t>
          </a:r>
        </a:p>
      </dsp:txBody>
      <dsp:txXfrm>
        <a:off x="6814020" y="1530284"/>
        <a:ext cx="1291353" cy="1291108"/>
      </dsp:txXfrm>
    </dsp:sp>
    <dsp:sp modelId="{5C6C7375-10D5-425A-B8F7-6CB62FD68B6A}">
      <dsp:nvSpPr>
        <dsp:cNvPr id="0" name=""/>
        <dsp:cNvSpPr/>
      </dsp:nvSpPr>
      <dsp:spPr>
        <a:xfrm rot="2700000">
          <a:off x="4490107" y="1207523"/>
          <a:ext cx="1936291" cy="1936291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3C62F-23F3-445D-8EDD-96FADBF8BA4B}">
      <dsp:nvSpPr>
        <dsp:cNvPr id="0" name=""/>
        <dsp:cNvSpPr/>
      </dsp:nvSpPr>
      <dsp:spPr>
        <a:xfrm>
          <a:off x="4554924" y="1271995"/>
          <a:ext cx="1807689" cy="180768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Screening and Prioritization by AMC</a:t>
          </a:r>
        </a:p>
      </dsp:txBody>
      <dsp:txXfrm>
        <a:off x="4812576" y="1530284"/>
        <a:ext cx="1291353" cy="1291108"/>
      </dsp:txXfrm>
    </dsp:sp>
    <dsp:sp modelId="{29AC33EF-5739-4282-A611-62CFADDAD6FB}">
      <dsp:nvSpPr>
        <dsp:cNvPr id="0" name=""/>
        <dsp:cNvSpPr/>
      </dsp:nvSpPr>
      <dsp:spPr>
        <a:xfrm rot="2700000">
          <a:off x="2488664" y="1207523"/>
          <a:ext cx="1936291" cy="1936291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A79DFA-B5F1-4221-AEFB-640515BF7360}">
      <dsp:nvSpPr>
        <dsp:cNvPr id="0" name=""/>
        <dsp:cNvSpPr/>
      </dsp:nvSpPr>
      <dsp:spPr>
        <a:xfrm>
          <a:off x="2553480" y="1271995"/>
          <a:ext cx="1807689" cy="180768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Submission of PP</a:t>
          </a:r>
        </a:p>
      </dsp:txBody>
      <dsp:txXfrm>
        <a:off x="2812163" y="1530284"/>
        <a:ext cx="1291353" cy="1291108"/>
      </dsp:txXfrm>
    </dsp:sp>
    <dsp:sp modelId="{0ECC8691-E7E3-4E1E-B816-376F2D240364}">
      <dsp:nvSpPr>
        <dsp:cNvPr id="0" name=""/>
        <dsp:cNvSpPr/>
      </dsp:nvSpPr>
      <dsp:spPr>
        <a:xfrm rot="2700000">
          <a:off x="487220" y="1207523"/>
          <a:ext cx="1936291" cy="1936291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1FEECD-7242-4A94-9DA1-BCDC172B8723}">
      <dsp:nvSpPr>
        <dsp:cNvPr id="0" name=""/>
        <dsp:cNvSpPr/>
      </dsp:nvSpPr>
      <dsp:spPr>
        <a:xfrm>
          <a:off x="552036" y="1271995"/>
          <a:ext cx="1807689" cy="180768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Call for PP</a:t>
          </a:r>
        </a:p>
      </dsp:txBody>
      <dsp:txXfrm>
        <a:off x="810719" y="1530284"/>
        <a:ext cx="1291353" cy="12911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F27E19-A4A5-4D03-952E-522940FD3C8D}">
      <dsp:nvSpPr>
        <dsp:cNvPr id="0" name=""/>
        <dsp:cNvSpPr/>
      </dsp:nvSpPr>
      <dsp:spPr>
        <a:xfrm>
          <a:off x="0" y="1189984"/>
          <a:ext cx="6666833" cy="2211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74904" rIns="51742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Phytosanitary Alert System (PAS)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Electronic Phytosanitary Certification (eCert)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Inter-American Coordinating Group on Plant Health (GICSV)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NAPPO Newsletter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NAPPO Annual Meeting</a:t>
          </a:r>
        </a:p>
      </dsp:txBody>
      <dsp:txXfrm>
        <a:off x="0" y="1189984"/>
        <a:ext cx="6666833" cy="2211300"/>
      </dsp:txXfrm>
    </dsp:sp>
    <dsp:sp modelId="{DE900D25-BB5C-4045-840A-5F17504018DD}">
      <dsp:nvSpPr>
        <dsp:cNvPr id="0" name=""/>
        <dsp:cNvSpPr/>
      </dsp:nvSpPr>
      <dsp:spPr>
        <a:xfrm>
          <a:off x="333341" y="924304"/>
          <a:ext cx="4666783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5 Communication projects:</a:t>
          </a:r>
          <a:endParaRPr lang="en-US" sz="1800" kern="1200"/>
        </a:p>
      </dsp:txBody>
      <dsp:txXfrm>
        <a:off x="359280" y="950243"/>
        <a:ext cx="4614905" cy="479482"/>
      </dsp:txXfrm>
    </dsp:sp>
    <dsp:sp modelId="{C4A4EDAE-0CB3-4621-9110-B6897DFAB5D3}">
      <dsp:nvSpPr>
        <dsp:cNvPr id="0" name=""/>
        <dsp:cNvSpPr/>
      </dsp:nvSpPr>
      <dsp:spPr>
        <a:xfrm>
          <a:off x="0" y="3764165"/>
          <a:ext cx="6666833" cy="765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74904" rIns="51742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Business Process Improvement (BPI) documents.</a:t>
          </a:r>
        </a:p>
      </dsp:txBody>
      <dsp:txXfrm>
        <a:off x="0" y="3764165"/>
        <a:ext cx="6666833" cy="765450"/>
      </dsp:txXfrm>
    </dsp:sp>
    <dsp:sp modelId="{5BC7B8B4-C125-45C8-AF2E-3CABE4F1E544}">
      <dsp:nvSpPr>
        <dsp:cNvPr id="0" name=""/>
        <dsp:cNvSpPr/>
      </dsp:nvSpPr>
      <dsp:spPr>
        <a:xfrm>
          <a:off x="333341" y="3498484"/>
          <a:ext cx="4666783" cy="53136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Projects with the AMC / NAPPO Secretariat</a:t>
          </a:r>
        </a:p>
      </dsp:txBody>
      <dsp:txXfrm>
        <a:off x="359280" y="3524423"/>
        <a:ext cx="4614905" cy="479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D08F33-DAA0-4E8B-A61E-5B74DBC0613C}">
      <dsp:nvSpPr>
        <dsp:cNvPr id="0" name=""/>
        <dsp:cNvSpPr/>
      </dsp:nvSpPr>
      <dsp:spPr>
        <a:xfrm>
          <a:off x="0" y="98059"/>
          <a:ext cx="6666833" cy="126477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No call for project proposal in 2026, but stakeholders are encouraged to submit proposals for consideration.</a:t>
          </a:r>
        </a:p>
      </dsp:txBody>
      <dsp:txXfrm>
        <a:off x="61741" y="159800"/>
        <a:ext cx="6543351" cy="1141288"/>
      </dsp:txXfrm>
    </dsp:sp>
    <dsp:sp modelId="{DF0ED583-A33C-49FC-8E8B-7AE84359E79C}">
      <dsp:nvSpPr>
        <dsp:cNvPr id="0" name=""/>
        <dsp:cNvSpPr/>
      </dsp:nvSpPr>
      <dsp:spPr>
        <a:xfrm>
          <a:off x="0" y="1429069"/>
          <a:ext cx="6666833" cy="126477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NAPPO will add 3-4 projects based on the number of completed projects in 2025 and early 2026.</a:t>
          </a:r>
        </a:p>
      </dsp:txBody>
      <dsp:txXfrm>
        <a:off x="61741" y="1490810"/>
        <a:ext cx="6543351" cy="1141288"/>
      </dsp:txXfrm>
    </dsp:sp>
    <dsp:sp modelId="{F2EF0C90-DF1A-429C-AB45-95C74EAEF468}">
      <dsp:nvSpPr>
        <dsp:cNvPr id="0" name=""/>
        <dsp:cNvSpPr/>
      </dsp:nvSpPr>
      <dsp:spPr>
        <a:xfrm>
          <a:off x="0" y="2760080"/>
          <a:ext cx="6666833" cy="126477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NAPPO will continue to work on all communication projects.</a:t>
          </a:r>
        </a:p>
      </dsp:txBody>
      <dsp:txXfrm>
        <a:off x="61741" y="2821821"/>
        <a:ext cx="6543351" cy="1141288"/>
      </dsp:txXfrm>
    </dsp:sp>
    <dsp:sp modelId="{C4DA3E8D-3FDE-4698-8169-E630F896BB12}">
      <dsp:nvSpPr>
        <dsp:cNvPr id="0" name=""/>
        <dsp:cNvSpPr/>
      </dsp:nvSpPr>
      <dsp:spPr>
        <a:xfrm>
          <a:off x="0" y="4091090"/>
          <a:ext cx="6666833" cy="126477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The NAPPO AMC will continue to work on the BPI documents and the new 5-year NAPPO Strategic Plan (2026-2031)</a:t>
          </a:r>
        </a:p>
      </dsp:txBody>
      <dsp:txXfrm>
        <a:off x="61741" y="4152831"/>
        <a:ext cx="6543351" cy="1141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26A35D-6DD8-4600-92CC-F5BE6133E919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5E520D-7239-4E30-83D4-908142EBB8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183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03A218F-FF3E-4FBC-AC93-5B3E8924B021}" type="slidenum">
              <a:rPr lang="en-CA" altLang="en-US" smtClean="0"/>
              <a:pPr eaLnBrk="1" hangingPunct="1"/>
              <a:t>3</a:t>
            </a:fld>
            <a:endParaRPr lang="en-CA" altLang="en-US" dirty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10097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3BB8FF-59A0-40F9-A13B-3B49947C3418}" type="slidenum">
              <a:rPr lang="en-CA" smtClean="0"/>
              <a:pPr>
                <a:defRPr/>
              </a:pPr>
              <a:t>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33392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3BB8FF-59A0-40F9-A13B-3B49947C3418}" type="slidenum">
              <a:rPr lang="en-CA" smtClean="0"/>
              <a:pPr>
                <a:defRPr/>
              </a:pPr>
              <a:t>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39048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3BB8FF-59A0-40F9-A13B-3B49947C3418}" type="slidenum">
              <a:rPr lang="en-CA" smtClean="0"/>
              <a:pPr>
                <a:defRPr/>
              </a:pPr>
              <a:t>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44075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7495-498A-0EA5-6889-BF9CBD2B8C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5FE69C-CA25-C1E5-FED6-26DCF18A7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008DB-0341-35CC-07F2-45F72548E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234A-6EA9-4CB7-A816-97DFCA182F6F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CD83D8-44FD-F545-55D6-D1907691B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11C2A-E6B1-6DC1-1900-E66E6B904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5865-F2A4-4EB0-BA7B-6DFDC372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057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594FB-3F09-B2B0-C8CF-B2AEFCD14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0FBEDC-BCBE-1EAF-2B9F-12D1F816C4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9313C-A7BE-8580-32AD-BF08CD3D6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234A-6EA9-4CB7-A816-97DFCA182F6F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FA681-5469-3DD9-8546-71F94525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896C0-4EFD-2D9D-857B-41E50F6BD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5865-F2A4-4EB0-BA7B-6DFDC372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434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BDDEBC-7EC1-F45B-1560-58816ADB11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99273-CD2B-F3D9-9B52-DA49257172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BBE89-F52E-9BCF-264E-820FB55E3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234A-6EA9-4CB7-A816-97DFCA182F6F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010F1B-6259-228B-CE11-8B8EDD25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22CF9-3047-6CBC-8009-F47CF9628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5865-F2A4-4EB0-BA7B-6DFDC372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76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01684-C5E7-42DB-ACAC-EB418EB77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1F3A8-8B77-02B0-5954-6D7481874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D2B83-5B35-3A19-2CA9-3127B708A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234A-6EA9-4CB7-A816-97DFCA182F6F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E5F05-B973-05A9-2B47-8C1B64F59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A1C77-906F-9D15-5FB7-3AAEF1C4D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5865-F2A4-4EB0-BA7B-6DFDC372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871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0113F-BBD7-FD59-5B9B-62CA7C88A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149962-BAF0-2663-C733-D8E53FA4F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5DBE4-EE87-6070-DD23-EF29D0038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234A-6EA9-4CB7-A816-97DFCA182F6F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EAF219-1693-5F8C-701B-B6EC23927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D749A-1D1E-7E57-E9B1-37EE202DE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5865-F2A4-4EB0-BA7B-6DFDC372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874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5E619-2DAB-6D89-252E-72B7F8BE8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6B34F-59F4-5115-456F-67CE912A91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5C9C32-3CF8-35F6-C265-E5059CEF8C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FD34FA-37B2-E353-A843-3CA00EDD6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234A-6EA9-4CB7-A816-97DFCA182F6F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A1ACBD-5DC6-3FAD-2812-7DAC06CA4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F56B3B-7B9E-7380-A347-6A1CA90DC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5865-F2A4-4EB0-BA7B-6DFDC372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98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CF896-83A0-308D-FC08-829C9EFFF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BF2C07-669A-DCAE-4468-C8F9EC9A5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EAB547-E35C-D155-95CF-1E1AE8E0DC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3D4D9-0E7B-B492-3A1B-3EA55D18A0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63EA36-C69F-1E2C-F8C6-93DB698DE1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DA6A70-2414-ABBC-2577-8F7BDF6CE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234A-6EA9-4CB7-A816-97DFCA182F6F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8B48DD-060B-A566-5210-965743DF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B6BCF3-C2C2-C3BE-9622-B326F32E6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5865-F2A4-4EB0-BA7B-6DFDC372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64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9F500-1647-FA51-CCEF-37739FC2C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071E94-21D7-9025-C889-38D337575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234A-6EA9-4CB7-A816-97DFCA182F6F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89DEA8-D78D-FD89-0C05-7FAC63CC0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2D582A-7FB2-0C56-9A3B-FA340C1D0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5865-F2A4-4EB0-BA7B-6DFDC372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613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B79BA3-2BE3-702C-4927-1F53C2702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234A-6EA9-4CB7-A816-97DFCA182F6F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8948D6-2122-3708-7807-C8954432B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F8C4EF-D017-91F9-BBAB-9B52F7FD3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5865-F2A4-4EB0-BA7B-6DFDC372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544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E4546-F190-489E-90A2-E31DB40F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8870C-4EBE-17CC-1AA9-9842A8E2E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2F1A3A-7693-014D-9164-6892A9390E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5D865D-2DEE-A97E-E19E-51FB62B3D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234A-6EA9-4CB7-A816-97DFCA182F6F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B3EDCB-8E6F-5776-C72C-E7E5CCA14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5A1620-B21C-9557-71A5-EEB4E9FB7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5865-F2A4-4EB0-BA7B-6DFDC372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453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F0A69-647B-1CA5-8F52-DE7BC462C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AD8F45-7EAE-541C-9136-41444BD494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091FD8-E32D-C0D5-2D8E-CB7217BD5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5BF7C9-55D0-1D58-BCFE-8EA2B87AA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6234A-6EA9-4CB7-A816-97DFCA182F6F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A1BDC-B560-25CE-0190-4E91D5269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73E301-6B32-CB5F-AF01-867DC724B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65865-F2A4-4EB0-BA7B-6DFDC372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97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592EE6-77CB-1AEA-D145-8A77E33BB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271D8-F18F-FF54-E42A-F3BDD7FA3E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E9D1B-83FE-BC6A-3E5F-90FBE778C2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56234A-6EA9-4CB7-A816-97DFCA182F6F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266A0-B3FA-0F2C-7354-F1EA631F24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99F35-2A2D-70CE-0488-8304A34858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065865-F2A4-4EB0-BA7B-6DFDC372D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01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ppo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pestalerts.or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B3726A-D894-57A6-E71C-00B966CDD0F0}"/>
              </a:ext>
            </a:extLst>
          </p:cNvPr>
          <p:cNvSpPr txBox="1"/>
          <p:nvPr/>
        </p:nvSpPr>
        <p:spPr>
          <a:xfrm>
            <a:off x="5273040" y="1011247"/>
            <a:ext cx="6231841" cy="205252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900">
                <a:latin typeface="+mj-lt"/>
                <a:ea typeface="+mj-ea"/>
                <a:cs typeface="+mj-cs"/>
              </a:rPr>
              <a:t>The NAPPO </a:t>
            </a:r>
            <a:r>
              <a:rPr lang="en-US" sz="3900" dirty="0">
                <a:latin typeface="+mj-lt"/>
                <a:ea typeface="+mj-ea"/>
                <a:cs typeface="+mj-cs"/>
              </a:rPr>
              <a:t>Work Program –Process and Overview of the  2025/2026 NAPPO Work Program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900" dirty="0">
              <a:latin typeface="+mj-lt"/>
              <a:ea typeface="+mj-ea"/>
              <a:cs typeface="+mj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logo for a company&#10;&#10;AI-generated content may be incorrect.">
            <a:extLst>
              <a:ext uri="{FF2B5EF4-FFF2-40B4-BE49-F238E27FC236}">
                <a16:creationId xmlns:a16="http://schemas.microsoft.com/office/drawing/2014/main" id="{29D7C0C8-4841-62E4-C29A-3027F87F9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1" r="2669"/>
          <a:stretch>
            <a:fillRect/>
          </a:stretch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6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434791-27DF-E60D-5B98-C41077BAA7DA}"/>
              </a:ext>
            </a:extLst>
          </p:cNvPr>
          <p:cNvSpPr txBox="1"/>
          <p:nvPr/>
        </p:nvSpPr>
        <p:spPr>
          <a:xfrm>
            <a:off x="6657715" y="2990818"/>
            <a:ext cx="4195673" cy="29138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80000"/>
                  </a:schemeClr>
                </a:solidFill>
              </a:rPr>
              <a:t>Alonso Suazo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80000"/>
                  </a:schemeClr>
                </a:solidFill>
              </a:rPr>
              <a:t>NAPPO Technical Director</a:t>
            </a:r>
          </a:p>
        </p:txBody>
      </p:sp>
      <p:sp>
        <p:nvSpPr>
          <p:cNvPr id="20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2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803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351527-F854-85ED-CAF6-0D7C8E5E0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8FC028-BF2D-D3BD-03CC-EB8C84780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 b="1">
                <a:solidFill>
                  <a:srgbClr val="FFFFFF"/>
                </a:solidFill>
              </a:rPr>
              <a:t>2025 Work Program (cont.)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981D4CC-50DA-0417-B20C-20E58D7D6A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2467197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234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322CE-638F-B1DE-28D4-988506DC5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2026 Work Program</a:t>
            </a:r>
            <a:endParaRPr lang="en-US" sz="4000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8123DBA-01CB-60B2-E63A-97BC39AC72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436431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6076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0AE40F8-536B-418F-9B7C-38022404562E}"/>
              </a:ext>
            </a:extLst>
          </p:cNvPr>
          <p:cNvSpPr/>
          <p:nvPr/>
        </p:nvSpPr>
        <p:spPr>
          <a:xfrm>
            <a:off x="761839" y="1138265"/>
            <a:ext cx="6523215" cy="14011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000" b="1" dirty="0">
                <a:latin typeface="Arial Narrow" panose="020B0606020202030204" pitchFamily="34" charset="0"/>
                <a:ea typeface="+mj-ea"/>
                <a:cs typeface="+mj-cs"/>
              </a:rPr>
              <a:t>Harmonization of diagnostic protocols for seed pests - </a:t>
            </a:r>
            <a:r>
              <a:rPr lang="en-US" sz="3000" b="1" i="1" dirty="0" err="1">
                <a:latin typeface="Arial Narrow" panose="020B0606020202030204" pitchFamily="34" charset="0"/>
                <a:ea typeface="+mj-ea"/>
                <a:cs typeface="+mj-cs"/>
              </a:rPr>
              <a:t>ToBRFV</a:t>
            </a:r>
            <a:endParaRPr lang="en-US" sz="3000" b="1" i="1" dirty="0"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4660A96E-E97E-444D-9322-AE96B4124A03}"/>
              </a:ext>
            </a:extLst>
          </p:cNvPr>
          <p:cNvSpPr txBox="1">
            <a:spLocks noChangeArrowheads="1"/>
          </p:cNvSpPr>
          <p:nvPr/>
        </p:nvSpPr>
        <p:spPr>
          <a:xfrm>
            <a:off x="761839" y="2383919"/>
            <a:ext cx="6372491" cy="36029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192" lvl="1" indent="0" defTabSz="914400">
              <a:buClr>
                <a:srgbClr val="0070C0"/>
              </a:buClr>
              <a:buNone/>
              <a:defRPr/>
            </a:pPr>
            <a:r>
              <a:rPr lang="en-US" sz="2400" b="1" dirty="0">
                <a:latin typeface="Arial Narrow" panose="020B0606020202030204" pitchFamily="34" charset="0"/>
              </a:rPr>
              <a:t>Model</a:t>
            </a:r>
            <a:r>
              <a:rPr lang="en-US" sz="2400" dirty="0">
                <a:latin typeface="Arial Narrow" panose="020B0606020202030204" pitchFamily="34" charset="0"/>
              </a:rPr>
              <a:t> for regional harmonization</a:t>
            </a:r>
          </a:p>
          <a:p>
            <a:pPr marL="1407552" lvl="2" indent="-342900" defTabSz="9144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i="1" dirty="0" err="1">
                <a:latin typeface="Arial Narrow" panose="020B0606020202030204" pitchFamily="34" charset="0"/>
              </a:rPr>
              <a:t>ToBRFV</a:t>
            </a:r>
            <a:r>
              <a:rPr lang="en-US" sz="2400" dirty="0">
                <a:latin typeface="Arial Narrow" panose="020B0606020202030204" pitchFamily="34" charset="0"/>
              </a:rPr>
              <a:t> - </a:t>
            </a:r>
            <a:r>
              <a:rPr lang="en-US" sz="2400" dirty="0">
                <a:solidFill>
                  <a:srgbClr val="0033CC"/>
                </a:solidFill>
                <a:latin typeface="Arial Narrow" panose="020B0606020202030204" pitchFamily="34" charset="0"/>
              </a:rPr>
              <a:t>quarantine pest </a:t>
            </a:r>
            <a:r>
              <a:rPr lang="en-US" sz="2400" dirty="0">
                <a:latin typeface="Arial Narrow" panose="020B0606020202030204" pitchFamily="34" charset="0"/>
              </a:rPr>
              <a:t>for all NAPPO countries </a:t>
            </a:r>
          </a:p>
          <a:p>
            <a:pPr marL="1407552" lvl="2" indent="-342900" defTabSz="9144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latin typeface="Arial Narrow" panose="020B0606020202030204" pitchFamily="34" charset="0"/>
              </a:rPr>
              <a:t>Host commodities - fruit, </a:t>
            </a:r>
            <a:r>
              <a:rPr lang="en-US" sz="2400" dirty="0">
                <a:solidFill>
                  <a:srgbClr val="0033CC"/>
                </a:solidFill>
                <a:latin typeface="Arial Narrow" panose="020B0606020202030204" pitchFamily="34" charset="0"/>
              </a:rPr>
              <a:t>seeds</a:t>
            </a:r>
            <a:r>
              <a:rPr lang="en-US" sz="2400" dirty="0">
                <a:latin typeface="Arial Narrow" panose="020B0606020202030204" pitchFamily="34" charset="0"/>
              </a:rPr>
              <a:t> and plants of tomato and pepper - heavily traded in our region</a:t>
            </a:r>
          </a:p>
          <a:p>
            <a:pPr marL="1407552" lvl="2" indent="-342900" defTabSz="9144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latin typeface="Arial Narrow" panose="020B0606020202030204" pitchFamily="34" charset="0"/>
              </a:rPr>
              <a:t>Immediate benefits to regional trade</a:t>
            </a:r>
          </a:p>
          <a:p>
            <a:pPr marL="1864740" lvl="3" indent="-342900" defTabSz="914400">
              <a:buClr>
                <a:srgbClr val="0070C0"/>
              </a:buClr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 Narrow" panose="020B0606020202030204" pitchFamily="34" charset="0"/>
              </a:rPr>
              <a:t>Alleviating delays/costs resulting from conflicting seed test results</a:t>
            </a:r>
          </a:p>
          <a:p>
            <a:pPr marL="1864740" lvl="3" indent="-342900" defTabSz="914400">
              <a:buClr>
                <a:srgbClr val="0070C0"/>
              </a:buClr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 Narrow" panose="020B0606020202030204" pitchFamily="34" charset="0"/>
              </a:rPr>
              <a:t>Avoid unnecessary retesting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6A04388-0A48-B9EE-A438-8E6707420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180" y="3718483"/>
            <a:ext cx="18796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768D91-ED01-07A4-B4ED-31F67A646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2180" y="965854"/>
            <a:ext cx="1943100" cy="2362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6EC9AD-1AA2-3F9B-69CC-06A1081E01B7}"/>
              </a:ext>
            </a:extLst>
          </p:cNvPr>
          <p:cNvSpPr txBox="1"/>
          <p:nvPr/>
        </p:nvSpPr>
        <p:spPr>
          <a:xfrm>
            <a:off x="9329416" y="3156155"/>
            <a:ext cx="14729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>
                <a:solidFill>
                  <a:schemeClr val="bg1"/>
                </a:solidFill>
              </a:rPr>
              <a:t>Source: CABI digital library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4745C2-6C2F-2F84-0F00-69DDE6139EBD}"/>
              </a:ext>
            </a:extLst>
          </p:cNvPr>
          <p:cNvSpPr txBox="1"/>
          <p:nvPr/>
        </p:nvSpPr>
        <p:spPr>
          <a:xfrm>
            <a:off x="650240" y="314960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2025 Work Program </a:t>
            </a:r>
            <a:r>
              <a:rPr lang="en-US" sz="3600" b="1" dirty="0">
                <a:solidFill>
                  <a:srgbClr val="FF0000"/>
                </a:solidFill>
              </a:rPr>
              <a:t>Completed Project</a:t>
            </a:r>
          </a:p>
        </p:txBody>
      </p:sp>
    </p:spTree>
    <p:extLst>
      <p:ext uri="{BB962C8B-B14F-4D97-AF65-F5344CB8AC3E}">
        <p14:creationId xmlns:p14="http://schemas.microsoft.com/office/powerpoint/2010/main" val="4274205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788BCF-0643-642C-E8DB-174B32EEE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7D4A22-6247-A928-EEBD-79869452FD9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kern="100" dirty="0">
                <a:latin typeface="Arial" panose="020B0604020202020204" pitchFamily="34" charset="0"/>
                <a:ea typeface="Times New Roman" panose="02020603050405020304" pitchFamily="18" charset="0"/>
              </a:rPr>
              <a:t>The manuscript “</a:t>
            </a:r>
            <a:r>
              <a:rPr lang="en-US" sz="2400" b="1" i="1" kern="1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Pilot for harmonization of diagnostic protocols for tomato brown rugose fruit virus (</a:t>
            </a:r>
            <a:r>
              <a:rPr lang="en-US" sz="2400" b="1" i="1" kern="1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ToBRFV</a:t>
            </a:r>
            <a:r>
              <a:rPr lang="en-US" sz="2400" b="1" i="1" kern="1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 in tomato and pepper seeds</a:t>
            </a:r>
            <a:r>
              <a:rPr lang="en-US" sz="2400" kern="100" dirty="0">
                <a:latin typeface="Arial" panose="020B0604020202020204" pitchFamily="34" charset="0"/>
                <a:ea typeface="Times New Roman" panose="02020603050405020304" pitchFamily="18" charset="0"/>
              </a:rPr>
              <a:t>” was published in the journal “</a:t>
            </a:r>
            <a:r>
              <a:rPr lang="en-US" sz="2400" kern="100" dirty="0" err="1">
                <a:latin typeface="Arial" panose="020B0604020202020204" pitchFamily="34" charset="0"/>
                <a:ea typeface="Times New Roman" panose="02020603050405020304" pitchFamily="18" charset="0"/>
              </a:rPr>
              <a:t>PhytoFrontiers</a:t>
            </a:r>
            <a:r>
              <a:rPr lang="en-US" sz="2400" kern="100" dirty="0">
                <a:latin typeface="Arial" panose="020B0604020202020204" pitchFamily="34" charset="0"/>
                <a:ea typeface="Times New Roman" panose="02020603050405020304" pitchFamily="18" charset="0"/>
              </a:rPr>
              <a:t>” (Mavrodieva </a:t>
            </a:r>
            <a:r>
              <a:rPr lang="en-US" sz="2400" i="1" kern="100" dirty="0">
                <a:latin typeface="Arial" panose="020B0604020202020204" pitchFamily="34" charset="0"/>
                <a:ea typeface="Times New Roman" panose="02020603050405020304" pitchFamily="18" charset="0"/>
              </a:rPr>
              <a:t>et. al.</a:t>
            </a:r>
            <a:r>
              <a:rPr lang="en-US" sz="2400" kern="100" dirty="0">
                <a:latin typeface="Arial" panose="020B0604020202020204" pitchFamily="34" charset="0"/>
                <a:ea typeface="Times New Roman" panose="02020603050405020304" pitchFamily="18" charset="0"/>
              </a:rPr>
              <a:t>, 2025, 5(2); 187-196).</a:t>
            </a:r>
          </a:p>
          <a:p>
            <a:r>
              <a:rPr lang="en-US" sz="2400" b="1" kern="100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&gt;1100 downloads</a:t>
            </a:r>
          </a:p>
          <a:p>
            <a:endParaRPr lang="en-US" sz="2400" kern="1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kern="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46E77F-4EB4-7AFD-982B-97DCB7C4E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2" y="365125"/>
            <a:ext cx="4618120" cy="611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19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4AEE4-FCC4-F84B-29BC-277AF3D8A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08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 err="1">
                <a:latin typeface="Arial Narrow" panose="020B0606020202030204" pitchFamily="34" charset="0"/>
              </a:rPr>
              <a:t>Recommendations</a:t>
            </a:r>
            <a:r>
              <a:rPr lang="es-ES" sz="3600" dirty="0">
                <a:latin typeface="Arial Narrow" panose="020B0606020202030204" pitchFamily="34" charset="0"/>
              </a:rPr>
              <a:t> (</a:t>
            </a:r>
            <a:r>
              <a:rPr lang="es-ES" sz="3600" i="1" dirty="0" err="1">
                <a:latin typeface="Arial Narrow" panose="020B0606020202030204" pitchFamily="34" charset="0"/>
              </a:rPr>
              <a:t>from</a:t>
            </a:r>
            <a:r>
              <a:rPr lang="es-ES" sz="3600" i="1" dirty="0">
                <a:latin typeface="Arial Narrow" panose="020B0606020202030204" pitchFamily="34" charset="0"/>
              </a:rPr>
              <a:t> EG final </a:t>
            </a:r>
            <a:r>
              <a:rPr lang="es-ES" sz="3600" i="1" dirty="0" err="1">
                <a:latin typeface="Arial Narrow" panose="020B0606020202030204" pitchFamily="34" charset="0"/>
              </a:rPr>
              <a:t>report</a:t>
            </a:r>
            <a:r>
              <a:rPr lang="es-ES" sz="3600" dirty="0">
                <a:latin typeface="Arial Narrow" panose="020B0606020202030204" pitchFamily="34" charset="0"/>
              </a:rPr>
              <a:t>)</a:t>
            </a:r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401A94-760B-9AFD-EBBB-730AB2CB589D}"/>
              </a:ext>
            </a:extLst>
          </p:cNvPr>
          <p:cNvSpPr txBox="1"/>
          <p:nvPr/>
        </p:nvSpPr>
        <p:spPr>
          <a:xfrm>
            <a:off x="1040283" y="987326"/>
            <a:ext cx="9969194" cy="6035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Based on analysis of the ring test data, 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protocols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(CDFA),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(ISHI-Veg/NSHS),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USDA-APHIS-RT PCR), and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(USDA-APHIS- </a:t>
            </a:r>
            <a:r>
              <a:rPr lang="en-US" sz="2400" kern="100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cPCR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produced </a:t>
            </a:r>
            <a:r>
              <a:rPr lang="en-US" sz="2400" b="1" u="sng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comparable results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could be used interchangeably for the detection of </a:t>
            </a:r>
            <a:r>
              <a:rPr lang="en-US" sz="2400" kern="100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ToBRFV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tomato and pepper </a:t>
            </a: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seeds. They provide a choice between 2 real-time PCR and </a:t>
            </a:r>
            <a:r>
              <a:rPr lang="en-US" sz="2400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conventional PCR methodologies.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Protocols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u="sng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performed optimally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relation to all assayed parameters and variables evaluated.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Furthermore, 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protocols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US" sz="2400" b="1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400" kern="100" dirty="0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could be recognized by all three NAPPO member countries for phytosanitary testing of seeds for the presence of </a:t>
            </a:r>
            <a:r>
              <a:rPr lang="en-US" sz="2400" kern="100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ToBRFV</a:t>
            </a: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will facilitate </a:t>
            </a:r>
            <a:r>
              <a:rPr lang="en-US" sz="2400" b="1" u="sng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safe and expeditious trade </a:t>
            </a: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tomato and pepper seeds in our region and </a:t>
            </a:r>
            <a:r>
              <a:rPr lang="en-US" sz="2400" b="1" u="sng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avoid unnecessary retesting</a:t>
            </a: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 exporting and importing countries.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experimental design used in this study can serve as a model for future studies to evaluate other diagnostic protocols for the detection of other seed-transmitted pests of regulatory significance.</a:t>
            </a:r>
          </a:p>
          <a:p>
            <a:endParaRPr lang="en-US" sz="2000" dirty="0">
              <a:latin typeface="Arial Narrow" panose="020B0606020202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2D1ABA-BB71-FDEE-BB23-45A31A035EAF}"/>
              </a:ext>
            </a:extLst>
          </p:cNvPr>
          <p:cNvSpPr/>
          <p:nvPr/>
        </p:nvSpPr>
        <p:spPr>
          <a:xfrm>
            <a:off x="767080" y="3007360"/>
            <a:ext cx="10957560" cy="1584960"/>
          </a:xfrm>
          <a:prstGeom prst="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329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F336B8-E7B6-3F55-AA9B-D48D9546D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NAPPO Decision Sheet 08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5F9C7E-78C2-E461-142D-F5D935E05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/>
              <a:t>The Executive Committee signed NAPPO DS 08, supporting the EG recommendation on the selected protocols for the identification of ToBRFV in tomato and pepper seeds.</a:t>
            </a:r>
          </a:p>
          <a:p>
            <a:r>
              <a:rPr lang="en-US" sz="2200"/>
              <a:t>Information on the selected protocols is available on the NAPPO website.</a:t>
            </a:r>
          </a:p>
          <a:p>
            <a:endParaRPr lang="en-US" sz="220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1E5E78D-785C-AB69-B9D1-98F31558F0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1809" y="640080"/>
            <a:ext cx="5173446" cy="55778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02DB9B-3F04-9331-9196-772C790CA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0509" y="3221182"/>
            <a:ext cx="4658616" cy="320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252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45144-5399-6C30-32D4-1419D3589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00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72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70312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6EDCBF-C367-D8FB-164D-780FEA566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What is the NAPPO Work Program?</a:t>
            </a:r>
          </a:p>
        </p:txBody>
      </p:sp>
      <p:pic>
        <p:nvPicPr>
          <p:cNvPr id="21" name="Graphic 20" descr="Meeting">
            <a:extLst>
              <a:ext uri="{FF2B5EF4-FFF2-40B4-BE49-F238E27FC236}">
                <a16:creationId xmlns:a16="http://schemas.microsoft.com/office/drawing/2014/main" id="{B1C37165-F9BB-7C96-12C2-93FAC3806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D3268-B011-7915-524D-3BE2374A1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 fontScale="92500" lnSpcReduction="10000"/>
          </a:bodyPr>
          <a:lstStyle/>
          <a:p>
            <a:r>
              <a:rPr lang="en-US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Compilation of all NAPPO projects </a:t>
            </a:r>
            <a:r>
              <a:rPr lang="en-US" dirty="0">
                <a:solidFill>
                  <a:schemeClr val="tx2"/>
                </a:solidFill>
              </a:rPr>
              <a:t>approved by the Executive Committee and executed by the NAPPO expert groups, the Advisory and Management Committee, and the NAPPO Secretariat.</a:t>
            </a:r>
          </a:p>
          <a:p>
            <a:r>
              <a:rPr lang="en-US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13-18 projects per year</a:t>
            </a:r>
          </a:p>
          <a:p>
            <a:r>
              <a:rPr lang="en-US" dirty="0">
                <a:solidFill>
                  <a:schemeClr val="tx2"/>
                </a:solidFill>
              </a:rPr>
              <a:t>Most expert groups have </a:t>
            </a:r>
            <a:r>
              <a:rPr lang="en-US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industry participation</a:t>
            </a:r>
            <a:r>
              <a:rPr lang="en-US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43785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2063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6" name="Freeform: Shape 2065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8" name="Rectangle 2067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5" name="Freeform: Shape 206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67" name="Isosceles Triangle 206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9" name="Isosceles Triangle 206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2" name="Text Box 15"/>
          <p:cNvSpPr txBox="1">
            <a:spLocks noChangeArrowheads="1"/>
          </p:cNvSpPr>
          <p:nvPr/>
        </p:nvSpPr>
        <p:spPr bwMode="auto">
          <a:xfrm>
            <a:off x="3359155" y="3068643"/>
            <a:ext cx="184731" cy="300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sz="1351" dirty="0"/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191097388"/>
              </p:ext>
            </p:extLst>
          </p:nvPr>
        </p:nvGraphicFramePr>
        <p:xfrm>
          <a:off x="643467" y="512759"/>
          <a:ext cx="10905066" cy="5939208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895278">
                  <a:extLst>
                    <a:ext uri="{9D8B030D-6E8A-4147-A177-3AD203B41FA5}">
                      <a16:colId xmlns:a16="http://schemas.microsoft.com/office/drawing/2014/main" val="41698509"/>
                    </a:ext>
                  </a:extLst>
                </a:gridCol>
                <a:gridCol w="7009788">
                  <a:extLst>
                    <a:ext uri="{9D8B030D-6E8A-4147-A177-3AD203B41FA5}">
                      <a16:colId xmlns:a16="http://schemas.microsoft.com/office/drawing/2014/main" val="1182054991"/>
                    </a:ext>
                  </a:extLst>
                </a:gridCol>
              </a:tblGrid>
              <a:tr h="4474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Examples of NAPPO Projects– </a:t>
                      </a:r>
                      <a:r>
                        <a:rPr lang="en-US" sz="3600" dirty="0">
                          <a:solidFill>
                            <a:schemeClr val="accent6">
                              <a:lumMod val="75000"/>
                            </a:schemeClr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www.NAPPO.org</a:t>
                      </a:r>
                      <a:r>
                        <a:rPr lang="en-US" sz="3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</a:t>
                      </a:r>
                      <a:endParaRPr lang="en-US" sz="3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0376" marR="80376" marT="40189" marB="40189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965314"/>
                  </a:ext>
                </a:extLst>
              </a:tr>
              <a:tr h="782329">
                <a:tc>
                  <a:txBody>
                    <a:bodyPr/>
                    <a:lstStyle/>
                    <a:p>
                      <a:r>
                        <a:rPr lang="en-US" sz="2200" b="1">
                          <a:solidFill>
                            <a:schemeClr val="tx1"/>
                          </a:solidFill>
                        </a:rPr>
                        <a:t>Regional Standards for Phytosanitary Measures</a:t>
                      </a:r>
                      <a:endParaRPr lang="en-US" sz="2200" b="1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0376" marR="80376" marT="40189" marB="40189"/>
                </a:tc>
                <a:tc>
                  <a:txBody>
                    <a:bodyPr/>
                    <a:lstStyle/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2200" b="0" kern="1200" dirty="0">
                          <a:solidFill>
                            <a:schemeClr val="tx1"/>
                          </a:solidFill>
                          <a:effectLst/>
                        </a:rPr>
                        <a:t>41 RSPMs as of October 2025. </a:t>
                      </a:r>
                    </a:p>
                  </a:txBody>
                  <a:tcPr marL="80376" marR="80376" marT="40189" marB="40189"/>
                </a:tc>
                <a:extLst>
                  <a:ext uri="{0D108BD9-81ED-4DB2-BD59-A6C34878D82A}">
                    <a16:rowId xmlns:a16="http://schemas.microsoft.com/office/drawing/2014/main" val="1502125322"/>
                  </a:ext>
                </a:extLst>
              </a:tr>
              <a:tr h="782329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chemeClr val="tx1"/>
                          </a:solidFill>
                        </a:rPr>
                        <a:t>Phytosanitary Alert System – </a:t>
                      </a:r>
                      <a:r>
                        <a:rPr lang="en-US" sz="2200" b="1" dirty="0">
                          <a:solidFill>
                            <a:schemeClr val="tx1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www.pestalerts.org</a:t>
                      </a:r>
                      <a:r>
                        <a:rPr lang="en-US" sz="2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0376" marR="80376" marT="40189" marB="40189"/>
                </a:tc>
                <a:tc>
                  <a:txBody>
                    <a:bodyPr/>
                    <a:lstStyle/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2200" b="0" kern="1200" dirty="0">
                          <a:solidFill>
                            <a:schemeClr val="tx1"/>
                          </a:solidFill>
                          <a:effectLst/>
                        </a:rPr>
                        <a:t>Official Pest Reports</a:t>
                      </a:r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</a:rPr>
                        <a:t>Emerging Pest Alerts</a:t>
                      </a:r>
                      <a:endParaRPr lang="en-US" sz="22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0376" marR="80376" marT="40189" marB="40189"/>
                </a:tc>
                <a:extLst>
                  <a:ext uri="{0D108BD9-81ED-4DB2-BD59-A6C34878D82A}">
                    <a16:rowId xmlns:a16="http://schemas.microsoft.com/office/drawing/2014/main" val="3494279671"/>
                  </a:ext>
                </a:extLst>
              </a:tr>
              <a:tr h="1452129">
                <a:tc>
                  <a:txBody>
                    <a:bodyPr/>
                    <a:lstStyle/>
                    <a:p>
                      <a:r>
                        <a:rPr lang="en-US" sz="2200" b="1">
                          <a:solidFill>
                            <a:schemeClr val="tx1"/>
                          </a:solidFill>
                        </a:rPr>
                        <a:t>Workshops and Symposia</a:t>
                      </a:r>
                      <a:endParaRPr lang="en-US" sz="2200" b="1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0376" marR="80376" marT="40189" marB="40189"/>
                </a:tc>
                <a:tc>
                  <a:txBody>
                    <a:bodyPr/>
                    <a:lstStyle/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</a:rPr>
                        <a:t>Implementation of ISPM 15 in the Americas (2016)</a:t>
                      </a:r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</a:rPr>
                        <a:t>International Symposium on Risk-Based Sampling (2017)</a:t>
                      </a:r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</a:rPr>
                        <a:t>Implementation of ISPM 38 in the Americas (2019)</a:t>
                      </a:r>
                      <a:endParaRPr lang="en-US" sz="22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0376" marR="80376" marT="40189" marB="40189"/>
                </a:tc>
                <a:extLst>
                  <a:ext uri="{0D108BD9-81ED-4DB2-BD59-A6C34878D82A}">
                    <a16:rowId xmlns:a16="http://schemas.microsoft.com/office/drawing/2014/main" val="1909451897"/>
                  </a:ext>
                </a:extLst>
              </a:tr>
              <a:tr h="782329">
                <a:tc>
                  <a:txBody>
                    <a:bodyPr/>
                    <a:lstStyle/>
                    <a:p>
                      <a:r>
                        <a:rPr lang="en-US" sz="2200" b="1">
                          <a:solidFill>
                            <a:schemeClr val="tx1"/>
                          </a:solidFill>
                        </a:rPr>
                        <a:t>Science and Technology</a:t>
                      </a:r>
                      <a:r>
                        <a:rPr lang="en-US" sz="2200" b="1" baseline="0">
                          <a:solidFill>
                            <a:schemeClr val="tx1"/>
                          </a:solidFill>
                        </a:rPr>
                        <a:t> documents</a:t>
                      </a:r>
                      <a:endParaRPr lang="en-US" sz="2200" b="1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0376" marR="80376" marT="40189" marB="40189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2200">
                          <a:solidFill>
                            <a:schemeClr val="tx1"/>
                          </a:solidFill>
                        </a:rPr>
                        <a:t>ST-8: </a:t>
                      </a:r>
                      <a:r>
                        <a:rPr lang="en-US" sz="2100" b="0" kern="1200">
                          <a:solidFill>
                            <a:schemeClr val="tx1"/>
                          </a:solidFill>
                          <a:effectLst/>
                        </a:rPr>
                        <a:t>Contaminating organisms affecting trade in wood commodities and forestry products</a:t>
                      </a:r>
                      <a:endParaRPr lang="en-US" sz="21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0376" marR="80376" marT="40189" marB="4018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5537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chemeClr val="tx1"/>
                          </a:solidFill>
                        </a:rPr>
                        <a:t>Position document</a:t>
                      </a:r>
                      <a:endParaRPr lang="en-US" sz="22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0376" marR="80376" marT="40189" marB="40189"/>
                </a:tc>
                <a:tc>
                  <a:txBody>
                    <a:bodyPr/>
                    <a:lstStyle/>
                    <a:p>
                      <a:r>
                        <a:rPr lang="en-US" sz="2100" b="0" kern="1200" dirty="0">
                          <a:solidFill>
                            <a:schemeClr val="tx1"/>
                          </a:solidFill>
                          <a:effectLst/>
                        </a:rPr>
                        <a:t>P-7: Asian gypsy moth (AGM) specified risk periods in Japan, Russia, Republic of Korea, and China (2021)</a:t>
                      </a:r>
                      <a:endParaRPr lang="en-US" sz="21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0376" marR="80376" marT="40189" marB="4018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5537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Scientific publications</a:t>
                      </a:r>
                    </a:p>
                  </a:txBody>
                  <a:tcPr marL="80376" marR="80376" marT="40189" marB="40189"/>
                </a:tc>
                <a:tc>
                  <a:txBody>
                    <a:bodyPr/>
                    <a:lstStyle/>
                    <a:p>
                      <a:r>
                        <a:rPr lang="en-US" sz="2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Harmonization of detection protocols for the identification of </a:t>
                      </a:r>
                      <a:r>
                        <a:rPr lang="en-US" sz="21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ToBRFV</a:t>
                      </a:r>
                      <a:r>
                        <a:rPr lang="en-US" sz="2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tomato and pepper seeds.</a:t>
                      </a:r>
                    </a:p>
                  </a:txBody>
                  <a:tcPr marL="80376" marR="80376" marT="40189" marB="40189"/>
                </a:tc>
                <a:extLst>
                  <a:ext uri="{0D108BD9-81ED-4DB2-BD59-A6C34878D82A}">
                    <a16:rowId xmlns:a16="http://schemas.microsoft.com/office/drawing/2014/main" val="697714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6755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3B9C0-3D21-C06B-38D4-8CCBDB318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Projects Included in the NAPPO Work Program?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6261174-73D7-49C0-6295-8734AD397A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684530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CBEC22A-87DF-2740-2F9F-95A1CC3DFA30}"/>
              </a:ext>
            </a:extLst>
          </p:cNvPr>
          <p:cNvSpPr txBox="1"/>
          <p:nvPr/>
        </p:nvSpPr>
        <p:spPr>
          <a:xfrm>
            <a:off x="2570480" y="2123440"/>
            <a:ext cx="7345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Project proposal (PP) submission and approval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8561CD-0264-16AA-B4B5-00F52DA3AD87}"/>
              </a:ext>
            </a:extLst>
          </p:cNvPr>
          <p:cNvSpPr txBox="1"/>
          <p:nvPr/>
        </p:nvSpPr>
        <p:spPr>
          <a:xfrm>
            <a:off x="914400" y="4976634"/>
            <a:ext cx="3027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Every 2 years but not in 2026. However, stakeholders are encouraged to submit proposals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623CE4-5840-8F10-8C0E-589B5DAF6B98}"/>
              </a:ext>
            </a:extLst>
          </p:cNvPr>
          <p:cNvSpPr txBox="1"/>
          <p:nvPr/>
        </p:nvSpPr>
        <p:spPr>
          <a:xfrm>
            <a:off x="9255760" y="4976634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New WP approved in the October Executive Committee Meeting</a:t>
            </a:r>
          </a:p>
        </p:txBody>
      </p:sp>
    </p:spTree>
    <p:extLst>
      <p:ext uri="{BB962C8B-B14F-4D97-AF65-F5344CB8AC3E}">
        <p14:creationId xmlns:p14="http://schemas.microsoft.com/office/powerpoint/2010/main" val="4024189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5DD1B8-0F3F-4899-BF02-D899A8415D4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Submitting new projects to NAPPO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1E10E-D222-498E-BCD6-2C4356C6FF0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513619">
              <a:spcBef>
                <a:spcPts val="0"/>
              </a:spcBef>
              <a:spcAft>
                <a:spcPts val="2133"/>
              </a:spcAft>
            </a:pPr>
            <a:r>
              <a:rPr lang="en-US" b="1" dirty="0"/>
              <a:t>Who can submit? </a:t>
            </a:r>
            <a:r>
              <a:rPr lang="en-US" dirty="0"/>
              <a:t>Government, states, industry; any stakeholder </a:t>
            </a:r>
          </a:p>
          <a:p>
            <a:pPr marL="513619" lvl="1">
              <a:spcBef>
                <a:spcPts val="0"/>
              </a:spcBef>
              <a:spcAft>
                <a:spcPts val="2133"/>
              </a:spcAft>
            </a:pPr>
            <a:r>
              <a:rPr lang="en-US" sz="2800" dirty="0"/>
              <a:t>no funding of research projects per se</a:t>
            </a:r>
          </a:p>
          <a:p>
            <a:pPr marL="513619">
              <a:spcBef>
                <a:spcPts val="0"/>
              </a:spcBef>
              <a:spcAft>
                <a:spcPts val="2133"/>
              </a:spcAft>
            </a:pPr>
            <a:r>
              <a:rPr lang="en-US" b="1" dirty="0"/>
              <a:t>How? </a:t>
            </a:r>
            <a:r>
              <a:rPr lang="en-US" dirty="0"/>
              <a:t>NAPPO posts the project proposal template on its website; coordinate with your country’s AMC member</a:t>
            </a:r>
            <a:endParaRPr lang="en-US" i="1" dirty="0"/>
          </a:p>
          <a:p>
            <a:pPr marL="513619">
              <a:spcBef>
                <a:spcPts val="0"/>
              </a:spcBef>
              <a:spcAft>
                <a:spcPts val="2133"/>
              </a:spcAft>
            </a:pPr>
            <a:r>
              <a:rPr lang="en-US" b="1" dirty="0"/>
              <a:t>When?</a:t>
            </a:r>
            <a:r>
              <a:rPr lang="en-US" dirty="0"/>
              <a:t> During the call for proposals every 2 years. Note a new project can be submitted to NAPPO anytime there is an issue that is important to the NAPPO region.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59711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39E9728-E2E9-23A4-1C39-37BEA1D90A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5194" y="286605"/>
            <a:ext cx="7871657" cy="55699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7D6650-6EDD-5A85-00C4-0EA74AE0E607}"/>
              </a:ext>
            </a:extLst>
          </p:cNvPr>
          <p:cNvSpPr txBox="1"/>
          <p:nvPr/>
        </p:nvSpPr>
        <p:spPr>
          <a:xfrm>
            <a:off x="406401" y="1780247"/>
            <a:ext cx="2317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Project proposal overview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A746EB-83C6-0428-9ABD-9326B090AB43}"/>
              </a:ext>
            </a:extLst>
          </p:cNvPr>
          <p:cNvSpPr txBox="1"/>
          <p:nvPr/>
        </p:nvSpPr>
        <p:spPr>
          <a:xfrm>
            <a:off x="455149" y="3071553"/>
            <a:ext cx="2317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Instructions to submit project proposals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2D9131-C2ED-3A71-791F-4C4DB6D318E0}"/>
              </a:ext>
            </a:extLst>
          </p:cNvPr>
          <p:cNvSpPr txBox="1"/>
          <p:nvPr/>
        </p:nvSpPr>
        <p:spPr>
          <a:xfrm>
            <a:off x="406401" y="4651633"/>
            <a:ext cx="23175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Downloadable forms to submit project proposals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C934EC-3CA4-93CD-470C-03ED0CFE1DC4}"/>
              </a:ext>
            </a:extLst>
          </p:cNvPr>
          <p:cNvSpPr/>
          <p:nvPr/>
        </p:nvSpPr>
        <p:spPr>
          <a:xfrm>
            <a:off x="4393513" y="3071554"/>
            <a:ext cx="4755979" cy="16734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2E0602A-46D4-77C2-7041-99A905082355}"/>
              </a:ext>
            </a:extLst>
          </p:cNvPr>
          <p:cNvCxnSpPr>
            <a:stCxn id="6" idx="3"/>
            <a:endCxn id="9" idx="1"/>
          </p:cNvCxnSpPr>
          <p:nvPr/>
        </p:nvCxnSpPr>
        <p:spPr>
          <a:xfrm>
            <a:off x="2723980" y="2380412"/>
            <a:ext cx="1669533" cy="15278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B7E1125D-F985-F70E-1F01-EBA492E33BD4}"/>
              </a:ext>
            </a:extLst>
          </p:cNvPr>
          <p:cNvSpPr/>
          <p:nvPr/>
        </p:nvSpPr>
        <p:spPr>
          <a:xfrm>
            <a:off x="4393513" y="5076496"/>
            <a:ext cx="1334624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D82D276-CFF4-E102-EF2C-8DA8BA9DD491}"/>
              </a:ext>
            </a:extLst>
          </p:cNvPr>
          <p:cNvCxnSpPr>
            <a:stCxn id="7" idx="3"/>
          </p:cNvCxnSpPr>
          <p:nvPr/>
        </p:nvCxnSpPr>
        <p:spPr>
          <a:xfrm>
            <a:off x="2772728" y="3671718"/>
            <a:ext cx="1620786" cy="14913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B906FD31-72A4-A34A-C9D6-4F67DCCC2B91}"/>
              </a:ext>
            </a:extLst>
          </p:cNvPr>
          <p:cNvSpPr/>
          <p:nvPr/>
        </p:nvSpPr>
        <p:spPr>
          <a:xfrm>
            <a:off x="4393514" y="5381296"/>
            <a:ext cx="1620785" cy="3315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F6971B7-26ED-DA70-A040-3F42D2D67CFD}"/>
              </a:ext>
            </a:extLst>
          </p:cNvPr>
          <p:cNvCxnSpPr>
            <a:stCxn id="8" idx="3"/>
            <a:endCxn id="15" idx="1"/>
          </p:cNvCxnSpPr>
          <p:nvPr/>
        </p:nvCxnSpPr>
        <p:spPr>
          <a:xfrm>
            <a:off x="2723980" y="5436463"/>
            <a:ext cx="1669534" cy="1105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2180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5DD1B8-0F3F-4899-BF02-D899A8415D4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Submitting new projects to NAPPO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1E10E-D222-498E-BCD6-2C4356C6FF0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/>
            <a:r>
              <a:rPr lang="en-US" b="1" dirty="0"/>
              <a:t>How are projects prioritized?</a:t>
            </a:r>
          </a:p>
          <a:p>
            <a:pPr marL="761962" lvl="1"/>
            <a:r>
              <a:rPr lang="en-US" dirty="0"/>
              <a:t>Linkage to National Plant Protection Organization (NPPO) mission and its strategic priorities</a:t>
            </a:r>
            <a:endParaRPr lang="en-US" b="1" dirty="0"/>
          </a:p>
          <a:p>
            <a:pPr marL="761962" lvl="1"/>
            <a:r>
              <a:rPr lang="en-US" dirty="0"/>
              <a:t>Alignment with regional strategic priorities and the NAPPO strategic plan.</a:t>
            </a:r>
          </a:p>
          <a:p>
            <a:pPr marL="761962" lvl="1"/>
            <a:r>
              <a:rPr lang="en-US" dirty="0"/>
              <a:t>Harmonization value for North America</a:t>
            </a:r>
          </a:p>
          <a:p>
            <a:pPr marL="761962" lvl="1"/>
            <a:r>
              <a:rPr lang="en-US" dirty="0"/>
              <a:t>Focus on pests of concern to member countries</a:t>
            </a:r>
          </a:p>
          <a:p>
            <a:pPr marL="761962" lvl="1"/>
            <a:r>
              <a:rPr lang="en-US" dirty="0"/>
              <a:t>Availability of technical and scientific expertise</a:t>
            </a:r>
          </a:p>
          <a:p>
            <a:pPr marL="761962" lvl="1"/>
            <a:r>
              <a:rPr lang="en-US" dirty="0"/>
              <a:t>“Completeness”, including resources</a:t>
            </a:r>
          </a:p>
        </p:txBody>
      </p:sp>
    </p:spTree>
    <p:extLst>
      <p:ext uri="{BB962C8B-B14F-4D97-AF65-F5344CB8AC3E}">
        <p14:creationId xmlns:p14="http://schemas.microsoft.com/office/powerpoint/2010/main" val="4283628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DD1B8-0F3F-4899-BF02-D899A8415D4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141819"/>
            <a:ext cx="3494617" cy="6144683"/>
          </a:xfrm>
        </p:spPr>
        <p:txBody>
          <a:bodyPr>
            <a:normAutofit/>
          </a:bodyPr>
          <a:lstStyle/>
          <a:p>
            <a:pPr algn="r"/>
            <a:r>
              <a:rPr lang="en-US" sz="5689" b="1" dirty="0">
                <a:solidFill>
                  <a:srgbClr val="00B050"/>
                </a:solidFill>
                <a:cs typeface="Arial" panose="020B0604020202020204" pitchFamily="34" charset="0"/>
              </a:rPr>
              <a:t>Common problems with  project proposals</a:t>
            </a:r>
            <a:endParaRPr lang="en-US" sz="5689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1E10E-D222-498E-BCD6-2C4356C6FF0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292599" y="596901"/>
            <a:ext cx="7327900" cy="5524500"/>
          </a:xfrm>
        </p:spPr>
        <p:txBody>
          <a:bodyPr anchor="ctr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CA" sz="2667" dirty="0"/>
              <a:t>Project is too broad or too large and not within the resource constraints of NAPPO and its member countries (not feasible)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CA" sz="2667" dirty="0"/>
              <a:t>Project does not align with the mandate and authority of the NPPO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CA" sz="2667" dirty="0"/>
              <a:t>Project has implications/sensitivities which may not be understood by the project proponent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CA" sz="2667" dirty="0"/>
              <a:t>Project is requesting funding from NAPPO for research, but is not a NAPPO project with NAPPO expert members</a:t>
            </a:r>
          </a:p>
        </p:txBody>
      </p:sp>
    </p:spTree>
    <p:extLst>
      <p:ext uri="{BB962C8B-B14F-4D97-AF65-F5344CB8AC3E}">
        <p14:creationId xmlns:p14="http://schemas.microsoft.com/office/powerpoint/2010/main" val="2420641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6CBF2-BEB8-C764-7F6E-F8F6BA854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2025 Work Program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DB4AF-F423-1EFB-0F01-C5709723D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1785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en-US"/>
              <a:t>8 Technical projects:</a:t>
            </a:r>
          </a:p>
          <a:p>
            <a:pPr marL="0" indent="0">
              <a:buNone/>
            </a:pPr>
            <a:endParaRPr lang="en-US"/>
          </a:p>
          <a:p>
            <a:pPr lvl="1">
              <a:spcAft>
                <a:spcPts val="600"/>
              </a:spcAft>
            </a:pPr>
            <a:r>
              <a:rPr lang="en-US" sz="2600">
                <a:solidFill>
                  <a:srgbClr val="00B050"/>
                </a:solidFill>
              </a:rPr>
              <a:t>Alternatives to Methyl Bromide</a:t>
            </a:r>
          </a:p>
          <a:p>
            <a:pPr lvl="1">
              <a:spcAft>
                <a:spcPts val="600"/>
              </a:spcAft>
            </a:pPr>
            <a:r>
              <a:rPr lang="en-US" sz="2600"/>
              <a:t>Risk associated with different wood packaging materials</a:t>
            </a:r>
          </a:p>
          <a:p>
            <a:pPr lvl="1">
              <a:spcAft>
                <a:spcPts val="600"/>
              </a:spcAft>
            </a:pPr>
            <a:r>
              <a:rPr lang="en-US" sz="2600">
                <a:solidFill>
                  <a:srgbClr val="00B050"/>
                </a:solidFill>
              </a:rPr>
              <a:t>Revision of RSPM 26 (Certification of commercial arthropod biological control agents or non-</a:t>
            </a:r>
            <a:r>
              <a:rPr lang="en-US" sz="2600" i="1">
                <a:solidFill>
                  <a:srgbClr val="00B050"/>
                </a:solidFill>
              </a:rPr>
              <a:t>apis</a:t>
            </a:r>
            <a:r>
              <a:rPr lang="en-US" sz="2600">
                <a:solidFill>
                  <a:srgbClr val="00B050"/>
                </a:solidFill>
              </a:rPr>
              <a:t> pollinators moving into NAPPO member countries)</a:t>
            </a:r>
          </a:p>
          <a:p>
            <a:pPr lvl="1">
              <a:spcAft>
                <a:spcPts val="600"/>
              </a:spcAft>
            </a:pPr>
            <a:r>
              <a:rPr lang="en-US" sz="2600"/>
              <a:t>Forestry: Testing heat treatment dose for wood product pests</a:t>
            </a:r>
          </a:p>
          <a:p>
            <a:pPr lvl="1">
              <a:spcAft>
                <a:spcPts val="600"/>
              </a:spcAft>
            </a:pPr>
            <a:r>
              <a:rPr lang="en-US" sz="2600">
                <a:solidFill>
                  <a:srgbClr val="00B050"/>
                </a:solidFill>
              </a:rPr>
              <a:t>Emergency response for </a:t>
            </a:r>
            <a:r>
              <a:rPr lang="en-US" sz="2600" i="1">
                <a:solidFill>
                  <a:srgbClr val="00B050"/>
                </a:solidFill>
              </a:rPr>
              <a:t>Phthorimaea absoluta (Tuta absoluta) </a:t>
            </a:r>
            <a:r>
              <a:rPr lang="en-US" sz="2600">
                <a:solidFill>
                  <a:srgbClr val="00B050"/>
                </a:solidFill>
              </a:rPr>
              <a:t>in the NAPPO region.</a:t>
            </a:r>
          </a:p>
          <a:p>
            <a:pPr lvl="1">
              <a:spcAft>
                <a:spcPts val="600"/>
              </a:spcAft>
            </a:pPr>
            <a:r>
              <a:rPr lang="en-US" sz="2600"/>
              <a:t>Revision of RSPM 8 (Authorization of individuals to issue phytosanitary certificates).</a:t>
            </a:r>
          </a:p>
          <a:p>
            <a:pPr lvl="1">
              <a:spcAft>
                <a:spcPts val="600"/>
              </a:spcAft>
            </a:pPr>
            <a:r>
              <a:rPr lang="en-US" sz="2600"/>
              <a:t>RSPM 42 (New RSPM on Use of systems approaches for phytosanitary certification of seeds)-</a:t>
            </a:r>
            <a:r>
              <a:rPr lang="en-US" sz="2600">
                <a:solidFill>
                  <a:srgbClr val="FF0000"/>
                </a:solidFill>
              </a:rPr>
              <a:t>PAUSED until Fall 2026</a:t>
            </a:r>
          </a:p>
          <a:p>
            <a:pPr lvl="1">
              <a:spcAft>
                <a:spcPts val="600"/>
              </a:spcAft>
            </a:pPr>
            <a:r>
              <a:rPr lang="en-US" sz="2600">
                <a:solidFill>
                  <a:srgbClr val="FF0000"/>
                </a:solidFill>
              </a:rPr>
              <a:t>The pilot for the harmonization of diagnostic protocols for the detection of Tomato brown rugose fruit virus (ToBRFV) –</a:t>
            </a:r>
            <a:r>
              <a:rPr lang="en-US" sz="2600" b="1">
                <a:solidFill>
                  <a:srgbClr val="FF0000"/>
                </a:solidFill>
              </a:rPr>
              <a:t>COMPLETED In June 2025.</a:t>
            </a:r>
            <a:endParaRPr lang="en-US" sz="2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09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9" ma:contentTypeDescription="Create a new document." ma:contentTypeScope="" ma:versionID="59bff8a0fa15e84811eb26df86f894a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547236e0e5e5ee95d534b2772b9cafca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6160B3-044A-4FA6-9AAA-D6BA778DBA99}">
  <ds:schemaRefs>
    <ds:schemaRef ds:uri="http://schemas.microsoft.com/office/2006/metadata/properties"/>
    <ds:schemaRef ds:uri="http://schemas.microsoft.com/office/infopath/2007/PartnerControls"/>
    <ds:schemaRef ds:uri="51d07005-8444-42b2-a841-576e386ff06a"/>
    <ds:schemaRef ds:uri="826fa057-fb92-41d3-a05d-69389c14cff1"/>
  </ds:schemaRefs>
</ds:datastoreItem>
</file>

<file path=customXml/itemProps2.xml><?xml version="1.0" encoding="utf-8"?>
<ds:datastoreItem xmlns:ds="http://schemas.openxmlformats.org/officeDocument/2006/customXml" ds:itemID="{5049F3A3-11B5-4D3B-8990-01A405A61D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36D6F5-E048-4AFF-925A-BF0971C51076}"/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1069</Words>
  <Application>Microsoft Office PowerPoint</Application>
  <PresentationFormat>Widescreen</PresentationFormat>
  <Paragraphs>105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Aptos</vt:lpstr>
      <vt:lpstr>Aptos Display</vt:lpstr>
      <vt:lpstr>Arial</vt:lpstr>
      <vt:lpstr>Arial Narrow</vt:lpstr>
      <vt:lpstr>Courier New</vt:lpstr>
      <vt:lpstr>Symbol</vt:lpstr>
      <vt:lpstr>Times New Roman</vt:lpstr>
      <vt:lpstr>Wingdings</vt:lpstr>
      <vt:lpstr>Office Theme</vt:lpstr>
      <vt:lpstr>PowerPoint Presentation</vt:lpstr>
      <vt:lpstr>What is the NAPPO Work Program?</vt:lpstr>
      <vt:lpstr>PowerPoint Presentation</vt:lpstr>
      <vt:lpstr>How are Projects Included in the NAPPO Work Program?</vt:lpstr>
      <vt:lpstr>Submitting new projects to NAPPO</vt:lpstr>
      <vt:lpstr>PowerPoint Presentation</vt:lpstr>
      <vt:lpstr>Submitting new projects to NAPPO</vt:lpstr>
      <vt:lpstr>Common problems with  project proposals</vt:lpstr>
      <vt:lpstr>2025 Work Program</vt:lpstr>
      <vt:lpstr>2025 Work Program (cont.)</vt:lpstr>
      <vt:lpstr>2026 Work Program</vt:lpstr>
      <vt:lpstr>PowerPoint Presentation</vt:lpstr>
      <vt:lpstr>Updates</vt:lpstr>
      <vt:lpstr>Recommendations (from EG final report)</vt:lpstr>
      <vt:lpstr>NAPPO Decision Sheet 08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Alonso Suazo</dc:creator>
  <cp:lastModifiedBy>Nedelka Marin-Martinez</cp:lastModifiedBy>
  <cp:revision>6</cp:revision>
  <dcterms:created xsi:type="dcterms:W3CDTF">2025-10-16T15:50:38Z</dcterms:created>
  <dcterms:modified xsi:type="dcterms:W3CDTF">2025-10-17T19:05:35Z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MediaServiceImageTags">
    <vt:lpwstr/>
  </property>
</Properties>
</file>