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8"/>
  </p:notesMasterIdLst>
  <p:sldIdLst>
    <p:sldId id="256" r:id="rId6"/>
    <p:sldId id="535" r:id="rId7"/>
    <p:sldId id="523" r:id="rId8"/>
    <p:sldId id="319" r:id="rId9"/>
    <p:sldId id="544" r:id="rId10"/>
    <p:sldId id="538" r:id="rId11"/>
    <p:sldId id="539" r:id="rId12"/>
    <p:sldId id="528" r:id="rId13"/>
    <p:sldId id="542" r:id="rId14"/>
    <p:sldId id="536" r:id="rId15"/>
    <p:sldId id="543" r:id="rId16"/>
    <p:sldId id="321"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4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nthal, Gregory J - APHIS" initials="RGJA" lastIdx="1" clrIdx="0">
    <p:extLst>
      <p:ext uri="{19B8F6BF-5375-455C-9EA6-DF929625EA0E}">
        <p15:presenceInfo xmlns:p15="http://schemas.microsoft.com/office/powerpoint/2012/main" userId="S::gregoryj.rosenthal@usda.gov::b89e8fda-f316-455c-a713-a8fb334bd2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7E33"/>
    <a:srgbClr val="0A0E12"/>
    <a:srgbClr val="15181E"/>
    <a:srgbClr val="69A3C9"/>
    <a:srgbClr val="449597"/>
    <a:srgbClr val="439495"/>
    <a:srgbClr val="2E3756"/>
    <a:srgbClr val="E6E6E6"/>
    <a:srgbClr val="9B7A51"/>
    <a:srgbClr val="323D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736EE-172C-4CBA-98A1-F55B22E896A8}" v="16" dt="2025-10-20T12:58:44.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960" autoAdjust="0"/>
  </p:normalViewPr>
  <p:slideViewPr>
    <p:cSldViewPr snapToGrid="0">
      <p:cViewPr varScale="1">
        <p:scale>
          <a:sx n="67" d="100"/>
          <a:sy n="67" d="100"/>
        </p:scale>
        <p:origin x="2238" y="48"/>
      </p:cViewPr>
      <p:guideLst>
        <p:guide orient="horz" pos="1440"/>
        <p:guide pos="47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22" Type="http://schemas.openxmlformats.org/officeDocument/2006/relationships/theme" Target="theme/theme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hoads, Matthew - MRP-APHIS" userId="9905a700-2367-470f-af5e-e9061de87723" providerId="ADAL" clId="{750736EE-172C-4CBA-98A1-F55B22E896A8}"/>
    <pc:docChg chg="delSld modSld">
      <pc:chgData name="Rhoads, Matthew - MRP-APHIS" userId="9905a700-2367-470f-af5e-e9061de87723" providerId="ADAL" clId="{750736EE-172C-4CBA-98A1-F55B22E896A8}" dt="2025-10-20T00:40:18.841" v="13" actId="47"/>
      <pc:docMkLst>
        <pc:docMk/>
      </pc:docMkLst>
      <pc:sldChg chg="del">
        <pc:chgData name="Rhoads, Matthew - MRP-APHIS" userId="9905a700-2367-470f-af5e-e9061de87723" providerId="ADAL" clId="{750736EE-172C-4CBA-98A1-F55B22E896A8}" dt="2025-10-20T00:40:18.841" v="13" actId="47"/>
        <pc:sldMkLst>
          <pc:docMk/>
          <pc:sldMk cId="1784936232" sldId="541"/>
        </pc:sldMkLst>
      </pc:sldChg>
      <pc:sldChg chg="modSp mod">
        <pc:chgData name="Rhoads, Matthew - MRP-APHIS" userId="9905a700-2367-470f-af5e-e9061de87723" providerId="ADAL" clId="{750736EE-172C-4CBA-98A1-F55B22E896A8}" dt="2025-10-20T00:37:37.674" v="12" actId="20577"/>
        <pc:sldMkLst>
          <pc:docMk/>
          <pc:sldMk cId="2581803297" sldId="544"/>
        </pc:sldMkLst>
        <pc:spChg chg="mod">
          <ac:chgData name="Rhoads, Matthew - MRP-APHIS" userId="9905a700-2367-470f-af5e-e9061de87723" providerId="ADAL" clId="{750736EE-172C-4CBA-98A1-F55B22E896A8}" dt="2025-10-20T00:37:37.674" v="12" actId="20577"/>
          <ac:spMkLst>
            <pc:docMk/>
            <pc:sldMk cId="2581803297" sldId="544"/>
            <ac:spMk id="2" creationId="{EB0836AE-C584-A59C-3462-B76716A55994}"/>
          </ac:spMkLst>
        </pc:spChg>
      </pc:sldChg>
    </pc:docChg>
  </pc:docChgLst>
  <pc:docChgLst>
    <pc:chgData name="Rhoads, Matthew - MRP-APHIS" userId="9905a700-2367-470f-af5e-e9061de87723" providerId="ADAL" clId="{FEBF66AF-24F4-442B-8B56-4805727707BB}"/>
    <pc:docChg chg="custSel addSld delSld modSld sldOrd">
      <pc:chgData name="Rhoads, Matthew - MRP-APHIS" userId="9905a700-2367-470f-af5e-e9061de87723" providerId="ADAL" clId="{FEBF66AF-24F4-442B-8B56-4805727707BB}" dt="2025-10-20T13:11:13.432" v="1668" actId="20577"/>
      <pc:docMkLst>
        <pc:docMk/>
      </pc:docMkLst>
      <pc:sldChg chg="modSp mod modNotesTx">
        <pc:chgData name="Rhoads, Matthew - MRP-APHIS" userId="9905a700-2367-470f-af5e-e9061de87723" providerId="ADAL" clId="{FEBF66AF-24F4-442B-8B56-4805727707BB}" dt="2025-10-20T12:59:58.311" v="555" actId="20577"/>
        <pc:sldMkLst>
          <pc:docMk/>
          <pc:sldMk cId="4244706540" sldId="256"/>
        </pc:sldMkLst>
        <pc:spChg chg="mod">
          <ac:chgData name="Rhoads, Matthew - MRP-APHIS" userId="9905a700-2367-470f-af5e-e9061de87723" providerId="ADAL" clId="{FEBF66AF-24F4-442B-8B56-4805727707BB}" dt="2025-10-20T11:36:10.059" v="11" actId="20577"/>
          <ac:spMkLst>
            <pc:docMk/>
            <pc:sldMk cId="4244706540" sldId="256"/>
            <ac:spMk id="11" creationId="{154D923F-2E01-43B3-9E01-657D82F0315E}"/>
          </ac:spMkLst>
        </pc:spChg>
      </pc:sldChg>
      <pc:sldChg chg="add del">
        <pc:chgData name="Rhoads, Matthew - MRP-APHIS" userId="9905a700-2367-470f-af5e-e9061de87723" providerId="ADAL" clId="{FEBF66AF-24F4-442B-8B56-4805727707BB}" dt="2025-10-20T12:07:02.320" v="487" actId="47"/>
        <pc:sldMkLst>
          <pc:docMk/>
          <pc:sldMk cId="4222393037" sldId="317"/>
        </pc:sldMkLst>
      </pc:sldChg>
      <pc:sldChg chg="modNotesTx">
        <pc:chgData name="Rhoads, Matthew - MRP-APHIS" userId="9905a700-2367-470f-af5e-e9061de87723" providerId="ADAL" clId="{FEBF66AF-24F4-442B-8B56-4805727707BB}" dt="2025-10-20T12:53:09.444" v="502" actId="20577"/>
        <pc:sldMkLst>
          <pc:docMk/>
          <pc:sldMk cId="2717152169" sldId="319"/>
        </pc:sldMkLst>
      </pc:sldChg>
      <pc:sldChg chg="modNotesTx">
        <pc:chgData name="Rhoads, Matthew - MRP-APHIS" userId="9905a700-2367-470f-af5e-e9061de87723" providerId="ADAL" clId="{FEBF66AF-24F4-442B-8B56-4805727707BB}" dt="2025-10-20T12:59:25.036" v="554" actId="20577"/>
        <pc:sldMkLst>
          <pc:docMk/>
          <pc:sldMk cId="3878330159" sldId="321"/>
        </pc:sldMkLst>
      </pc:sldChg>
      <pc:sldChg chg="addSp delSp modSp add mod modNotesTx">
        <pc:chgData name="Rhoads, Matthew - MRP-APHIS" userId="9905a700-2367-470f-af5e-e9061de87723" providerId="ADAL" clId="{FEBF66AF-24F4-442B-8B56-4805727707BB}" dt="2025-10-20T13:11:13.432" v="1668" actId="20577"/>
        <pc:sldMkLst>
          <pc:docMk/>
          <pc:sldMk cId="3682494803" sldId="528"/>
        </pc:sldMkLst>
        <pc:spChg chg="mod">
          <ac:chgData name="Rhoads, Matthew - MRP-APHIS" userId="9905a700-2367-470f-af5e-e9061de87723" providerId="ADAL" clId="{FEBF66AF-24F4-442B-8B56-4805727707BB}" dt="2025-10-20T11:57:28.321" v="76" actId="20577"/>
          <ac:spMkLst>
            <pc:docMk/>
            <pc:sldMk cId="3682494803" sldId="528"/>
            <ac:spMk id="3" creationId="{DFEA1775-9ABB-7301-B7C4-0799ECC53C57}"/>
          </ac:spMkLst>
        </pc:spChg>
        <pc:spChg chg="mod">
          <ac:chgData name="Rhoads, Matthew - MRP-APHIS" userId="9905a700-2367-470f-af5e-e9061de87723" providerId="ADAL" clId="{FEBF66AF-24F4-442B-8B56-4805727707BB}" dt="2025-10-20T12:04:07.569" v="469" actId="20577"/>
          <ac:spMkLst>
            <pc:docMk/>
            <pc:sldMk cId="3682494803" sldId="528"/>
            <ac:spMk id="8" creationId="{00000000-0000-0000-0000-000000000000}"/>
          </ac:spMkLst>
        </pc:spChg>
        <pc:picChg chg="del">
          <ac:chgData name="Rhoads, Matthew - MRP-APHIS" userId="9905a700-2367-470f-af5e-e9061de87723" providerId="ADAL" clId="{FEBF66AF-24F4-442B-8B56-4805727707BB}" dt="2025-10-20T12:03:46.886" v="457" actId="478"/>
          <ac:picMkLst>
            <pc:docMk/>
            <pc:sldMk cId="3682494803" sldId="528"/>
            <ac:picMk id="4" creationId="{BAAE4DE5-1853-0724-4BF6-A6959F52BA72}"/>
          </ac:picMkLst>
        </pc:picChg>
        <pc:picChg chg="add mod">
          <ac:chgData name="Rhoads, Matthew - MRP-APHIS" userId="9905a700-2367-470f-af5e-e9061de87723" providerId="ADAL" clId="{FEBF66AF-24F4-442B-8B56-4805727707BB}" dt="2025-10-20T12:03:53.644" v="459" actId="1076"/>
          <ac:picMkLst>
            <pc:docMk/>
            <pc:sldMk cId="3682494803" sldId="528"/>
            <ac:picMk id="1026" creationId="{B9C0B4B4-2CA7-54C2-C657-AFB45301CB01}"/>
          </ac:picMkLst>
        </pc:picChg>
      </pc:sldChg>
      <pc:sldChg chg="ord modNotesTx">
        <pc:chgData name="Rhoads, Matthew - MRP-APHIS" userId="9905a700-2367-470f-af5e-e9061de87723" providerId="ADAL" clId="{FEBF66AF-24F4-442B-8B56-4805727707BB}" dt="2025-10-20T12:59:17.962" v="550" actId="20577"/>
        <pc:sldMkLst>
          <pc:docMk/>
          <pc:sldMk cId="3430349742" sldId="536"/>
        </pc:sldMkLst>
      </pc:sldChg>
      <pc:sldChg chg="modSp mod modNotesTx">
        <pc:chgData name="Rhoads, Matthew - MRP-APHIS" userId="9905a700-2367-470f-af5e-e9061de87723" providerId="ADAL" clId="{FEBF66AF-24F4-442B-8B56-4805727707BB}" dt="2025-10-20T12:58:56.002" v="539" actId="20577"/>
        <pc:sldMkLst>
          <pc:docMk/>
          <pc:sldMk cId="3408790741" sldId="538"/>
        </pc:sldMkLst>
        <pc:spChg chg="mod">
          <ac:chgData name="Rhoads, Matthew - MRP-APHIS" userId="9905a700-2367-470f-af5e-e9061de87723" providerId="ADAL" clId="{FEBF66AF-24F4-442B-8B56-4805727707BB}" dt="2025-10-20T12:06:20.824" v="482" actId="20577"/>
          <ac:spMkLst>
            <pc:docMk/>
            <pc:sldMk cId="3408790741" sldId="538"/>
            <ac:spMk id="13" creationId="{FB1975C1-9898-4288-1ABC-D6B0B2108B70}"/>
          </ac:spMkLst>
        </pc:spChg>
      </pc:sldChg>
      <pc:sldChg chg="modSp mod modNotesTx">
        <pc:chgData name="Rhoads, Matthew - MRP-APHIS" userId="9905a700-2367-470f-af5e-e9061de87723" providerId="ADAL" clId="{FEBF66AF-24F4-442B-8B56-4805727707BB}" dt="2025-10-20T12:59:01.038" v="542" actId="20577"/>
        <pc:sldMkLst>
          <pc:docMk/>
          <pc:sldMk cId="1984550695" sldId="539"/>
        </pc:sldMkLst>
        <pc:spChg chg="mod">
          <ac:chgData name="Rhoads, Matthew - MRP-APHIS" userId="9905a700-2367-470f-af5e-e9061de87723" providerId="ADAL" clId="{FEBF66AF-24F4-442B-8B56-4805727707BB}" dt="2025-10-20T12:49:17.603" v="489" actId="20577"/>
          <ac:spMkLst>
            <pc:docMk/>
            <pc:sldMk cId="1984550695" sldId="539"/>
            <ac:spMk id="13" creationId="{1D878377-271A-FAEF-C0C2-4FACC7221D50}"/>
          </ac:spMkLst>
        </pc:spChg>
      </pc:sldChg>
      <pc:sldChg chg="modSp del mod">
        <pc:chgData name="Rhoads, Matthew - MRP-APHIS" userId="9905a700-2367-470f-af5e-e9061de87723" providerId="ADAL" clId="{FEBF66AF-24F4-442B-8B56-4805727707BB}" dt="2025-10-20T12:02:35.969" v="456" actId="47"/>
        <pc:sldMkLst>
          <pc:docMk/>
          <pc:sldMk cId="883138503" sldId="540"/>
        </pc:sldMkLst>
        <pc:spChg chg="mod">
          <ac:chgData name="Rhoads, Matthew - MRP-APHIS" userId="9905a700-2367-470f-af5e-e9061de87723" providerId="ADAL" clId="{FEBF66AF-24F4-442B-8B56-4805727707BB}" dt="2025-10-20T11:50:40.051" v="42" actId="13926"/>
          <ac:spMkLst>
            <pc:docMk/>
            <pc:sldMk cId="883138503" sldId="540"/>
            <ac:spMk id="6" creationId="{5BD7239B-89A8-4FED-202E-E210E7D640F0}"/>
          </ac:spMkLst>
        </pc:spChg>
      </pc:sldChg>
      <pc:sldChg chg="ord modNotesTx">
        <pc:chgData name="Rhoads, Matthew - MRP-APHIS" userId="9905a700-2367-470f-af5e-e9061de87723" providerId="ADAL" clId="{FEBF66AF-24F4-442B-8B56-4805727707BB}" dt="2025-10-20T12:59:12.836" v="547" actId="20577"/>
        <pc:sldMkLst>
          <pc:docMk/>
          <pc:sldMk cId="741352697" sldId="542"/>
        </pc:sldMkLst>
      </pc:sldChg>
      <pc:sldChg chg="modNotesTx">
        <pc:chgData name="Rhoads, Matthew - MRP-APHIS" userId="9905a700-2367-470f-af5e-e9061de87723" providerId="ADAL" clId="{FEBF66AF-24F4-442B-8B56-4805727707BB}" dt="2025-10-20T12:59:21.875" v="552" actId="20577"/>
        <pc:sldMkLst>
          <pc:docMk/>
          <pc:sldMk cId="316131054" sldId="5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27B8868-689D-4B22-81A9-9C9B2BC12EA0}" type="datetimeFigureOut">
              <a:rPr lang="en-US" smtClean="0"/>
              <a:t>10/20/2025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0D5CF2-E4B0-4A7E-A5D0-1AD32EB21A8E}" type="slidenum">
              <a:rPr lang="en-US" smtClean="0"/>
              <a:t>‹#›</a:t>
            </a:fld>
            <a:endParaRPr lang="en-US"/>
          </a:p>
        </p:txBody>
      </p:sp>
    </p:spTree>
    <p:extLst>
      <p:ext uri="{BB962C8B-B14F-4D97-AF65-F5344CB8AC3E}">
        <p14:creationId xmlns:p14="http://schemas.microsoft.com/office/powerpoint/2010/main" val="331920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afternoon.  Buenos </a:t>
            </a:r>
            <a:r>
              <a:rPr lang="en-US" sz="1200" kern="1200" dirty="0" err="1">
                <a:solidFill>
                  <a:schemeClr val="tx1"/>
                </a:solidFill>
                <a:effectLst/>
                <a:latin typeface="+mn-lt"/>
                <a:ea typeface="+mn-ea"/>
                <a:cs typeface="+mn-cs"/>
              </a:rPr>
              <a:t>tardes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like to thank you for the opportunity to provide the country updates on behalf of the United States.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previous PPQ Deputy Administrator, Mark Davidson, has retired, and I have the honor of serving as the acting PPQ Deputy Administrator.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first like to thank everyone joining us here today from the three NAPPO countries—the national plant protection organizations, industry, and our plant protection stakeholders.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I also want to thank the NAPPO Secretariat for all the effort that goes into running the organization and putting on this meeting.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goes without saying that we share a common interest---facilitating safe trade while protecting our respective countries’ agriculture.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good to be able to get together with you again to talk about the work we are doing together and the work we still need to do.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year has brought a lot of changes within USDA, and I would like to thank you all for your patience as we navigate the changes.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PPQ, we continue to respond to pest outbreaks, run our standing domestic pest programs, inspect imported plants, manage </a:t>
            </a:r>
            <a:r>
              <a:rPr lang="en-US" sz="1200" kern="1200" dirty="0" err="1">
                <a:solidFill>
                  <a:schemeClr val="tx1"/>
                </a:solidFill>
                <a:effectLst/>
                <a:latin typeface="+mn-lt"/>
                <a:ea typeface="+mn-ea"/>
                <a:cs typeface="+mn-cs"/>
              </a:rPr>
              <a:t>phyosanitary</a:t>
            </a:r>
            <a:r>
              <a:rPr lang="en-US" sz="1200" kern="1200" dirty="0">
                <a:solidFill>
                  <a:schemeClr val="tx1"/>
                </a:solidFill>
                <a:effectLst/>
                <a:latin typeface="+mn-lt"/>
                <a:ea typeface="+mn-ea"/>
                <a:cs typeface="+mn-cs"/>
              </a:rPr>
              <a:t> trade issues, and work with US Customs and Border Protection on their part of our safeguarding mission.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continue to participate in NAPPO and the IPCC, and cooperate with our core US stakeholders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while we are still doing all of that, we are navigating organizational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Trump Administration has made it a priority to reduce the size of the US federal workforce, and has been doing so in different ways.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US Federal agencies have experienced what we call reductions in force—where executive branch leadership reduces or eliminates certain programs or activities.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date, USDA has not conducted reductions in force, but we have had a large reduction in staffing stemming from a voluntary deferred resignation program, where employees could elect to resign or retire in exchange for an extended amount of severance.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most cases—these employees left service in May or before, but didn’t officially separate from the US Government until October 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PPQ, this resulted in the loss of XXX staff from across the program.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some functions were affected more than others, nearly every part of PPQ experienced some impacts from the DRP.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Department has proposed a reorganization, with goals of ensuring the workforce aligns with financial resources and priorities, consolidating office space and relocating resources outside of the National Capitol Region, eliminating management layers and bureaucracy, and consolidating support functions.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comment period for the reorganization ended in late September, and we are awaiting more information on what, if anything, those changes could mean for APHIS and PPQ.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most of the Department and the Federal Government at large is not hiring, APHIS has several types of positions that are exempt from the hiring freeze, and we continue to prioritize hiring front-line mission critical positions, including those who do inspections and phytosanitary certifications.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continue to adjust, and the changes are a work in progress.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1</a:t>
            </a:fld>
            <a:endParaRPr lang="en-US"/>
          </a:p>
        </p:txBody>
      </p:sp>
    </p:spTree>
    <p:extLst>
      <p:ext uri="{BB962C8B-B14F-4D97-AF65-F5344CB8AC3E}">
        <p14:creationId xmlns:p14="http://schemas.microsoft.com/office/powerpoint/2010/main" val="390863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10: Pest Identification and Molecular Diagnostics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S&amp;T is advancing molecular diagnostics to support PPQ operations. Over the last year, S&amp;T developed or improved 45 molecular diagnostic methods for plant pathogens or insects, including:</a:t>
            </a:r>
          </a:p>
          <a:p>
            <a:pPr lvl="0"/>
            <a:r>
              <a:rPr lang="en-US" sz="1200" i="1" kern="1200" dirty="0">
                <a:solidFill>
                  <a:schemeClr val="tx1"/>
                </a:solidFill>
                <a:effectLst/>
                <a:latin typeface="+mn-lt"/>
                <a:ea typeface="+mn-ea"/>
                <a:cs typeface="+mn-cs"/>
              </a:rPr>
              <a:t>Phytophthora</a:t>
            </a:r>
            <a:r>
              <a:rPr lang="en-US" sz="1200" kern="1200" dirty="0">
                <a:solidFill>
                  <a:schemeClr val="tx1"/>
                </a:solidFill>
                <a:effectLst/>
                <a:latin typeface="+mn-lt"/>
                <a:ea typeface="+mn-ea"/>
                <a:cs typeface="+mn-cs"/>
              </a:rPr>
              <a:t> species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tomato leaf curl New Delhi virus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tomato brown rugose fruit virus</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Cydia </a:t>
            </a:r>
            <a:r>
              <a:rPr lang="en-US" sz="1200" i="1" kern="1200" dirty="0" err="1">
                <a:solidFill>
                  <a:schemeClr val="tx1"/>
                </a:solidFill>
                <a:effectLst/>
                <a:latin typeface="+mn-lt"/>
                <a:ea typeface="+mn-ea"/>
                <a:cs typeface="+mn-cs"/>
              </a:rPr>
              <a:t>pomonella</a:t>
            </a:r>
            <a:r>
              <a:rPr lang="en-US" sz="1200" kern="1200" dirty="0">
                <a:solidFill>
                  <a:schemeClr val="tx1"/>
                </a:solidFill>
                <a:effectLst/>
                <a:latin typeface="+mn-lt"/>
                <a:ea typeface="+mn-ea"/>
                <a:cs typeface="+mn-cs"/>
              </a:rPr>
              <a:t>, or codling moth, and </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Helicoverpa armigera</a:t>
            </a:r>
            <a:r>
              <a:rPr lang="en-US" sz="1200" kern="1200" dirty="0">
                <a:solidFill>
                  <a:schemeClr val="tx1"/>
                </a:solidFill>
                <a:effectLst/>
                <a:latin typeface="+mn-lt"/>
                <a:ea typeface="+mn-ea"/>
                <a:cs typeface="+mn-cs"/>
              </a:rPr>
              <a:t>, or Old World bollworm.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S&amp;T also developed and validated several high-throughput sequencing methods for plant pathogens including:</a:t>
            </a:r>
          </a:p>
          <a:p>
            <a:pPr lvl="0"/>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Phytophthora</a:t>
            </a:r>
            <a:r>
              <a:rPr lang="en-US" sz="1200" kern="1200" dirty="0">
                <a:solidFill>
                  <a:schemeClr val="tx1"/>
                </a:solidFill>
                <a:effectLst/>
                <a:latin typeface="+mn-lt"/>
                <a:ea typeface="+mn-ea"/>
                <a:cs typeface="+mn-cs"/>
              </a:rPr>
              <a:t> species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Candidatus Phytoplasma species, and </a:t>
            </a:r>
          </a:p>
          <a:p>
            <a:pPr marL="171450" lvl="0" indent="-171450">
              <a:buFont typeface="Arial" panose="020B0604020202020204" pitchFamily="34" charset="0"/>
              <a:buChar char="•"/>
            </a:pPr>
            <a:r>
              <a:rPr lang="en-US" sz="1200" i="1" kern="1200" dirty="0" err="1">
                <a:solidFill>
                  <a:schemeClr val="tx1"/>
                </a:solidFill>
                <a:effectLst/>
                <a:latin typeface="+mn-lt"/>
                <a:ea typeface="+mn-ea"/>
                <a:cs typeface="+mn-cs"/>
              </a:rPr>
              <a:t>Ralstonia</a:t>
            </a:r>
            <a:r>
              <a:rPr lang="en-US" sz="1200" i="1" kern="1200" dirty="0">
                <a:solidFill>
                  <a:schemeClr val="tx1"/>
                </a:solidFill>
                <a:effectLst/>
                <a:latin typeface="+mn-lt"/>
                <a:ea typeface="+mn-ea"/>
                <a:cs typeface="+mn-cs"/>
              </a:rPr>
              <a:t> solanacearum</a:t>
            </a:r>
            <a:r>
              <a:rPr lang="en-US" sz="1200" kern="1200" dirty="0">
                <a:solidFill>
                  <a:schemeClr val="tx1"/>
                </a:solidFill>
                <a:effectLst/>
                <a:latin typeface="+mn-lt"/>
                <a:ea typeface="+mn-ea"/>
                <a:cs typeface="+mn-cs"/>
              </a:rPr>
              <a:t> species complex.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S&amp;T also developed a new assay that incorporates recombinase polymerase amplification, or RPA, and CRISPR-Cas detection into a single reaction for detection of the select agent </a:t>
            </a:r>
            <a:r>
              <a:rPr lang="en-US" sz="1200" i="1" kern="1200" dirty="0" err="1">
                <a:solidFill>
                  <a:schemeClr val="tx1"/>
                </a:solidFill>
                <a:effectLst/>
                <a:latin typeface="+mn-lt"/>
                <a:ea typeface="+mn-ea"/>
                <a:cs typeface="+mn-cs"/>
              </a:rPr>
              <a:t>Ralstonia</a:t>
            </a:r>
            <a:r>
              <a:rPr lang="en-US" sz="1200" i="1" kern="1200" dirty="0">
                <a:solidFill>
                  <a:schemeClr val="tx1"/>
                </a:solidFill>
                <a:effectLst/>
                <a:latin typeface="+mn-lt"/>
                <a:ea typeface="+mn-ea"/>
                <a:cs typeface="+mn-cs"/>
              </a:rPr>
              <a:t> solanacearum</a:t>
            </a:r>
            <a:r>
              <a:rPr lang="en-US" sz="1200" kern="1200" dirty="0">
                <a:solidFill>
                  <a:schemeClr val="tx1"/>
                </a:solidFill>
                <a:effectLst/>
                <a:latin typeface="+mn-lt"/>
                <a:ea typeface="+mn-ea"/>
                <a:cs typeface="+mn-cs"/>
              </a:rPr>
              <a:t> R3B2.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reduce the number of inconclusive determinations and false negatives for various important pathogens, S&amp;T evaluated digital PCR technology.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extension of real-time PCR, this emerging technology provides a laboratory workflow of only 2.5 hours from sample to result, in addition to other advantages.</a:t>
            </a: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10</a:t>
            </a:fld>
            <a:endParaRPr lang="en-US"/>
          </a:p>
        </p:txBody>
      </p:sp>
    </p:spTree>
    <p:extLst>
      <p:ext uri="{BB962C8B-B14F-4D97-AF65-F5344CB8AC3E}">
        <p14:creationId xmlns:p14="http://schemas.microsoft.com/office/powerpoint/2010/main" val="385512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4032F-B5B5-EECD-8C66-4E8CF1008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48313-54B3-2C9A-BCDE-27A705A6A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8BB37-04C2-D74E-3BFD-FEF9F05C9F64}"/>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Slide 11: Fumigation and Alternatives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continue to evaluate where we can reduce methyl bromide.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proven, successful alternative we have is Systems Approaches, which we use during Pre-clearance and offshore, and in conjunction with other treatments, such as cold and irradiation.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already have established agreements with Mexico, Thailand, and several other countries to combine Systems Approaches to reduce Methyl bromide. </a:t>
            </a:r>
          </a:p>
          <a:p>
            <a:endParaRPr lang="en-US" dirty="0"/>
          </a:p>
        </p:txBody>
      </p:sp>
      <p:sp>
        <p:nvSpPr>
          <p:cNvPr id="4" name="Slide Number Placeholder 3">
            <a:extLst>
              <a:ext uri="{FF2B5EF4-FFF2-40B4-BE49-F238E27FC236}">
                <a16:creationId xmlns:a16="http://schemas.microsoft.com/office/drawing/2014/main" id="{217368D9-944E-798C-B0AF-A8DB26BD3BF6}"/>
              </a:ext>
            </a:extLst>
          </p:cNvPr>
          <p:cNvSpPr>
            <a:spLocks noGrp="1"/>
          </p:cNvSpPr>
          <p:nvPr>
            <p:ph type="sldNum" sz="quarter" idx="5"/>
          </p:nvPr>
        </p:nvSpPr>
        <p:spPr/>
        <p:txBody>
          <a:bodyPr/>
          <a:lstStyle/>
          <a:p>
            <a:fld id="{320D5CF2-E4B0-4A7E-A5D0-1AD32EB21A8E}" type="slidenum">
              <a:rPr lang="en-US" smtClean="0"/>
              <a:t>11</a:t>
            </a:fld>
            <a:endParaRPr lang="en-US"/>
          </a:p>
        </p:txBody>
      </p:sp>
    </p:spTree>
    <p:extLst>
      <p:ext uri="{BB962C8B-B14F-4D97-AF65-F5344CB8AC3E}">
        <p14:creationId xmlns:p14="http://schemas.microsoft.com/office/powerpoint/2010/main" val="223461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12: Conclusion and Thanks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honored to work with our dedicated Canada, and Mexico counterparts, our State partners, friends in industry, other plant protection stakeholders, and NAPPO, because together we accomplish many great things to protect plant health.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essential to each other’s mission, and every day, we safeguard our region’s agricultural and natural resources.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keep the flow of exports moving, delivering tangible economic value to our Nation’s farmers, ranchers, foresters, and nursery growers.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look forward to continuing and enhancing these essential partnerships.</a:t>
            </a: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12</a:t>
            </a:fld>
            <a:endParaRPr lang="en-US"/>
          </a:p>
        </p:txBody>
      </p:sp>
    </p:spTree>
    <p:extLst>
      <p:ext uri="{BB962C8B-B14F-4D97-AF65-F5344CB8AC3E}">
        <p14:creationId xmlns:p14="http://schemas.microsoft.com/office/powerpoint/2010/main" val="312441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46962-6300-5AF5-6733-173DFDE3D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37185-8080-4528-2CF8-21FFBAA89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8F09BE-71FE-F0CF-B315-B39A7BC2BAF6}"/>
              </a:ext>
            </a:extLst>
          </p:cNvPr>
          <p:cNvSpPr>
            <a:spLocks noGrp="1"/>
          </p:cNvSpPr>
          <p:nvPr>
            <p:ph type="body" idx="1"/>
          </p:nvPr>
        </p:nvSpPr>
        <p:spPr/>
        <p:txBody>
          <a:bodyPr/>
          <a:lstStyle/>
          <a:p>
            <a:r>
              <a:rPr lang="en-US" sz="1200" b="1" u="sng" kern="1200" dirty="0">
                <a:solidFill>
                  <a:schemeClr val="tx1"/>
                </a:solidFill>
                <a:effectLst/>
                <a:latin typeface="+mn-lt"/>
                <a:ea typeface="+mn-ea"/>
                <a:cs typeface="+mn-cs"/>
              </a:rPr>
              <a:t>Slide 2: Leadership Changes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mentioned Dr. Davidson’s retirement, but we also had two other retirements from the PPQ Management Team as part of the DRP—both of our Field Operations executives, Calvin Shuler and Carlos Martinez also retired--and we now have several acting leaders in place while the department determines leadership changes for the longer term.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Along with me assuming the acting Deputy Administrator position on the PPQ Management Team, we also have: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Jo-Ann Bentz-Blanco acting as Associate Deputy Administrator for Emergency and Domestic Programs.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Nicole Russo acting as Associate Deputy Administrator for Field Operations,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Katie Hough acting as Executive Director for Field Operations, and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Abbey Fretz is filling in behind me as acting Associate Deputy Administrator for Pest Exclusion and Import Programs.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critical leadership change for us is that our Undersecretary Mr. Dudley Hoskins, was confirmed by Congress and reported to the department at the beginning of October.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Mr. Hoskins serves as the head of Marketing and Regulatory Programs in USDA, which includes APHIS and the Agricultural Marketing Service.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critical appointment for APHIS who will help us clarify goals and objectives under the current administration.</a:t>
            </a:r>
          </a:p>
          <a:p>
            <a:endParaRPr lang="en-US" b="1" dirty="0"/>
          </a:p>
        </p:txBody>
      </p:sp>
      <p:sp>
        <p:nvSpPr>
          <p:cNvPr id="4" name="Slide Number Placeholder 3">
            <a:extLst>
              <a:ext uri="{FF2B5EF4-FFF2-40B4-BE49-F238E27FC236}">
                <a16:creationId xmlns:a16="http://schemas.microsoft.com/office/drawing/2014/main" id="{6FAF953E-217C-3777-1FB5-49CB3DF89983}"/>
              </a:ext>
            </a:extLst>
          </p:cNvPr>
          <p:cNvSpPr>
            <a:spLocks noGrp="1"/>
          </p:cNvSpPr>
          <p:nvPr>
            <p:ph type="sldNum" sz="quarter" idx="10"/>
          </p:nvPr>
        </p:nvSpPr>
        <p:spPr/>
        <p:txBody>
          <a:bodyPr/>
          <a:lstStyle/>
          <a:p>
            <a:fld id="{EF7AE8A4-09E8-4226-9325-BFB323FA0095}" type="slidenum">
              <a:rPr lang="en-US" smtClean="0"/>
              <a:t>2</a:t>
            </a:fld>
            <a:endParaRPr lang="en-US"/>
          </a:p>
        </p:txBody>
      </p:sp>
    </p:spTree>
    <p:extLst>
      <p:ext uri="{BB962C8B-B14F-4D97-AF65-F5344CB8AC3E}">
        <p14:creationId xmlns:p14="http://schemas.microsoft.com/office/powerpoint/2010/main" val="200573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3: Budget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hard to talk about the budget without acknowledging that most of the US Federal Government is shut down and does not have a budget in place for our fiscal year, which began October 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APHIS, and PPQ in particular, we are fortunate in that many of our activities that support import and export are funded by user fees, which are not subject to appropriation by congress.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 vast majority of other PPQ program activities that are funded with appropriations, employees are furloughed.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non-user fee funded employees continue to work on an ad hoc basis as critical or emergency issues pop up, but the majority will remain off work until a budget is passed.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optimistic that when a budget is passed, that the budget for APHIS will look not terribly different than FY25.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Between the president’s budget, as well as the house and senate markups, APHIS and PPQ’s appropriated budget, with a few relatively minor adjustments, should be flat.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current budgetary climate, that is a very good outcome for APHIS and for our plant health safeguarding mission.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0D5CF2-E4B0-4A7E-A5D0-1AD32EB21A8E}" type="slidenum">
              <a:rPr lang="en-US" smtClean="0"/>
              <a:t>3</a:t>
            </a:fld>
            <a:endParaRPr lang="en-US"/>
          </a:p>
        </p:txBody>
      </p:sp>
    </p:spTree>
    <p:extLst>
      <p:ext uri="{BB962C8B-B14F-4D97-AF65-F5344CB8AC3E}">
        <p14:creationId xmlns:p14="http://schemas.microsoft.com/office/powerpoint/2010/main" val="46023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4: PPA 7721 Increase Funding and Open Period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want to highlight another good news story here.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Earlier this year, the US Congress increased the Plant Protection Act section 7721 funding from $75 million to $90 million.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funds the Plant Pest and Disease Management and Disaster Prevention Program (PPDMDPP) and the National Clean Plant Network (NCPN).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Under PPA 7721, APHIS offers funding for projects that enhance our ability to safeguard agriculture and facilitate safe agricultural trade.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Cooperators nationwide use this funding to:</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Strengthen pest exclusion systems;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Optimize domestic pest management and eradication programs;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Keep commodities moving in commerce without spreading pests and diseases; and,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Expand market opportunities for U.S. products.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work is critical to the USDA mission and helps American agriculture thrive.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program is a powerful way to collaborate with the States and others in the plant protection community.</a:t>
            </a:r>
          </a:p>
          <a:p>
            <a:endParaRPr lang="en-US" dirty="0"/>
          </a:p>
        </p:txBody>
      </p:sp>
      <p:sp>
        <p:nvSpPr>
          <p:cNvPr id="4" name="Slide Number Placeholder 3"/>
          <p:cNvSpPr>
            <a:spLocks noGrp="1"/>
          </p:cNvSpPr>
          <p:nvPr>
            <p:ph type="sldNum" sz="quarter" idx="10"/>
          </p:nvPr>
        </p:nvSpPr>
        <p:spPr/>
        <p:txBody>
          <a:bodyPr/>
          <a:lstStyle/>
          <a:p>
            <a:fld id="{320D5CF2-E4B0-4A7E-A5D0-1AD32EB21A8E}" type="slidenum">
              <a:rPr lang="en-US" smtClean="0"/>
              <a:t>4</a:t>
            </a:fld>
            <a:endParaRPr lang="en-US"/>
          </a:p>
        </p:txBody>
      </p:sp>
    </p:spTree>
    <p:extLst>
      <p:ext uri="{BB962C8B-B14F-4D97-AF65-F5344CB8AC3E}">
        <p14:creationId xmlns:p14="http://schemas.microsoft.com/office/powerpoint/2010/main" val="2297066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2AAD2-28C7-64B1-0286-16553C6A7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89C93-C92A-2C1C-F968-F81F437A5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EC081-49DC-1FDE-0B5C-75F6C0935110}"/>
              </a:ext>
            </a:extLst>
          </p:cNvPr>
          <p:cNvSpPr>
            <a:spLocks noGrp="1"/>
          </p:cNvSpPr>
          <p:nvPr>
            <p:ph type="body" idx="1"/>
          </p:nvPr>
        </p:nvSpPr>
        <p:spPr/>
        <p:txBody>
          <a:bodyPr/>
          <a:lstStyle/>
          <a:p>
            <a:r>
              <a:rPr lang="en-US" sz="1200" b="1" u="sng" kern="1200" dirty="0">
                <a:solidFill>
                  <a:schemeClr val="tx1"/>
                </a:solidFill>
                <a:effectLst/>
                <a:latin typeface="+mn-lt"/>
                <a:ea typeface="+mn-ea"/>
                <a:cs typeface="+mn-cs"/>
              </a:rPr>
              <a:t>Slide 5: APHIS Priorities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want to digress from our usual plant health focus for a few minutes and talk about animal health issues, because they have been such a high priority for USDA.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PPQ works closely with our Veterinary Services and International Services counterparts, especially during emergency outbreaks like those we are responding to for Highly Pathogenic Avian Influenza, and New World Screwworm.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they are different pests and commodities than we typically work with, PPQ has a lot of experience managing pest and disease outbreaks, and our staff have been sent to assist with operations on the ground, including research, testing, and other control activities.</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Highly Pathogenic Avian Influenza (HPAI)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HPAI is a highly contagious and deadly virus that primarily affects birds, but can also infect mammals, including humans.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APHIS works closely with States and the poultry industry to prevent avian influenza from becoming established in the U.S. poultry population.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February 2025, the USDA launched a $1 billion plan to combat HPAI in the poultry industry.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was on top of indemnity payments already being provided to farmers for culled flocks.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New World Screwworm (NWS, or </a:t>
            </a:r>
            <a:r>
              <a:rPr lang="en-US" sz="1200" i="1" u="sng" kern="1200" dirty="0" err="1">
                <a:solidFill>
                  <a:schemeClr val="tx1"/>
                </a:solidFill>
                <a:effectLst/>
                <a:latin typeface="+mn-lt"/>
                <a:ea typeface="+mn-ea"/>
                <a:cs typeface="+mn-cs"/>
              </a:rPr>
              <a:t>Cochliomyia</a:t>
            </a:r>
            <a:r>
              <a:rPr lang="en-US" sz="1200" i="1" u="sng" kern="1200" dirty="0">
                <a:solidFill>
                  <a:schemeClr val="tx1"/>
                </a:solidFill>
                <a:effectLst/>
                <a:latin typeface="+mn-lt"/>
                <a:ea typeface="+mn-ea"/>
                <a:cs typeface="+mn-cs"/>
              </a:rPr>
              <a:t> </a:t>
            </a:r>
            <a:r>
              <a:rPr lang="en-US" sz="1200" i="1" u="sng" kern="1200" dirty="0" err="1">
                <a:solidFill>
                  <a:schemeClr val="tx1"/>
                </a:solidFill>
                <a:effectLst/>
                <a:latin typeface="+mn-lt"/>
                <a:ea typeface="+mn-ea"/>
                <a:cs typeface="+mn-cs"/>
              </a:rPr>
              <a:t>hominivorax</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World Screwworm is a species of parasitic blowfly whose larvae eat the living tissue of warm-blooded animals.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APHIS International Services (IS) maintains the only NWS pupae sterilization facility in the Americas.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facility, located in </a:t>
            </a:r>
            <a:r>
              <a:rPr lang="en-US" sz="1200" kern="1200" dirty="0" err="1">
                <a:solidFill>
                  <a:schemeClr val="tx1"/>
                </a:solidFill>
                <a:effectLst/>
                <a:latin typeface="+mn-lt"/>
                <a:ea typeface="+mn-ea"/>
                <a:cs typeface="+mn-cs"/>
              </a:rPr>
              <a:t>Pacora</a:t>
            </a:r>
            <a:r>
              <a:rPr lang="en-US" sz="1200" kern="1200" dirty="0">
                <a:solidFill>
                  <a:schemeClr val="tx1"/>
                </a:solidFill>
                <a:effectLst/>
                <a:latin typeface="+mn-lt"/>
                <a:ea typeface="+mn-ea"/>
                <a:cs typeface="+mn-cs"/>
              </a:rPr>
              <a:t>, Panama, is jointly managed and funded by USDA and Panama’s Ministry of Agriculture Development through the Screwworm Barrier Maintenance Program (also known as COPEG).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COPEG produces, sterilizes, and releases NWS sterile flies in infested regions of Central America and Mexico.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COPEG facility can produce over 100 million pupae per week during an outbreak event.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USDA has committed an $850 million investment for fiscal year 2025 and beyond to combat the New World Screwworm, which includes $750 million for a domestic sterile fly production facility in the United States, capable of producing 300 million sterile flies per week to eradicate the pest.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funding also supports technological advancements, international efforts in Mexico and Central America, and research into new prevention and control methods.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Managing these two pests remain major priorities for USDA.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Now I would like to talk about some progress we have made in some of our domestic pest management programs.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FE3FCA4-A88D-AE2C-A479-FA0A39E1E696}"/>
              </a:ext>
            </a:extLst>
          </p:cNvPr>
          <p:cNvSpPr>
            <a:spLocks noGrp="1"/>
          </p:cNvSpPr>
          <p:nvPr>
            <p:ph type="sldNum" sz="quarter" idx="5"/>
          </p:nvPr>
        </p:nvSpPr>
        <p:spPr/>
        <p:txBody>
          <a:bodyPr/>
          <a:lstStyle/>
          <a:p>
            <a:fld id="{320D5CF2-E4B0-4A7E-A5D0-1AD32EB21A8E}" type="slidenum">
              <a:rPr lang="en-US" smtClean="0"/>
              <a:t>5</a:t>
            </a:fld>
            <a:endParaRPr lang="en-US"/>
          </a:p>
        </p:txBody>
      </p:sp>
    </p:spTree>
    <p:extLst>
      <p:ext uri="{BB962C8B-B14F-4D97-AF65-F5344CB8AC3E}">
        <p14:creationId xmlns:p14="http://schemas.microsoft.com/office/powerpoint/2010/main" val="2054333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6: Asian </a:t>
            </a:r>
            <a:r>
              <a:rPr lang="en-US" sz="1200" b="1" u="sng" kern="1200" dirty="0" err="1">
                <a:solidFill>
                  <a:schemeClr val="tx1"/>
                </a:solidFill>
                <a:effectLst/>
                <a:latin typeface="+mn-lt"/>
                <a:ea typeface="+mn-ea"/>
                <a:cs typeface="+mn-cs"/>
              </a:rPr>
              <a:t>Longhorned</a:t>
            </a:r>
            <a:r>
              <a:rPr lang="en-US" sz="1200" b="1" u="sng" kern="1200" dirty="0">
                <a:solidFill>
                  <a:schemeClr val="tx1"/>
                </a:solidFill>
                <a:effectLst/>
                <a:latin typeface="+mn-lt"/>
                <a:ea typeface="+mn-ea"/>
                <a:cs typeface="+mn-cs"/>
              </a:rPr>
              <a:t> Beetle </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APHIS, in partnership with the State of Massachusetts, removed the town of Holden, Massachusetts—a 12.3 square mile area in Worcester County—from the Asian </a:t>
            </a:r>
            <a:r>
              <a:rPr lang="en-US" sz="1200" b="0" kern="1200" dirty="0" err="1">
                <a:solidFill>
                  <a:schemeClr val="tx1"/>
                </a:solidFill>
                <a:effectLst/>
                <a:latin typeface="+mn-lt"/>
                <a:ea typeface="+mn-ea"/>
                <a:cs typeface="+mn-cs"/>
              </a:rPr>
              <a:t>longhorned</a:t>
            </a:r>
            <a:r>
              <a:rPr lang="en-US" sz="1200" b="0" kern="1200" dirty="0">
                <a:solidFill>
                  <a:schemeClr val="tx1"/>
                </a:solidFill>
                <a:effectLst/>
                <a:latin typeface="+mn-lt"/>
                <a:ea typeface="+mn-ea"/>
                <a:cs typeface="+mn-cs"/>
              </a:rPr>
              <a:t> beetle (ALB, or </a:t>
            </a:r>
            <a:r>
              <a:rPr lang="en-US" sz="1200" b="0" i="1" kern="1200" dirty="0" err="1">
                <a:solidFill>
                  <a:schemeClr val="tx1"/>
                </a:solidFill>
                <a:effectLst/>
                <a:latin typeface="+mn-lt"/>
                <a:ea typeface="+mn-ea"/>
                <a:cs typeface="+mn-cs"/>
              </a:rPr>
              <a:t>Anoplophora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glabripennis</a:t>
            </a:r>
            <a:r>
              <a:rPr lang="en-US" sz="1200" b="0" kern="1200" dirty="0">
                <a:solidFill>
                  <a:schemeClr val="tx1"/>
                </a:solidFill>
                <a:effectLst/>
                <a:latin typeface="+mn-lt"/>
                <a:ea typeface="+mn-ea"/>
                <a:cs typeface="+mn-cs"/>
              </a:rPr>
              <a:t>) quarantined area.</a:t>
            </a:r>
            <a:br>
              <a:rPr lang="en-US" sz="1200" b="0"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This is a significant accomplishment for the State of Massachusetts and the program.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APHIS determined that this area could be removed from quarantine after completing final host tree surveys. With this removal, 97.7 square miles remain under Federal quarantine in Worcester County, including the northern portion of the Town of Auburn and the Towns of Boylston/West Boylston, Shrewsbury, and Worcester.</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6</a:t>
            </a:fld>
            <a:endParaRPr lang="en-US"/>
          </a:p>
        </p:txBody>
      </p:sp>
    </p:spTree>
    <p:extLst>
      <p:ext uri="{BB962C8B-B14F-4D97-AF65-F5344CB8AC3E}">
        <p14:creationId xmlns:p14="http://schemas.microsoft.com/office/powerpoint/2010/main" val="301158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7: Pale Cyst Nematode (PCN) Quarantine Removal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first time in the United States, a field infested with the pale cyst nematode (</a:t>
            </a:r>
            <a:r>
              <a:rPr lang="en-US" sz="1200" i="1" kern="1200" dirty="0" err="1">
                <a:solidFill>
                  <a:schemeClr val="tx1"/>
                </a:solidFill>
                <a:effectLst/>
                <a:latin typeface="+mn-lt"/>
                <a:ea typeface="+mn-ea"/>
                <a:cs typeface="+mn-cs"/>
              </a:rPr>
              <a:t>Globodera</a:t>
            </a:r>
            <a:r>
              <a:rPr lang="en-US" sz="1200" i="1" kern="1200" dirty="0">
                <a:solidFill>
                  <a:schemeClr val="tx1"/>
                </a:solidFill>
                <a:effectLst/>
                <a:latin typeface="+mn-lt"/>
                <a:ea typeface="+mn-ea"/>
                <a:cs typeface="+mn-cs"/>
              </a:rPr>
              <a:t> pallida</a:t>
            </a:r>
            <a:r>
              <a:rPr lang="en-US" sz="1200" kern="1200" dirty="0">
                <a:solidFill>
                  <a:schemeClr val="tx1"/>
                </a:solidFill>
                <a:effectLst/>
                <a:latin typeface="+mn-lt"/>
                <a:ea typeface="+mn-ea"/>
                <a:cs typeface="+mn-cs"/>
              </a:rPr>
              <a:t>, or PCN) has been successfully cleared and deregulated.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than 50 acres in Bingham County, Idaho, are now PCN-free, as they have been found to have completed the regulatory protocol for PCN eradication.</a:t>
            </a:r>
          </a:p>
          <a:p>
            <a:endParaRPr lang="en-US" dirty="0"/>
          </a:p>
        </p:txBody>
      </p:sp>
      <p:sp>
        <p:nvSpPr>
          <p:cNvPr id="4" name="Slide Number Placeholder 3"/>
          <p:cNvSpPr>
            <a:spLocks noGrp="1"/>
          </p:cNvSpPr>
          <p:nvPr>
            <p:ph type="sldNum" sz="quarter" idx="5"/>
          </p:nvPr>
        </p:nvSpPr>
        <p:spPr/>
        <p:txBody>
          <a:bodyPr/>
          <a:lstStyle/>
          <a:p>
            <a:fld id="{320D5CF2-E4B0-4A7E-A5D0-1AD32EB21A8E}" type="slidenum">
              <a:rPr lang="en-US" smtClean="0"/>
              <a:t>7</a:t>
            </a:fld>
            <a:endParaRPr lang="en-US"/>
          </a:p>
        </p:txBody>
      </p:sp>
    </p:spTree>
    <p:extLst>
      <p:ext uri="{BB962C8B-B14F-4D97-AF65-F5344CB8AC3E}">
        <p14:creationId xmlns:p14="http://schemas.microsoft.com/office/powerpoint/2010/main" val="330852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Slide 8: Fruit Fly Quarantine Updates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Summer of 2023 saw a surge of invasive fruit fly species in California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Species included Oriental, </a:t>
            </a:r>
            <a:r>
              <a:rPr lang="en-US" sz="1200" i="1" kern="1200" dirty="0">
                <a:solidFill>
                  <a:schemeClr val="tx1"/>
                </a:solidFill>
                <a:effectLst/>
                <a:latin typeface="+mn-lt"/>
                <a:ea typeface="+mn-ea"/>
                <a:cs typeface="+mn-cs"/>
              </a:rPr>
              <a:t>Z. tau</a:t>
            </a:r>
            <a:r>
              <a:rPr lang="en-US" sz="1200" kern="1200" dirty="0">
                <a:solidFill>
                  <a:schemeClr val="tx1"/>
                </a:solidFill>
                <a:effectLst/>
                <a:latin typeface="+mn-lt"/>
                <a:ea typeface="+mn-ea"/>
                <a:cs typeface="+mn-cs"/>
              </a:rPr>
              <a:t>, Mediterranean, and Queensland Fruit Flies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the end of July 2025, CA had no outbreaks under management for the first time since 2023.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 few weeks later, we detected Medfly and set up a quarantine in Santa Clara County, CA, and then, a month after that, we detected Oriental Fruit Fly, which triggered a quarantine in Riverside and San Bernadino Counites.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work in California continues.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fiscal year 2025, APHIS and the Texas Department of Agriculture responded to 10 concurrent Mexican fruit fly (</a:t>
            </a:r>
            <a:r>
              <a:rPr lang="en-US" sz="1200" i="1" kern="1200" dirty="0">
                <a:solidFill>
                  <a:schemeClr val="tx1"/>
                </a:solidFill>
                <a:effectLst/>
                <a:latin typeface="+mn-lt"/>
                <a:ea typeface="+mn-ea"/>
                <a:cs typeface="+mn-cs"/>
              </a:rPr>
              <a:t>Anastrepha </a:t>
            </a:r>
            <a:r>
              <a:rPr lang="en-US" sz="1200" i="1" kern="1200" dirty="0" err="1">
                <a:solidFill>
                  <a:schemeClr val="tx1"/>
                </a:solidFill>
                <a:effectLst/>
                <a:latin typeface="+mn-lt"/>
                <a:ea typeface="+mn-ea"/>
                <a:cs typeface="+mn-cs"/>
              </a:rPr>
              <a:t>ludens</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Mexfly</a:t>
            </a:r>
            <a:r>
              <a:rPr lang="en-US" sz="1200" kern="1200" dirty="0">
                <a:solidFill>
                  <a:schemeClr val="tx1"/>
                </a:solidFill>
                <a:effectLst/>
                <a:latin typeface="+mn-lt"/>
                <a:ea typeface="+mn-ea"/>
                <a:cs typeface="+mn-cs"/>
              </a:rPr>
              <a:t>) outbreaks, all but one of which have now been eradicated.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for funding, in fiscal years 2024-2025, the USDA Secretary authorized the Commodity Credit Corporation (or CCC) emergency funds for eradication and prevention efforts totaling $232.6 million.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Significant CCC funds are being expended for facility modifications and transition to a male-only </a:t>
            </a:r>
            <a:r>
              <a:rPr lang="en-US" sz="1200" kern="1200" dirty="0" err="1">
                <a:solidFill>
                  <a:schemeClr val="tx1"/>
                </a:solidFill>
                <a:effectLst/>
                <a:latin typeface="+mn-lt"/>
                <a:ea typeface="+mn-ea"/>
                <a:cs typeface="+mn-cs"/>
              </a:rPr>
              <a:t>Mexfly</a:t>
            </a:r>
            <a:r>
              <a:rPr lang="en-US" sz="1200" kern="1200" dirty="0">
                <a:solidFill>
                  <a:schemeClr val="tx1"/>
                </a:solidFill>
                <a:effectLst/>
                <a:latin typeface="+mn-lt"/>
                <a:ea typeface="+mn-ea"/>
                <a:cs typeface="+mn-cs"/>
              </a:rPr>
              <a:t> strain to optimize sterile </a:t>
            </a:r>
            <a:r>
              <a:rPr lang="en-US" sz="1200" kern="1200" dirty="0" err="1">
                <a:solidFill>
                  <a:schemeClr val="tx1"/>
                </a:solidFill>
                <a:effectLst/>
                <a:latin typeface="+mn-lt"/>
                <a:ea typeface="+mn-ea"/>
                <a:cs typeface="+mn-cs"/>
              </a:rPr>
              <a:t>Mexfly</a:t>
            </a:r>
            <a:r>
              <a:rPr lang="en-US" sz="1200" kern="1200" dirty="0">
                <a:solidFill>
                  <a:schemeClr val="tx1"/>
                </a:solidFill>
                <a:effectLst/>
                <a:latin typeface="+mn-lt"/>
                <a:ea typeface="+mn-ea"/>
                <a:cs typeface="+mn-cs"/>
              </a:rPr>
              <a:t> supply in our Mexican Fruit Fly rearing facility Texas.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two weeks ago, we had a fire at our Texas facility, which impacts our ability to complete the full Mexican fruit fly rearing lifecycle.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a:t>
            </a:r>
            <a:r>
              <a:rPr lang="en-US" sz="1200" kern="1200" dirty="0">
                <a:solidFill>
                  <a:schemeClr val="tx1"/>
                </a:solidFill>
                <a:effectLst/>
                <a:latin typeface="+mn-lt"/>
                <a:ea typeface="+mn-ea"/>
                <a:cs typeface="+mn-cs"/>
              </a:rPr>
              <a:t>such, for the foreseeable future, we will be reliant on Mexican fruit fly pupae produced in Guatemala by the MOSCAMED program, to feed our sterile release program that protects our citrus in south Texas.</a:t>
            </a:r>
          </a:p>
          <a:p>
            <a:endParaRPr lang="en-US" dirty="0"/>
          </a:p>
        </p:txBody>
      </p:sp>
      <p:sp>
        <p:nvSpPr>
          <p:cNvPr id="4" name="Slide Number Placeholder 3"/>
          <p:cNvSpPr>
            <a:spLocks noGrp="1"/>
          </p:cNvSpPr>
          <p:nvPr>
            <p:ph type="sldNum" sz="quarter" idx="10"/>
          </p:nvPr>
        </p:nvSpPr>
        <p:spPr/>
        <p:txBody>
          <a:bodyPr/>
          <a:lstStyle/>
          <a:p>
            <a:fld id="{320D5CF2-E4B0-4A7E-A5D0-1AD32EB21A8E}" type="slidenum">
              <a:rPr lang="en-US" smtClean="0"/>
              <a:t>8</a:t>
            </a:fld>
            <a:endParaRPr lang="en-US"/>
          </a:p>
        </p:txBody>
      </p:sp>
    </p:spTree>
    <p:extLst>
      <p:ext uri="{BB962C8B-B14F-4D97-AF65-F5344CB8AC3E}">
        <p14:creationId xmlns:p14="http://schemas.microsoft.com/office/powerpoint/2010/main" val="4034300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29B6A-0D27-B163-3DD7-3EC83A86C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088A3-C37A-6ED8-4303-3064D2468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A1838-40F1-3702-0DD4-3CC15A847E42}"/>
              </a:ext>
            </a:extLst>
          </p:cNvPr>
          <p:cNvSpPr>
            <a:spLocks noGrp="1"/>
          </p:cNvSpPr>
          <p:nvPr>
            <p:ph type="body" idx="1"/>
          </p:nvPr>
        </p:nvSpPr>
        <p:spPr/>
        <p:txBody>
          <a:bodyPr/>
          <a:lstStyle/>
          <a:p>
            <a:r>
              <a:rPr lang="en-US" sz="1200" b="1" u="sng" kern="1200" dirty="0">
                <a:solidFill>
                  <a:schemeClr val="tx1"/>
                </a:solidFill>
                <a:effectLst/>
                <a:latin typeface="+mn-lt"/>
                <a:ea typeface="+mn-ea"/>
                <a:cs typeface="+mn-cs"/>
              </a:rPr>
              <a:t>Slide 9: Plant Pathogen Diagnostics Certification Program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year, we wanted to highlight some of the work our Science and Technology branch does to support the entire PPQ mission - from pest exclusion and early detection, to emergency response and recovery, to domestic pest programs and international trade.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S&amp;T’s Plant Pathogen Diagnostics Certification Program expands PPQ’s state of readiness to support new emergencies.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year three of implementing the program, and we are continuing to make improvements and develop proficiency testing.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program developed and produced the first ever lab methods proficiency testing that addresses four crucial steps of diagnostics of multiple regulated plant pathogens: nucleic acid extraction, ELISA, and conventional and real-time PCR.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program recently completed two annual interpretive proficiency tests for </a:t>
            </a:r>
            <a:r>
              <a:rPr lang="en-US" sz="1200" i="1" kern="1200" dirty="0">
                <a:solidFill>
                  <a:schemeClr val="tx1"/>
                </a:solidFill>
                <a:effectLst/>
                <a:latin typeface="+mn-lt"/>
                <a:ea typeface="+mn-ea"/>
                <a:cs typeface="+mn-cs"/>
              </a:rPr>
              <a:t>Candidatus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Liberibacter</a:t>
            </a:r>
            <a:r>
              <a:rPr lang="en-US" sz="1200" kern="1200" dirty="0">
                <a:solidFill>
                  <a:schemeClr val="tx1"/>
                </a:solidFill>
                <a:effectLst/>
                <a:latin typeface="+mn-lt"/>
                <a:ea typeface="+mn-ea"/>
                <a:cs typeface="+mn-cs"/>
              </a:rPr>
              <a:t> asiaticus, the causal agent of citrus greening (huanglongbing), and plum pox virus, a regulated virus on stone fruit.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S&amp;T also recently provided training on key molecular diagnostic techniques, general diagnostics, and regulatory processes to 80 diagnosticians from the National Plant Diagnostic Network, State Departments of Agriculture, and industry.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efforts support PPQ’s mission by increasing PPQ’s diagnostic capacity to assist with plant health emergencies for high-consequence plant pathogens.</a:t>
            </a:r>
          </a:p>
          <a:p>
            <a:endParaRPr lang="en-US" dirty="0"/>
          </a:p>
        </p:txBody>
      </p:sp>
      <p:sp>
        <p:nvSpPr>
          <p:cNvPr id="4" name="Slide Number Placeholder 3">
            <a:extLst>
              <a:ext uri="{FF2B5EF4-FFF2-40B4-BE49-F238E27FC236}">
                <a16:creationId xmlns:a16="http://schemas.microsoft.com/office/drawing/2014/main" id="{3DC3864A-5E46-BCA7-C0A3-EA69E0C30B2D}"/>
              </a:ext>
            </a:extLst>
          </p:cNvPr>
          <p:cNvSpPr>
            <a:spLocks noGrp="1"/>
          </p:cNvSpPr>
          <p:nvPr>
            <p:ph type="sldNum" sz="quarter" idx="5"/>
          </p:nvPr>
        </p:nvSpPr>
        <p:spPr/>
        <p:txBody>
          <a:bodyPr/>
          <a:lstStyle/>
          <a:p>
            <a:fld id="{320D5CF2-E4B0-4A7E-A5D0-1AD32EB21A8E}" type="slidenum">
              <a:rPr lang="en-US" smtClean="0"/>
              <a:t>9</a:t>
            </a:fld>
            <a:endParaRPr lang="en-US"/>
          </a:p>
        </p:txBody>
      </p:sp>
    </p:spTree>
    <p:extLst>
      <p:ext uri="{BB962C8B-B14F-4D97-AF65-F5344CB8AC3E}">
        <p14:creationId xmlns:p14="http://schemas.microsoft.com/office/powerpoint/2010/main" val="29710166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
        <p:nvSpPr>
          <p:cNvPr id="7" name="Rectangle 6">
            <a:extLst>
              <a:ext uri="{FF2B5EF4-FFF2-40B4-BE49-F238E27FC236}">
                <a16:creationId xmlns:a16="http://schemas.microsoft.com/office/drawing/2014/main" id="{36952C04-0D53-41BB-9CB8-36C93D8951E0}"/>
              </a:ext>
            </a:extLst>
          </p:cNvPr>
          <p:cNvSpPr/>
          <p:nvPr userDrawn="1"/>
        </p:nvSpPr>
        <p:spPr>
          <a:xfrm>
            <a:off x="0" y="1"/>
            <a:ext cx="12192000" cy="706993"/>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a16="http://schemas.microsoft.com/office/drawing/2014/main" id="{5E5F7E78-F3BE-EF8D-35F6-45A1B388FA34}"/>
              </a:ext>
            </a:extLst>
          </p:cNvPr>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7612" y="124897"/>
            <a:ext cx="5109405" cy="457200"/>
          </a:xfrm>
          <a:prstGeom prst="rect">
            <a:avLst/>
          </a:prstGeom>
        </p:spPr>
      </p:pic>
    </p:spTree>
    <p:extLst>
      <p:ext uri="{BB962C8B-B14F-4D97-AF65-F5344CB8AC3E}">
        <p14:creationId xmlns:p14="http://schemas.microsoft.com/office/powerpoint/2010/main" val="2735003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3231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664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0774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362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792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551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549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5707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008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4DA330-4F63-4BB6-A2F4-4090831DCC21}" type="datetimeFigureOut">
              <a:rPr lang="en-US">
                <a:solidFill>
                  <a:prstClr val="black"/>
                </a:solidFill>
              </a:rPr>
              <a:pPr/>
              <a:t>10/20/2025</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8ED35DA-6D0E-4342-80EF-94220C9EF66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7841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1"/>
            <a:ext cx="10972800" cy="7106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828801"/>
            <a:ext cx="10972800"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543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595530-95BE-4C90-A3E1-4311A8E9CF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a:stretch/>
        </p:blipFill>
        <p:spPr>
          <a:xfrm>
            <a:off x="23377" y="0"/>
            <a:ext cx="12168623" cy="5327374"/>
          </a:xfrm>
          <a:prstGeom prst="rect">
            <a:avLst/>
          </a:prstGeom>
        </p:spPr>
      </p:pic>
      <p:sp>
        <p:nvSpPr>
          <p:cNvPr id="2" name="Flowchart: Delay 1">
            <a:extLst>
              <a:ext uri="{FF2B5EF4-FFF2-40B4-BE49-F238E27FC236}">
                <a16:creationId xmlns:a16="http://schemas.microsoft.com/office/drawing/2014/main" id="{C6B0DDD8-CBDD-D1E3-B927-448A21EB340C}"/>
              </a:ext>
            </a:extLst>
          </p:cNvPr>
          <p:cNvSpPr/>
          <p:nvPr/>
        </p:nvSpPr>
        <p:spPr>
          <a:xfrm>
            <a:off x="0" y="0"/>
            <a:ext cx="4734153" cy="5658678"/>
          </a:xfrm>
          <a:prstGeom prst="flowChartDela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20731D-B1A5-F9B1-DD25-C5232141D60D}"/>
              </a:ext>
            </a:extLst>
          </p:cNvPr>
          <p:cNvGrpSpPr/>
          <p:nvPr/>
        </p:nvGrpSpPr>
        <p:grpSpPr>
          <a:xfrm>
            <a:off x="218813" y="5451540"/>
            <a:ext cx="11814161" cy="1279033"/>
            <a:chOff x="218813" y="5451540"/>
            <a:chExt cx="11814161" cy="1279033"/>
          </a:xfrm>
        </p:grpSpPr>
        <p:pic>
          <p:nvPicPr>
            <p:cNvPr id="5" name="Picture 4">
              <a:extLst>
                <a:ext uri="{FF2B5EF4-FFF2-40B4-BE49-F238E27FC236}">
                  <a16:creationId xmlns:a16="http://schemas.microsoft.com/office/drawing/2014/main" id="{743B9073-BDC0-437A-B397-1860639BA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13" y="5911702"/>
              <a:ext cx="6058277" cy="542107"/>
            </a:xfrm>
            <a:prstGeom prst="rect">
              <a:avLst/>
            </a:prstGeom>
          </p:spPr>
        </p:pic>
        <p:sp>
          <p:nvSpPr>
            <p:cNvPr id="9" name="Subtitle 4">
              <a:extLst>
                <a:ext uri="{FF2B5EF4-FFF2-40B4-BE49-F238E27FC236}">
                  <a16:creationId xmlns:a16="http://schemas.microsoft.com/office/drawing/2014/main" id="{1D9926CD-C83B-4ED1-800C-63D7B7672C00}"/>
                </a:ext>
              </a:extLst>
            </p:cNvPr>
            <p:cNvSpPr txBox="1">
              <a:spLocks/>
            </p:cNvSpPr>
            <p:nvPr/>
          </p:nvSpPr>
          <p:spPr>
            <a:xfrm>
              <a:off x="7457849" y="5451540"/>
              <a:ext cx="4575125" cy="1279033"/>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a:latin typeface="Arial"/>
                  <a:cs typeface="Arial"/>
                </a:rPr>
                <a:t>Matt Rhoads</a:t>
              </a:r>
              <a:endParaRPr lang="en-US" sz="2200"/>
            </a:p>
            <a:p>
              <a:pPr marL="0" indent="0">
                <a:buNone/>
              </a:pPr>
              <a:r>
                <a:rPr lang="en-US" sz="2200">
                  <a:latin typeface="Arial"/>
                  <a:cs typeface="Arial"/>
                </a:rPr>
                <a:t>Acting Deputy Administrator</a:t>
              </a:r>
            </a:p>
            <a:p>
              <a:pPr marL="0" indent="0">
                <a:buNone/>
              </a:pPr>
              <a:r>
                <a:rPr lang="en-US" sz="2200"/>
                <a:t>Plant Protection and Quarantine</a:t>
              </a:r>
            </a:p>
          </p:txBody>
        </p:sp>
      </p:grpSp>
      <p:sp>
        <p:nvSpPr>
          <p:cNvPr id="13" name="Rectangle 12">
            <a:extLst>
              <a:ext uri="{FF2B5EF4-FFF2-40B4-BE49-F238E27FC236}">
                <a16:creationId xmlns:a16="http://schemas.microsoft.com/office/drawing/2014/main" id="{AC1D01DE-0A33-457B-BAEB-DD2453B3DC07}"/>
              </a:ext>
            </a:extLst>
          </p:cNvPr>
          <p:cNvSpPr/>
          <p:nvPr/>
        </p:nvSpPr>
        <p:spPr>
          <a:xfrm>
            <a:off x="218814" y="5372051"/>
            <a:ext cx="2802682" cy="15897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8">
            <a:extLst>
              <a:ext uri="{FF2B5EF4-FFF2-40B4-BE49-F238E27FC236}">
                <a16:creationId xmlns:a16="http://schemas.microsoft.com/office/drawing/2014/main" id="{154D923F-2E01-43B3-9E01-657D82F0315E}"/>
              </a:ext>
            </a:extLst>
          </p:cNvPr>
          <p:cNvSpPr txBox="1">
            <a:spLocks/>
          </p:cNvSpPr>
          <p:nvPr/>
        </p:nvSpPr>
        <p:spPr>
          <a:xfrm>
            <a:off x="116304" y="1875252"/>
            <a:ext cx="4250178" cy="2212974"/>
          </a:xfrm>
          <a:prstGeom prst="rect">
            <a:avLst/>
          </a:prstGeom>
        </p:spPr>
        <p:txBody>
          <a:bodyPr lIns="91440" tIns="45720" rIns="91440" bIns="45720" anchor="t">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3600" b="0" dirty="0">
                <a:latin typeface="Arial"/>
                <a:cs typeface="Arial"/>
              </a:rPr>
              <a:t>USDA Update</a:t>
            </a:r>
            <a:endParaRPr lang="en-US" dirty="0"/>
          </a:p>
          <a:p>
            <a:pPr algn="ctr"/>
            <a:endParaRPr lang="en-US" sz="3600" b="0" dirty="0">
              <a:latin typeface="Arial"/>
              <a:cs typeface="Arial"/>
            </a:endParaRPr>
          </a:p>
          <a:p>
            <a:pPr algn="ctr"/>
            <a:r>
              <a:rPr lang="en-US" b="0" dirty="0"/>
              <a:t>2025 NAPPO Annual Meeting</a:t>
            </a:r>
          </a:p>
        </p:txBody>
      </p:sp>
    </p:spTree>
    <p:extLst>
      <p:ext uri="{BB962C8B-B14F-4D97-AF65-F5344CB8AC3E}">
        <p14:creationId xmlns:p14="http://schemas.microsoft.com/office/powerpoint/2010/main" val="424470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B06D04-D39D-1FBA-A435-3F6E35FCCE93}"/>
              </a:ext>
            </a:extLst>
          </p:cNvPr>
          <p:cNvPicPr>
            <a:picLocks noChangeAspect="1"/>
          </p:cNvPicPr>
          <p:nvPr/>
        </p:nvPicPr>
        <p:blipFill>
          <a:blip r:embed="rId3"/>
          <a:stretch>
            <a:fillRect/>
          </a:stretch>
        </p:blipFill>
        <p:spPr>
          <a:xfrm>
            <a:off x="-1" y="1976981"/>
            <a:ext cx="7429503" cy="4894268"/>
          </a:xfrm>
          <a:prstGeom prst="rect">
            <a:avLst/>
          </a:prstGeom>
        </p:spPr>
      </p:pic>
      <p:pic>
        <p:nvPicPr>
          <p:cNvPr id="4" name="Picture 3">
            <a:extLst>
              <a:ext uri="{FF2B5EF4-FFF2-40B4-BE49-F238E27FC236}">
                <a16:creationId xmlns:a16="http://schemas.microsoft.com/office/drawing/2014/main" id="{9F9606C8-81EF-3559-A98C-56DDFDEFF8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EF70BD9F-BA8E-A2B4-725F-E638DC093A1A}"/>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7A507E4-A814-7B07-8CE3-6EFED4C37AE7}"/>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800"/>
              <a:t>Pest Identification and Molecular Diagnostics </a:t>
            </a:r>
          </a:p>
        </p:txBody>
      </p:sp>
      <p:sp>
        <p:nvSpPr>
          <p:cNvPr id="10" name="TextBox 9">
            <a:extLst>
              <a:ext uri="{FF2B5EF4-FFF2-40B4-BE49-F238E27FC236}">
                <a16:creationId xmlns:a16="http://schemas.microsoft.com/office/drawing/2014/main" id="{A1B06B64-92CD-E5B3-FCA1-D0CD71FDDA82}"/>
              </a:ext>
            </a:extLst>
          </p:cNvPr>
          <p:cNvSpPr txBox="1"/>
          <p:nvPr/>
        </p:nvSpPr>
        <p:spPr>
          <a:xfrm>
            <a:off x="7825281" y="1714243"/>
            <a:ext cx="3513740" cy="470898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solidFill>
                  <a:prstClr val="black"/>
                </a:solidFill>
                <a:latin typeface="Arial"/>
                <a:cs typeface="Arial"/>
              </a:rPr>
              <a:t>Developed or improved 45 molecular diagnostic methods </a:t>
            </a:r>
          </a:p>
          <a:p>
            <a:endParaRPr lang="en-US" sz="2000">
              <a:solidFill>
                <a:srgbClr val="333333"/>
              </a:solidFill>
              <a:latin typeface="Helvetica Neue"/>
            </a:endParaRPr>
          </a:p>
          <a:p>
            <a:pPr marL="342900" indent="-342900">
              <a:buFont typeface="Arial" panose="020B0604020202020204" pitchFamily="34" charset="0"/>
              <a:buChar char="•"/>
            </a:pPr>
            <a:r>
              <a:rPr lang="en-US" sz="2000">
                <a:solidFill>
                  <a:prstClr val="black"/>
                </a:solidFill>
                <a:latin typeface="Arial"/>
                <a:cs typeface="Arial"/>
              </a:rPr>
              <a:t>Developed a new assay that incorporates RPA and CRISPR-Cas detection into a single reaction for detection of R3B2</a:t>
            </a:r>
          </a:p>
          <a:p>
            <a:pPr marL="342900" indent="-342900">
              <a:buFont typeface="Arial" panose="020B0604020202020204" pitchFamily="34" charset="0"/>
              <a:buChar char="•"/>
            </a:pPr>
            <a:endParaRPr lang="en-US" sz="2000" b="0" i="0">
              <a:solidFill>
                <a:srgbClr val="333333"/>
              </a:solidFill>
              <a:effectLst/>
              <a:latin typeface="Helvetica Neue"/>
            </a:endParaRPr>
          </a:p>
          <a:p>
            <a:pPr marL="342900" indent="-342900">
              <a:buFont typeface="Arial" panose="020B0604020202020204" pitchFamily="34" charset="0"/>
              <a:buChar char="•"/>
            </a:pPr>
            <a:r>
              <a:rPr lang="en-US" sz="2000">
                <a:solidFill>
                  <a:srgbClr val="333333"/>
                </a:solidFill>
                <a:latin typeface="Helvetica Neue"/>
                <a:cs typeface="Arial"/>
              </a:rPr>
              <a:t>Evaluated digital PCR technology that provides a laboratory workflow of only 2.5 hours from sample to result</a:t>
            </a:r>
            <a:endParaRPr lang="en-US" sz="2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349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E5D3-3DA9-316D-DF7E-B7F639361B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1777FB7-C7DC-9C93-87C5-9D0DC49CB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FB9E41D7-D29D-ACF2-2536-574447BD2BED}"/>
              </a:ext>
            </a:extLst>
          </p:cNvPr>
          <p:cNvCxnSpPr/>
          <p:nvPr/>
        </p:nvCxnSpPr>
        <p:spPr>
          <a:xfrm>
            <a:off x="496478"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9486B0A-AAD9-7C61-8991-02FF6809D934}"/>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US" sz="2800"/>
          </a:p>
        </p:txBody>
      </p:sp>
      <p:sp>
        <p:nvSpPr>
          <p:cNvPr id="2" name="Title 1">
            <a:extLst>
              <a:ext uri="{FF2B5EF4-FFF2-40B4-BE49-F238E27FC236}">
                <a16:creationId xmlns:a16="http://schemas.microsoft.com/office/drawing/2014/main" id="{19EFCA4B-1FCE-6B0B-D2E7-8A16A9F08D06}"/>
              </a:ext>
            </a:extLst>
          </p:cNvPr>
          <p:cNvSpPr>
            <a:spLocks noGrp="1"/>
          </p:cNvSpPr>
          <p:nvPr>
            <p:ph type="title"/>
          </p:nvPr>
        </p:nvSpPr>
        <p:spPr/>
        <p:txBody>
          <a:bodyPr/>
          <a:lstStyle/>
          <a:p>
            <a:r>
              <a:rPr lang="en-US"/>
              <a:t>Fumigation and Alternatives</a:t>
            </a:r>
          </a:p>
        </p:txBody>
      </p:sp>
      <p:sp>
        <p:nvSpPr>
          <p:cNvPr id="11" name="Content Placeholder 10">
            <a:extLst>
              <a:ext uri="{FF2B5EF4-FFF2-40B4-BE49-F238E27FC236}">
                <a16:creationId xmlns:a16="http://schemas.microsoft.com/office/drawing/2014/main" id="{E55FB491-7E30-0463-39F4-9406BA466AFE}"/>
              </a:ext>
            </a:extLst>
          </p:cNvPr>
          <p:cNvSpPr>
            <a:spLocks noGrp="1"/>
          </p:cNvSpPr>
          <p:nvPr>
            <p:ph sz="half" idx="2"/>
          </p:nvPr>
        </p:nvSpPr>
        <p:spPr>
          <a:xfrm>
            <a:off x="6197600" y="2824480"/>
            <a:ext cx="5384800" cy="3301684"/>
          </a:xfrm>
        </p:spPr>
        <p:txBody>
          <a:bodyPr vert="horz" lIns="91440" tIns="45720" rIns="91440" bIns="45720" rtlCol="0" anchor="t">
            <a:normAutofit/>
          </a:bodyPr>
          <a:lstStyle/>
          <a:p>
            <a:r>
              <a:rPr lang="en-US"/>
              <a:t>Continue to evaluate where we can reduce </a:t>
            </a:r>
            <a:r>
              <a:rPr lang="en-US" err="1"/>
              <a:t>MeBr</a:t>
            </a:r>
            <a:endParaRPr lang="en-US"/>
          </a:p>
          <a:p>
            <a:endParaRPr lang="en-US"/>
          </a:p>
          <a:p>
            <a:r>
              <a:rPr lang="en-US">
                <a:latin typeface="Arial"/>
                <a:cs typeface="Arial"/>
              </a:rPr>
              <a:t>Continue to use and evaluate new systems approach methods</a:t>
            </a:r>
          </a:p>
        </p:txBody>
      </p:sp>
      <p:pic>
        <p:nvPicPr>
          <p:cNvPr id="1026" name="Picture 2" descr="Seeds">
            <a:extLst>
              <a:ext uri="{FF2B5EF4-FFF2-40B4-BE49-F238E27FC236}">
                <a16:creationId xmlns:a16="http://schemas.microsoft.com/office/drawing/2014/main" id="{8E7827DA-AE7D-C957-30D0-C4674A79B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32" y="2657603"/>
            <a:ext cx="5536143" cy="273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1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29EA1B-57EE-4A30-8C86-7B1E61D0A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5274365"/>
          </a:xfrm>
          <a:prstGeom prst="rect">
            <a:avLst/>
          </a:prstGeom>
        </p:spPr>
      </p:pic>
      <p:sp>
        <p:nvSpPr>
          <p:cNvPr id="3" name="Flowchart: Delay 2">
            <a:extLst>
              <a:ext uri="{FF2B5EF4-FFF2-40B4-BE49-F238E27FC236}">
                <a16:creationId xmlns:a16="http://schemas.microsoft.com/office/drawing/2014/main" id="{9FD41348-957C-D303-DBA8-DEC04190172D}"/>
              </a:ext>
            </a:extLst>
          </p:cNvPr>
          <p:cNvSpPr/>
          <p:nvPr/>
        </p:nvSpPr>
        <p:spPr>
          <a:xfrm flipH="1">
            <a:off x="8613912" y="0"/>
            <a:ext cx="3578087" cy="5473148"/>
          </a:xfrm>
          <a:prstGeom prst="flowChartDela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8">
            <a:extLst>
              <a:ext uri="{FF2B5EF4-FFF2-40B4-BE49-F238E27FC236}">
                <a16:creationId xmlns:a16="http://schemas.microsoft.com/office/drawing/2014/main" id="{154D923F-2E01-43B3-9E01-657D82F0315E}"/>
              </a:ext>
            </a:extLst>
          </p:cNvPr>
          <p:cNvSpPr txBox="1">
            <a:spLocks/>
          </p:cNvSpPr>
          <p:nvPr/>
        </p:nvSpPr>
        <p:spPr>
          <a:xfrm>
            <a:off x="9032141" y="2351482"/>
            <a:ext cx="2750580" cy="778036"/>
          </a:xfrm>
          <a:prstGeom prst="rect">
            <a:avLst/>
          </a:prstGeom>
        </p:spPr>
        <p:txBody>
          <a:bodyPr lIns="91440" tIns="45720" rIns="91440" bIns="45720" anchor="t">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3600" b="0">
                <a:latin typeface="Arial"/>
                <a:cs typeface="Arial"/>
              </a:rPr>
              <a:t>Thank you!</a:t>
            </a:r>
            <a:endParaRPr lang="en-US"/>
          </a:p>
        </p:txBody>
      </p:sp>
      <p:grpSp>
        <p:nvGrpSpPr>
          <p:cNvPr id="2" name="Group 1">
            <a:extLst>
              <a:ext uri="{FF2B5EF4-FFF2-40B4-BE49-F238E27FC236}">
                <a16:creationId xmlns:a16="http://schemas.microsoft.com/office/drawing/2014/main" id="{26D16E41-6B74-AA82-0DFC-A5E741BC934C}"/>
              </a:ext>
            </a:extLst>
          </p:cNvPr>
          <p:cNvGrpSpPr/>
          <p:nvPr/>
        </p:nvGrpSpPr>
        <p:grpSpPr>
          <a:xfrm>
            <a:off x="218813" y="5451540"/>
            <a:ext cx="11814161" cy="1279033"/>
            <a:chOff x="218813" y="5451540"/>
            <a:chExt cx="11814161" cy="1279033"/>
          </a:xfrm>
        </p:grpSpPr>
        <p:pic>
          <p:nvPicPr>
            <p:cNvPr id="7" name="Picture 6">
              <a:extLst>
                <a:ext uri="{FF2B5EF4-FFF2-40B4-BE49-F238E27FC236}">
                  <a16:creationId xmlns:a16="http://schemas.microsoft.com/office/drawing/2014/main" id="{0E93E9C4-0C25-DBE0-72E9-A8FE352AF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13" y="5911702"/>
              <a:ext cx="6058277" cy="542107"/>
            </a:xfrm>
            <a:prstGeom prst="rect">
              <a:avLst/>
            </a:prstGeom>
          </p:spPr>
        </p:pic>
        <p:sp>
          <p:nvSpPr>
            <p:cNvPr id="8" name="Subtitle 4">
              <a:extLst>
                <a:ext uri="{FF2B5EF4-FFF2-40B4-BE49-F238E27FC236}">
                  <a16:creationId xmlns:a16="http://schemas.microsoft.com/office/drawing/2014/main" id="{B2D3E9D8-0A7F-A540-306A-1B887F4D15E7}"/>
                </a:ext>
              </a:extLst>
            </p:cNvPr>
            <p:cNvSpPr txBox="1">
              <a:spLocks/>
            </p:cNvSpPr>
            <p:nvPr/>
          </p:nvSpPr>
          <p:spPr>
            <a:xfrm>
              <a:off x="7457849" y="5451540"/>
              <a:ext cx="4575125" cy="1279033"/>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a:latin typeface="Arial"/>
                  <a:cs typeface="Arial"/>
                </a:rPr>
                <a:t>Matt Rhoads</a:t>
              </a:r>
              <a:endParaRPr lang="en-US" sz="2200"/>
            </a:p>
            <a:p>
              <a:pPr marL="0" indent="0">
                <a:buNone/>
              </a:pPr>
              <a:r>
                <a:rPr lang="en-US" sz="2200">
                  <a:latin typeface="Arial"/>
                  <a:cs typeface="Arial"/>
                </a:rPr>
                <a:t>Acting Deputy Administrator</a:t>
              </a:r>
            </a:p>
            <a:p>
              <a:pPr marL="0" indent="0">
                <a:buNone/>
              </a:pPr>
              <a:r>
                <a:rPr lang="en-US" sz="2200"/>
                <a:t>Plant Protection and Quarantine</a:t>
              </a:r>
            </a:p>
          </p:txBody>
        </p:sp>
      </p:grpSp>
      <p:sp>
        <p:nvSpPr>
          <p:cNvPr id="10" name="Rectangle 9">
            <a:extLst>
              <a:ext uri="{FF2B5EF4-FFF2-40B4-BE49-F238E27FC236}">
                <a16:creationId xmlns:a16="http://schemas.microsoft.com/office/drawing/2014/main" id="{A1EC3391-2DE1-120D-581B-B9B048D10A6B}"/>
              </a:ext>
            </a:extLst>
          </p:cNvPr>
          <p:cNvSpPr/>
          <p:nvPr/>
        </p:nvSpPr>
        <p:spPr>
          <a:xfrm>
            <a:off x="218814" y="5372051"/>
            <a:ext cx="2802682" cy="15897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33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FEC5B-18F0-0DE0-85D5-C314013B49B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1EBE32A-2F47-5424-BC0D-948266330049}"/>
              </a:ext>
            </a:extLst>
          </p:cNvPr>
          <p:cNvGrpSpPr/>
          <p:nvPr/>
        </p:nvGrpSpPr>
        <p:grpSpPr>
          <a:xfrm>
            <a:off x="241550" y="1309849"/>
            <a:ext cx="11694141" cy="5425867"/>
            <a:chOff x="241550" y="1309849"/>
            <a:chExt cx="11694141" cy="5425867"/>
          </a:xfrm>
        </p:grpSpPr>
        <p:pic>
          <p:nvPicPr>
            <p:cNvPr id="9" name="Picture 8" descr="A person smiling in front of a flag&#10;&#10;Description automatically generated with medium confidence">
              <a:extLst>
                <a:ext uri="{FF2B5EF4-FFF2-40B4-BE49-F238E27FC236}">
                  <a16:creationId xmlns:a16="http://schemas.microsoft.com/office/drawing/2014/main" id="{CAF0D25D-6B2F-536B-7158-3C89D53399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6" r="7463" b="478"/>
            <a:stretch/>
          </p:blipFill>
          <p:spPr>
            <a:xfrm>
              <a:off x="4133845" y="4687101"/>
              <a:ext cx="710507" cy="1021169"/>
            </a:xfrm>
            <a:prstGeom prst="rect">
              <a:avLst/>
            </a:prstGeom>
          </p:spPr>
        </p:pic>
        <p:cxnSp>
          <p:nvCxnSpPr>
            <p:cNvPr id="65" name="Straight Connector 64">
              <a:extLst>
                <a:ext uri="{FF2B5EF4-FFF2-40B4-BE49-F238E27FC236}">
                  <a16:creationId xmlns:a16="http://schemas.microsoft.com/office/drawing/2014/main" id="{FDDDCDF6-9C05-A53D-1B2D-DC417183EB01}"/>
                </a:ext>
              </a:extLst>
            </p:cNvPr>
            <p:cNvCxnSpPr>
              <a:cxnSpLocks/>
            </p:cNvCxnSpPr>
            <p:nvPr/>
          </p:nvCxnSpPr>
          <p:spPr>
            <a:xfrm flipV="1">
              <a:off x="10919196" y="3560119"/>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E73E0A1-0217-C28C-16BA-293FD59F9469}"/>
                </a:ext>
              </a:extLst>
            </p:cNvPr>
            <p:cNvCxnSpPr>
              <a:cxnSpLocks/>
            </p:cNvCxnSpPr>
            <p:nvPr/>
          </p:nvCxnSpPr>
          <p:spPr>
            <a:xfrm flipV="1">
              <a:off x="1155754" y="3571039"/>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F701A08-FF4F-B653-B2BD-181473C5B4C2}"/>
                </a:ext>
              </a:extLst>
            </p:cNvPr>
            <p:cNvCxnSpPr>
              <a:cxnSpLocks/>
            </p:cNvCxnSpPr>
            <p:nvPr/>
          </p:nvCxnSpPr>
          <p:spPr>
            <a:xfrm flipV="1">
              <a:off x="5076034" y="3571040"/>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2CF13DB-665C-EEB4-2FE2-7FB54DB0BCA8}"/>
                </a:ext>
              </a:extLst>
            </p:cNvPr>
            <p:cNvCxnSpPr>
              <a:cxnSpLocks/>
            </p:cNvCxnSpPr>
            <p:nvPr/>
          </p:nvCxnSpPr>
          <p:spPr>
            <a:xfrm flipV="1">
              <a:off x="3115102" y="3571040"/>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8D4B90F-FB95-4A80-8CEE-814E412361A4}"/>
                </a:ext>
              </a:extLst>
            </p:cNvPr>
            <p:cNvCxnSpPr>
              <a:cxnSpLocks/>
            </p:cNvCxnSpPr>
            <p:nvPr/>
          </p:nvCxnSpPr>
          <p:spPr>
            <a:xfrm flipV="1">
              <a:off x="7015062" y="3571040"/>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7DBF74-2234-EF12-65A0-F081A59128D7}"/>
                </a:ext>
              </a:extLst>
            </p:cNvPr>
            <p:cNvCxnSpPr>
              <a:cxnSpLocks/>
            </p:cNvCxnSpPr>
            <p:nvPr/>
          </p:nvCxnSpPr>
          <p:spPr>
            <a:xfrm flipV="1">
              <a:off x="8936387" y="3562659"/>
              <a:ext cx="0" cy="11181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84EDBC1B-BE91-FE2B-2611-A0D0DE995025}"/>
                </a:ext>
              </a:extLst>
            </p:cNvPr>
            <p:cNvSpPr/>
            <p:nvPr/>
          </p:nvSpPr>
          <p:spPr>
            <a:xfrm>
              <a:off x="4535900" y="1309849"/>
              <a:ext cx="364435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Plant Protection </a:t>
              </a:r>
              <a:br>
                <a:rPr lang="en-US" sz="1400"/>
              </a:br>
              <a:r>
                <a:rPr lang="en-US" sz="1400"/>
                <a:t>and Quarantine</a:t>
              </a:r>
            </a:p>
          </p:txBody>
        </p:sp>
        <p:sp>
          <p:nvSpPr>
            <p:cNvPr id="92" name="Rectangle 91">
              <a:extLst>
                <a:ext uri="{FF2B5EF4-FFF2-40B4-BE49-F238E27FC236}">
                  <a16:creationId xmlns:a16="http://schemas.microsoft.com/office/drawing/2014/main" id="{EC525451-790A-6DCD-58FF-5CA7A66A0F92}"/>
                </a:ext>
              </a:extLst>
            </p:cNvPr>
            <p:cNvSpPr/>
            <p:nvPr/>
          </p:nvSpPr>
          <p:spPr>
            <a:xfrm>
              <a:off x="2894774" y="4682792"/>
              <a:ext cx="1123415" cy="10254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Jo-Ann Bentz Blanco</a:t>
              </a:r>
            </a:p>
            <a:p>
              <a:pPr algn="ctr"/>
              <a:r>
                <a:rPr lang="en-US" sz="1000">
                  <a:solidFill>
                    <a:schemeClr val="tx1"/>
                  </a:solidFill>
                </a:rPr>
                <a:t>Acting Associate Deputy Administrator</a:t>
              </a:r>
              <a:endParaRPr lang="en-US" sz="1000" b="1">
                <a:solidFill>
                  <a:schemeClr val="tx1"/>
                </a:solidFill>
                <a:ea typeface="Calibri"/>
                <a:cs typeface="Calibri"/>
              </a:endParaRPr>
            </a:p>
          </p:txBody>
        </p:sp>
        <p:sp>
          <p:nvSpPr>
            <p:cNvPr id="96" name="Rectangle 95">
              <a:extLst>
                <a:ext uri="{FF2B5EF4-FFF2-40B4-BE49-F238E27FC236}">
                  <a16:creationId xmlns:a16="http://schemas.microsoft.com/office/drawing/2014/main" id="{B627A519-01DD-7C75-C3E8-A4E8991F82C6}"/>
                </a:ext>
              </a:extLst>
            </p:cNvPr>
            <p:cNvSpPr/>
            <p:nvPr/>
          </p:nvSpPr>
          <p:spPr>
            <a:xfrm>
              <a:off x="2189390" y="3773357"/>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Emergency and Domestic Programs</a:t>
              </a:r>
            </a:p>
          </p:txBody>
        </p:sp>
        <p:sp>
          <p:nvSpPr>
            <p:cNvPr id="88" name="Rectangle 87">
              <a:extLst>
                <a:ext uri="{FF2B5EF4-FFF2-40B4-BE49-F238E27FC236}">
                  <a16:creationId xmlns:a16="http://schemas.microsoft.com/office/drawing/2014/main" id="{DBE66192-3435-3F43-29AF-0040B124EAD4}"/>
                </a:ext>
              </a:extLst>
            </p:cNvPr>
            <p:cNvSpPr/>
            <p:nvPr/>
          </p:nvSpPr>
          <p:spPr>
            <a:xfrm>
              <a:off x="4839813" y="4682793"/>
              <a:ext cx="1128944" cy="1018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Nicole Russo</a:t>
              </a:r>
            </a:p>
            <a:p>
              <a:pPr algn="ctr"/>
              <a:r>
                <a:rPr lang="en-US" sz="1000">
                  <a:solidFill>
                    <a:schemeClr val="tx1"/>
                  </a:solidFill>
                </a:rPr>
                <a:t>Acting Associate Deputy Administrator</a:t>
              </a:r>
              <a:endParaRPr lang="en-US" sz="1000" b="1">
                <a:solidFill>
                  <a:schemeClr val="tx1"/>
                </a:solidFill>
                <a:ea typeface="Calibri"/>
                <a:cs typeface="Calibri"/>
              </a:endParaRPr>
            </a:p>
          </p:txBody>
        </p:sp>
        <p:sp>
          <p:nvSpPr>
            <p:cNvPr id="97" name="Rectangle 96">
              <a:extLst>
                <a:ext uri="{FF2B5EF4-FFF2-40B4-BE49-F238E27FC236}">
                  <a16:creationId xmlns:a16="http://schemas.microsoft.com/office/drawing/2014/main" id="{8F27737C-74E9-B892-4323-6D3AB457E98F}"/>
                </a:ext>
              </a:extLst>
            </p:cNvPr>
            <p:cNvSpPr/>
            <p:nvPr/>
          </p:nvSpPr>
          <p:spPr>
            <a:xfrm>
              <a:off x="4137230" y="3773357"/>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Field</a:t>
              </a:r>
              <a:br>
                <a:rPr lang="en-US" sz="1400"/>
              </a:br>
              <a:r>
                <a:rPr lang="en-US" sz="1400"/>
                <a:t> Operations</a:t>
              </a:r>
            </a:p>
          </p:txBody>
        </p:sp>
        <p:sp>
          <p:nvSpPr>
            <p:cNvPr id="89" name="Rectangle 88">
              <a:extLst>
                <a:ext uri="{FF2B5EF4-FFF2-40B4-BE49-F238E27FC236}">
                  <a16:creationId xmlns:a16="http://schemas.microsoft.com/office/drawing/2014/main" id="{CEE1EE75-81DC-8F7A-DB22-67B3324C4290}"/>
                </a:ext>
              </a:extLst>
            </p:cNvPr>
            <p:cNvSpPr/>
            <p:nvPr/>
          </p:nvSpPr>
          <p:spPr>
            <a:xfrm>
              <a:off x="8734833" y="4682793"/>
              <a:ext cx="1131728" cy="1018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Abbey Fretz</a:t>
              </a:r>
            </a:p>
            <a:p>
              <a:pPr algn="ctr"/>
              <a:r>
                <a:rPr lang="en-US" sz="1000">
                  <a:solidFill>
                    <a:schemeClr val="tx1"/>
                  </a:solidFill>
                </a:rPr>
                <a:t> Acting Associate Deputy Administrator</a:t>
              </a:r>
              <a:endParaRPr lang="en-US" sz="1000" b="1">
                <a:solidFill>
                  <a:schemeClr val="tx1"/>
                </a:solidFill>
                <a:ea typeface="Calibri"/>
                <a:cs typeface="Calibri"/>
              </a:endParaRPr>
            </a:p>
          </p:txBody>
        </p:sp>
        <p:sp>
          <p:nvSpPr>
            <p:cNvPr id="99" name="Rectangle 98">
              <a:extLst>
                <a:ext uri="{FF2B5EF4-FFF2-40B4-BE49-F238E27FC236}">
                  <a16:creationId xmlns:a16="http://schemas.microsoft.com/office/drawing/2014/main" id="{FEF1C4AA-59BB-4869-94A4-C9D042D6C812}"/>
                </a:ext>
              </a:extLst>
            </p:cNvPr>
            <p:cNvSpPr/>
            <p:nvPr/>
          </p:nvSpPr>
          <p:spPr>
            <a:xfrm>
              <a:off x="8037761" y="3773357"/>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Pest Exclusion and Import Programs</a:t>
              </a:r>
            </a:p>
          </p:txBody>
        </p:sp>
        <p:grpSp>
          <p:nvGrpSpPr>
            <p:cNvPr id="12" name="Group 11">
              <a:extLst>
                <a:ext uri="{FF2B5EF4-FFF2-40B4-BE49-F238E27FC236}">
                  <a16:creationId xmlns:a16="http://schemas.microsoft.com/office/drawing/2014/main" id="{60C83752-CB50-FDAC-5588-B9B9AB13688F}"/>
                </a:ext>
              </a:extLst>
            </p:cNvPr>
            <p:cNvGrpSpPr/>
            <p:nvPr/>
          </p:nvGrpSpPr>
          <p:grpSpPr>
            <a:xfrm>
              <a:off x="9985604" y="3773357"/>
              <a:ext cx="1950087" cy="1927946"/>
              <a:chOff x="10277704" y="4731904"/>
              <a:chExt cx="1830247" cy="1927946"/>
            </a:xfrm>
          </p:grpSpPr>
          <p:pic>
            <p:nvPicPr>
              <p:cNvPr id="86" name="Picture 85">
                <a:extLst>
                  <a:ext uri="{FF2B5EF4-FFF2-40B4-BE49-F238E27FC236}">
                    <a16:creationId xmlns:a16="http://schemas.microsoft.com/office/drawing/2014/main" id="{BB1DCAED-4CB5-0406-9C4B-ADF2154B9E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7704" y="5641340"/>
                <a:ext cx="744025" cy="1018510"/>
              </a:xfrm>
              <a:prstGeom prst="rect">
                <a:avLst/>
              </a:prstGeom>
            </p:spPr>
          </p:pic>
          <p:sp>
            <p:nvSpPr>
              <p:cNvPr id="90" name="Rectangle 89">
                <a:extLst>
                  <a:ext uri="{FF2B5EF4-FFF2-40B4-BE49-F238E27FC236}">
                    <a16:creationId xmlns:a16="http://schemas.microsoft.com/office/drawing/2014/main" id="{F435840C-E259-AB24-0039-4386B3B61482}"/>
                  </a:ext>
                </a:extLst>
              </p:cNvPr>
              <p:cNvSpPr/>
              <p:nvPr/>
            </p:nvSpPr>
            <p:spPr>
              <a:xfrm>
                <a:off x="11021729" y="5640768"/>
                <a:ext cx="1086215" cy="10190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Wendy Jin </a:t>
                </a:r>
                <a:r>
                  <a:rPr lang="en-US" sz="1000">
                    <a:solidFill>
                      <a:schemeClr val="tx1"/>
                    </a:solidFill>
                  </a:rPr>
                  <a:t>Associate Deputy Administrator</a:t>
                </a:r>
                <a:endParaRPr lang="en-US" sz="1000" b="1">
                  <a:solidFill>
                    <a:schemeClr val="tx1"/>
                  </a:solidFill>
                </a:endParaRPr>
              </a:p>
            </p:txBody>
          </p:sp>
          <p:sp>
            <p:nvSpPr>
              <p:cNvPr id="100" name="Rectangle 99">
                <a:extLst>
                  <a:ext uri="{FF2B5EF4-FFF2-40B4-BE49-F238E27FC236}">
                    <a16:creationId xmlns:a16="http://schemas.microsoft.com/office/drawing/2014/main" id="{0BB707FE-8E61-49F3-6AC4-7AFD58A37FA6}"/>
                  </a:ext>
                </a:extLst>
              </p:cNvPr>
              <p:cNvSpPr/>
              <p:nvPr/>
            </p:nvSpPr>
            <p:spPr>
              <a:xfrm>
                <a:off x="10279151" y="4731904"/>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Science and </a:t>
                </a:r>
                <a:br>
                  <a:rPr lang="en-US" sz="1400"/>
                </a:br>
                <a:r>
                  <a:rPr lang="en-US" sz="1400"/>
                  <a:t>Technology</a:t>
                </a:r>
              </a:p>
            </p:txBody>
          </p:sp>
        </p:grpSp>
        <p:cxnSp>
          <p:nvCxnSpPr>
            <p:cNvPr id="104" name="Straight Connector 103">
              <a:extLst>
                <a:ext uri="{FF2B5EF4-FFF2-40B4-BE49-F238E27FC236}">
                  <a16:creationId xmlns:a16="http://schemas.microsoft.com/office/drawing/2014/main" id="{11862FFD-344B-4A8B-B934-8FFA513BDA96}"/>
                </a:ext>
              </a:extLst>
            </p:cNvPr>
            <p:cNvCxnSpPr>
              <a:cxnSpLocks/>
            </p:cNvCxnSpPr>
            <p:nvPr/>
          </p:nvCxnSpPr>
          <p:spPr>
            <a:xfrm flipV="1">
              <a:off x="1155950" y="3560119"/>
              <a:ext cx="9763246" cy="1176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0FC0FF0-90FB-A1B7-EA55-72807BC69369}"/>
                </a:ext>
              </a:extLst>
            </p:cNvPr>
            <p:cNvGrpSpPr/>
            <p:nvPr/>
          </p:nvGrpSpPr>
          <p:grpSpPr>
            <a:xfrm>
              <a:off x="241550" y="3773358"/>
              <a:ext cx="1828800" cy="1934913"/>
              <a:chOff x="2679728" y="2565739"/>
              <a:chExt cx="1828800" cy="1905862"/>
            </a:xfrm>
          </p:grpSpPr>
          <p:sp>
            <p:nvSpPr>
              <p:cNvPr id="34" name="Rectangle 33">
                <a:extLst>
                  <a:ext uri="{FF2B5EF4-FFF2-40B4-BE49-F238E27FC236}">
                    <a16:creationId xmlns:a16="http://schemas.microsoft.com/office/drawing/2014/main" id="{E19409D0-F77B-D036-799E-8109A5619B31}"/>
                  </a:ext>
                </a:extLst>
              </p:cNvPr>
              <p:cNvSpPr/>
              <p:nvPr/>
            </p:nvSpPr>
            <p:spPr>
              <a:xfrm>
                <a:off x="2679728" y="2565739"/>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Business and Employee Services</a:t>
                </a:r>
              </a:p>
            </p:txBody>
          </p:sp>
          <p:sp>
            <p:nvSpPr>
              <p:cNvPr id="36" name="Rectangle 35">
                <a:extLst>
                  <a:ext uri="{FF2B5EF4-FFF2-40B4-BE49-F238E27FC236}">
                    <a16:creationId xmlns:a16="http://schemas.microsoft.com/office/drawing/2014/main" id="{8CBE6915-334A-86F5-7959-ED2559FE803C}"/>
                  </a:ext>
                </a:extLst>
              </p:cNvPr>
              <p:cNvSpPr/>
              <p:nvPr/>
            </p:nvSpPr>
            <p:spPr>
              <a:xfrm>
                <a:off x="3379584" y="3460159"/>
                <a:ext cx="1128944" cy="10114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Carrie Thomas</a:t>
                </a:r>
                <a:br>
                  <a:rPr lang="en-US" sz="1000" b="1">
                    <a:solidFill>
                      <a:schemeClr val="tx1"/>
                    </a:solidFill>
                  </a:rPr>
                </a:br>
                <a:r>
                  <a:rPr lang="en-US" sz="1000">
                    <a:solidFill>
                      <a:schemeClr val="tx1"/>
                    </a:solidFill>
                  </a:rPr>
                  <a:t>Associate Deputy Administrator</a:t>
                </a:r>
                <a:endParaRPr lang="en-US" sz="1000" b="1">
                  <a:solidFill>
                    <a:schemeClr val="tx1"/>
                  </a:solidFill>
                </a:endParaRPr>
              </a:p>
            </p:txBody>
          </p:sp>
        </p:grpSp>
        <p:sp>
          <p:nvSpPr>
            <p:cNvPr id="61" name="Rectangle 60">
              <a:extLst>
                <a:ext uri="{FF2B5EF4-FFF2-40B4-BE49-F238E27FC236}">
                  <a16:creationId xmlns:a16="http://schemas.microsoft.com/office/drawing/2014/main" id="{8106E7AA-8582-DDD3-92A4-11CAF7D9C537}"/>
                </a:ext>
              </a:extLst>
            </p:cNvPr>
            <p:cNvSpPr/>
            <p:nvPr/>
          </p:nvSpPr>
          <p:spPr>
            <a:xfrm>
              <a:off x="6768931" y="4681067"/>
              <a:ext cx="1136831" cy="1018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Jessica Mahalingappa</a:t>
              </a:r>
              <a:endParaRPr lang="en-US" sz="1000" b="1">
                <a:solidFill>
                  <a:schemeClr val="tx1"/>
                </a:solidFill>
                <a:ea typeface="Calibri"/>
                <a:cs typeface="Calibri"/>
              </a:endParaRPr>
            </a:p>
            <a:p>
              <a:pPr algn="ctr"/>
              <a:r>
                <a:rPr lang="en-US" sz="1000">
                  <a:solidFill>
                    <a:schemeClr val="tx1"/>
                  </a:solidFill>
                </a:rPr>
                <a:t>Associate Deputy Administrator</a:t>
              </a:r>
              <a:endParaRPr lang="en-US" sz="1000" b="1">
                <a:solidFill>
                  <a:schemeClr val="tx1"/>
                </a:solidFill>
              </a:endParaRPr>
            </a:p>
          </p:txBody>
        </p:sp>
        <p:sp>
          <p:nvSpPr>
            <p:cNvPr id="62" name="Rectangle 61">
              <a:extLst>
                <a:ext uri="{FF2B5EF4-FFF2-40B4-BE49-F238E27FC236}">
                  <a16:creationId xmlns:a16="http://schemas.microsoft.com/office/drawing/2014/main" id="{E434A20A-9206-B936-53D6-24B0220FF63F}"/>
                </a:ext>
              </a:extLst>
            </p:cNvPr>
            <p:cNvSpPr/>
            <p:nvPr/>
          </p:nvSpPr>
          <p:spPr>
            <a:xfrm>
              <a:off x="6076955" y="3771631"/>
              <a:ext cx="18288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Int’l Phytosanitary Management and Standards Program</a:t>
              </a:r>
            </a:p>
          </p:txBody>
        </p:sp>
        <p:cxnSp>
          <p:nvCxnSpPr>
            <p:cNvPr id="77" name="Straight Connector 76">
              <a:extLst>
                <a:ext uri="{FF2B5EF4-FFF2-40B4-BE49-F238E27FC236}">
                  <a16:creationId xmlns:a16="http://schemas.microsoft.com/office/drawing/2014/main" id="{383B06BF-36CC-6904-F43C-17DC5ED60F02}"/>
                </a:ext>
              </a:extLst>
            </p:cNvPr>
            <p:cNvCxnSpPr>
              <a:cxnSpLocks/>
            </p:cNvCxnSpPr>
            <p:nvPr/>
          </p:nvCxnSpPr>
          <p:spPr>
            <a:xfrm flipV="1">
              <a:off x="5879389" y="3266396"/>
              <a:ext cx="0" cy="29372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5A71BC1-ADDD-133C-8F32-78840885ADB8}"/>
                </a:ext>
              </a:extLst>
            </p:cNvPr>
            <p:cNvSpPr/>
            <p:nvPr/>
          </p:nvSpPr>
          <p:spPr>
            <a:xfrm>
              <a:off x="5237675" y="2221121"/>
              <a:ext cx="1128944" cy="10268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Matt Rhoads</a:t>
              </a:r>
              <a:endParaRPr lang="en-US">
                <a:solidFill>
                  <a:schemeClr val="tx1"/>
                </a:solidFill>
              </a:endParaRPr>
            </a:p>
            <a:p>
              <a:pPr algn="ctr"/>
              <a:r>
                <a:rPr lang="en-US" sz="1000">
                  <a:solidFill>
                    <a:schemeClr val="tx1"/>
                  </a:solidFill>
                </a:rPr>
                <a:t>Acting Deputy Administrator             </a:t>
              </a:r>
              <a:endParaRPr lang="en-US" sz="1000">
                <a:solidFill>
                  <a:schemeClr val="tx1"/>
                </a:solidFill>
                <a:ea typeface="Calibri"/>
                <a:cs typeface="Calibri"/>
              </a:endParaRPr>
            </a:p>
          </p:txBody>
        </p:sp>
        <p:sp>
          <p:nvSpPr>
            <p:cNvPr id="16" name="Rectangle 15">
              <a:extLst>
                <a:ext uri="{FF2B5EF4-FFF2-40B4-BE49-F238E27FC236}">
                  <a16:creationId xmlns:a16="http://schemas.microsoft.com/office/drawing/2014/main" id="{85BD7238-5327-CFD7-35C4-EEC78D3F7A44}"/>
                </a:ext>
              </a:extLst>
            </p:cNvPr>
            <p:cNvSpPr/>
            <p:nvPr/>
          </p:nvSpPr>
          <p:spPr>
            <a:xfrm>
              <a:off x="7051306" y="2221121"/>
              <a:ext cx="1128944" cy="10268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Samantha Simon</a:t>
              </a:r>
            </a:p>
            <a:p>
              <a:pPr algn="ctr"/>
              <a:r>
                <a:rPr lang="en-US" sz="1000">
                  <a:solidFill>
                    <a:schemeClr val="tx1"/>
                  </a:solidFill>
                </a:rPr>
                <a:t>Associate Deputy Administrator</a:t>
              </a:r>
            </a:p>
          </p:txBody>
        </p:sp>
        <p:pic>
          <p:nvPicPr>
            <p:cNvPr id="17" name="Picture 16">
              <a:extLst>
                <a:ext uri="{FF2B5EF4-FFF2-40B4-BE49-F238E27FC236}">
                  <a16:creationId xmlns:a16="http://schemas.microsoft.com/office/drawing/2014/main" id="{9784C0BE-25A6-B051-F278-CF7E99CC83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 t="1634" r="15599" b="5240"/>
            <a:stretch/>
          </p:blipFill>
          <p:spPr>
            <a:xfrm>
              <a:off x="6346284" y="2222413"/>
              <a:ext cx="704736" cy="1024273"/>
            </a:xfrm>
            <a:prstGeom prst="rect">
              <a:avLst/>
            </a:prstGeom>
          </p:spPr>
        </p:pic>
        <p:sp>
          <p:nvSpPr>
            <p:cNvPr id="8" name="Rectangle 7">
              <a:extLst>
                <a:ext uri="{FF2B5EF4-FFF2-40B4-BE49-F238E27FC236}">
                  <a16:creationId xmlns:a16="http://schemas.microsoft.com/office/drawing/2014/main" id="{0D301AD7-EB0C-2C1C-4731-14E5C022757C}"/>
                </a:ext>
              </a:extLst>
            </p:cNvPr>
            <p:cNvSpPr/>
            <p:nvPr/>
          </p:nvSpPr>
          <p:spPr>
            <a:xfrm>
              <a:off x="4839813" y="5710238"/>
              <a:ext cx="1128944" cy="1025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Katie Hough</a:t>
              </a:r>
            </a:p>
            <a:p>
              <a:pPr algn="ctr"/>
              <a:r>
                <a:rPr lang="en-US" sz="1000">
                  <a:solidFill>
                    <a:schemeClr val="tx1"/>
                  </a:solidFill>
                </a:rPr>
                <a:t>Acting Executive Director</a:t>
              </a:r>
              <a:endParaRPr lang="en-US" sz="1000" b="1">
                <a:solidFill>
                  <a:schemeClr val="tx1"/>
                </a:solidFill>
                <a:ea typeface="Calibri"/>
                <a:cs typeface="Calibri"/>
              </a:endParaRPr>
            </a:p>
          </p:txBody>
        </p:sp>
      </p:grpSp>
      <p:sp>
        <p:nvSpPr>
          <p:cNvPr id="18" name="Rectangle 17">
            <a:extLst>
              <a:ext uri="{FF2B5EF4-FFF2-40B4-BE49-F238E27FC236}">
                <a16:creationId xmlns:a16="http://schemas.microsoft.com/office/drawing/2014/main" id="{61159A6F-E59E-0E2F-402D-ACA6611D2D61}"/>
              </a:ext>
            </a:extLst>
          </p:cNvPr>
          <p:cNvSpPr/>
          <p:nvPr/>
        </p:nvSpPr>
        <p:spPr>
          <a:xfrm>
            <a:off x="241550" y="4675825"/>
            <a:ext cx="710771" cy="10313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F53A336-43C2-4FF4-25E7-A335A7596B38}"/>
              </a:ext>
            </a:extLst>
          </p:cNvPr>
          <p:cNvSpPr/>
          <p:nvPr/>
        </p:nvSpPr>
        <p:spPr>
          <a:xfrm>
            <a:off x="6078991" y="4679856"/>
            <a:ext cx="708621" cy="10185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smiling in front of a flag&#10;&#10;Description automatically generated">
            <a:extLst>
              <a:ext uri="{FF2B5EF4-FFF2-40B4-BE49-F238E27FC236}">
                <a16:creationId xmlns:a16="http://schemas.microsoft.com/office/drawing/2014/main" id="{CEE76F89-CDAA-78AF-435A-812264910F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4" t="6879" r="-1415" b="1012"/>
          <a:stretch/>
        </p:blipFill>
        <p:spPr>
          <a:xfrm>
            <a:off x="6076691" y="4687243"/>
            <a:ext cx="730099" cy="1011124"/>
          </a:xfrm>
          <a:prstGeom prst="rect">
            <a:avLst/>
          </a:prstGeom>
        </p:spPr>
      </p:pic>
      <p:pic>
        <p:nvPicPr>
          <p:cNvPr id="7" name="Picture 6">
            <a:extLst>
              <a:ext uri="{FF2B5EF4-FFF2-40B4-BE49-F238E27FC236}">
                <a16:creationId xmlns:a16="http://schemas.microsoft.com/office/drawing/2014/main" id="{E62221B9-F2F8-8D3C-0F6D-D66FE99A8624}"/>
              </a:ext>
            </a:extLst>
          </p:cNvPr>
          <p:cNvPicPr>
            <a:picLocks noChangeAspect="1"/>
          </p:cNvPicPr>
          <p:nvPr/>
        </p:nvPicPr>
        <p:blipFill>
          <a:blip r:embed="rId7"/>
          <a:srcRect l="4688" t="-173" r="8392" b="157"/>
          <a:stretch/>
        </p:blipFill>
        <p:spPr>
          <a:xfrm>
            <a:off x="242147" y="4680298"/>
            <a:ext cx="708699" cy="1024630"/>
          </a:xfrm>
          <a:prstGeom prst="rect">
            <a:avLst/>
          </a:prstGeom>
        </p:spPr>
      </p:pic>
      <p:pic>
        <p:nvPicPr>
          <p:cNvPr id="10" name="Picture 9">
            <a:extLst>
              <a:ext uri="{FF2B5EF4-FFF2-40B4-BE49-F238E27FC236}">
                <a16:creationId xmlns:a16="http://schemas.microsoft.com/office/drawing/2014/main" id="{FB98B7BD-E710-C24B-00BC-59757FE5687F}"/>
              </a:ext>
            </a:extLst>
          </p:cNvPr>
          <p:cNvPicPr>
            <a:picLocks noChangeAspect="1"/>
          </p:cNvPicPr>
          <p:nvPr/>
        </p:nvPicPr>
        <p:blipFill>
          <a:blip r:embed="rId8"/>
          <a:srcRect l="10000" t="18884" r="25555" b="7234"/>
          <a:stretch/>
        </p:blipFill>
        <p:spPr>
          <a:xfrm>
            <a:off x="4120817" y="5699274"/>
            <a:ext cx="713092" cy="1036420"/>
          </a:xfrm>
          <a:prstGeom prst="rect">
            <a:avLst/>
          </a:prstGeom>
        </p:spPr>
      </p:pic>
      <p:pic>
        <p:nvPicPr>
          <p:cNvPr id="13" name="Picture 12">
            <a:extLst>
              <a:ext uri="{FF2B5EF4-FFF2-40B4-BE49-F238E27FC236}">
                <a16:creationId xmlns:a16="http://schemas.microsoft.com/office/drawing/2014/main" id="{048F0A4D-2EB2-B077-D944-88DD0EA634E4}"/>
              </a:ext>
            </a:extLst>
          </p:cNvPr>
          <p:cNvPicPr>
            <a:picLocks noChangeAspect="1"/>
          </p:cNvPicPr>
          <p:nvPr/>
        </p:nvPicPr>
        <p:blipFill>
          <a:blip r:embed="rId9"/>
          <a:stretch>
            <a:fillRect/>
          </a:stretch>
        </p:blipFill>
        <p:spPr>
          <a:xfrm>
            <a:off x="4537035" y="2224688"/>
            <a:ext cx="770622" cy="1024760"/>
          </a:xfrm>
          <a:prstGeom prst="rect">
            <a:avLst/>
          </a:prstGeom>
        </p:spPr>
      </p:pic>
      <p:pic>
        <p:nvPicPr>
          <p:cNvPr id="3" name="Picture 2">
            <a:extLst>
              <a:ext uri="{FF2B5EF4-FFF2-40B4-BE49-F238E27FC236}">
                <a16:creationId xmlns:a16="http://schemas.microsoft.com/office/drawing/2014/main" id="{8607A848-6C5C-D63E-E751-FF05BE3E1766}"/>
              </a:ext>
            </a:extLst>
          </p:cNvPr>
          <p:cNvPicPr>
            <a:picLocks noChangeAspect="1"/>
          </p:cNvPicPr>
          <p:nvPr/>
        </p:nvPicPr>
        <p:blipFill>
          <a:blip r:embed="rId10"/>
          <a:srcRect l="7407" t="7848" r="4057" b="942"/>
          <a:stretch/>
        </p:blipFill>
        <p:spPr>
          <a:xfrm>
            <a:off x="2207846" y="4687538"/>
            <a:ext cx="725876" cy="1019204"/>
          </a:xfrm>
          <a:prstGeom prst="rect">
            <a:avLst/>
          </a:prstGeom>
        </p:spPr>
      </p:pic>
      <p:pic>
        <p:nvPicPr>
          <p:cNvPr id="2" name="Picture 1">
            <a:extLst>
              <a:ext uri="{FF2B5EF4-FFF2-40B4-BE49-F238E27FC236}">
                <a16:creationId xmlns:a16="http://schemas.microsoft.com/office/drawing/2014/main" id="{4A5AF852-9514-CFEE-0AB9-BF8645A272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15" name="Straight Connector 14">
            <a:extLst>
              <a:ext uri="{FF2B5EF4-FFF2-40B4-BE49-F238E27FC236}">
                <a16:creationId xmlns:a16="http://schemas.microsoft.com/office/drawing/2014/main" id="{5E8255F8-93F7-E056-25F4-F2711EB55D3E}"/>
              </a:ext>
            </a:extLst>
          </p:cNvPr>
          <p:cNvCxnSpPr>
            <a:cxnSpLocks/>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B3E3A226-1239-D6E1-D133-2040E25CC1AA}"/>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Leadership Changes</a:t>
            </a:r>
          </a:p>
        </p:txBody>
      </p:sp>
      <p:pic>
        <p:nvPicPr>
          <p:cNvPr id="4" name="Picture 3">
            <a:extLst>
              <a:ext uri="{FF2B5EF4-FFF2-40B4-BE49-F238E27FC236}">
                <a16:creationId xmlns:a16="http://schemas.microsoft.com/office/drawing/2014/main" id="{3410C7C0-4635-186B-4ADC-19E95DC68659}"/>
              </a:ext>
            </a:extLst>
          </p:cNvPr>
          <p:cNvPicPr>
            <a:picLocks noChangeAspect="1"/>
          </p:cNvPicPr>
          <p:nvPr/>
        </p:nvPicPr>
        <p:blipFill>
          <a:blip r:embed="rId12"/>
          <a:stretch>
            <a:fillRect/>
          </a:stretch>
        </p:blipFill>
        <p:spPr>
          <a:xfrm>
            <a:off x="8041620" y="4688260"/>
            <a:ext cx="804023" cy="1033745"/>
          </a:xfrm>
          <a:prstGeom prst="rect">
            <a:avLst/>
          </a:prstGeom>
        </p:spPr>
      </p:pic>
    </p:spTree>
    <p:extLst>
      <p:ext uri="{BB962C8B-B14F-4D97-AF65-F5344CB8AC3E}">
        <p14:creationId xmlns:p14="http://schemas.microsoft.com/office/powerpoint/2010/main" val="309524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quares with white icons&#10;&#10;Description automatically generated">
            <a:extLst>
              <a:ext uri="{FF2B5EF4-FFF2-40B4-BE49-F238E27FC236}">
                <a16:creationId xmlns:a16="http://schemas.microsoft.com/office/drawing/2014/main" id="{40EC7D17-919B-906B-3C9F-965385A9B6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74" r="2770"/>
          <a:stretch/>
        </p:blipFill>
        <p:spPr>
          <a:xfrm>
            <a:off x="443060" y="928044"/>
            <a:ext cx="11199043" cy="5664968"/>
          </a:xfrm>
          <a:prstGeom prst="rect">
            <a:avLst/>
          </a:prstGeom>
        </p:spPr>
      </p:pic>
      <p:pic>
        <p:nvPicPr>
          <p:cNvPr id="5" name="Picture 4">
            <a:extLst>
              <a:ext uri="{FF2B5EF4-FFF2-40B4-BE49-F238E27FC236}">
                <a16:creationId xmlns:a16="http://schemas.microsoft.com/office/drawing/2014/main" id="{28F99224-A94F-4B0C-94FF-24B4D87F9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6" name="Straight Connector 5">
            <a:extLst>
              <a:ext uri="{FF2B5EF4-FFF2-40B4-BE49-F238E27FC236}">
                <a16:creationId xmlns:a16="http://schemas.microsoft.com/office/drawing/2014/main" id="{378B3750-A209-4E30-85F2-300F3F0DD612}"/>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D81B904-BF88-5E0A-2863-7294903C6366}"/>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US" dirty="0">
              <a:latin typeface="Arial"/>
              <a:cs typeface="Arial"/>
            </a:endParaRPr>
          </a:p>
        </p:txBody>
      </p:sp>
    </p:spTree>
    <p:extLst>
      <p:ext uri="{BB962C8B-B14F-4D97-AF65-F5344CB8AC3E}">
        <p14:creationId xmlns:p14="http://schemas.microsoft.com/office/powerpoint/2010/main" val="385699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25281" y="1934822"/>
            <a:ext cx="3513740" cy="347787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solidFill>
                  <a:prstClr val="black"/>
                </a:solidFill>
                <a:latin typeface="Arial"/>
                <a:cs typeface="Arial"/>
              </a:rPr>
              <a:t>Increase from Congress for PPA 7721 from $75 million to $90 million in 2026 </a:t>
            </a:r>
          </a:p>
          <a:p>
            <a:pPr marL="342900" indent="-342900">
              <a:buFont typeface="Arial" panose="020B0604020202020204" pitchFamily="34" charset="0"/>
              <a:buChar char="•"/>
            </a:pPr>
            <a:endParaRPr lang="en-US" sz="2000">
              <a:solidFill>
                <a:prstClr val="black"/>
              </a:solidFill>
              <a:latin typeface="Arial"/>
              <a:cs typeface="Arial"/>
            </a:endParaRPr>
          </a:p>
          <a:p>
            <a:pPr marL="342900" indent="-342900">
              <a:buFont typeface="Arial" panose="020B0604020202020204" pitchFamily="34" charset="0"/>
              <a:buChar char="•"/>
            </a:pPr>
            <a:r>
              <a:rPr lang="en-US" sz="2000">
                <a:solidFill>
                  <a:srgbClr val="333333"/>
                </a:solidFill>
                <a:latin typeface="Helvetica Neue"/>
                <a:cs typeface="Arial"/>
              </a:rPr>
              <a:t>Continues to be a crucial funding source for our plant protection cooperators, including the States</a:t>
            </a:r>
          </a:p>
          <a:p>
            <a:pPr marL="342900" indent="-342900">
              <a:buFont typeface="Arial" panose="020B0604020202020204" pitchFamily="34" charset="0"/>
              <a:buChar char="•"/>
            </a:pPr>
            <a:endParaRPr lang="en-US" sz="2000">
              <a:solidFill>
                <a:srgbClr val="333333"/>
              </a:solidFill>
              <a:latin typeface="Helvetica Neue"/>
              <a:cs typeface="Arial" panose="020B0604020202020204" pitchFamily="34" charset="0"/>
            </a:endParaRPr>
          </a:p>
        </p:txBody>
      </p:sp>
      <p:pic>
        <p:nvPicPr>
          <p:cNvPr id="5" name="Picture 4">
            <a:extLst>
              <a:ext uri="{FF2B5EF4-FFF2-40B4-BE49-F238E27FC236}">
                <a16:creationId xmlns:a16="http://schemas.microsoft.com/office/drawing/2014/main" id="{28F99224-A94F-4B0C-94FF-24B4D87F9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6" name="Straight Connector 5">
            <a:extLst>
              <a:ext uri="{FF2B5EF4-FFF2-40B4-BE49-F238E27FC236}">
                <a16:creationId xmlns:a16="http://schemas.microsoft.com/office/drawing/2014/main" id="{378B3750-A209-4E30-85F2-300F3F0DD612}"/>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7687285-EFAB-4EC6-8879-D9DF5EB7084A}"/>
              </a:ext>
            </a:extLst>
          </p:cNvPr>
          <p:cNvGrpSpPr/>
          <p:nvPr/>
        </p:nvGrpSpPr>
        <p:grpSpPr>
          <a:xfrm>
            <a:off x="-1" y="1930805"/>
            <a:ext cx="7520473" cy="4927195"/>
            <a:chOff x="0" y="1930805"/>
            <a:chExt cx="7444726" cy="4927195"/>
          </a:xfrm>
        </p:grpSpPr>
        <p:sp>
          <p:nvSpPr>
            <p:cNvPr id="12" name="Rectangle 11">
              <a:extLst>
                <a:ext uri="{FF2B5EF4-FFF2-40B4-BE49-F238E27FC236}">
                  <a16:creationId xmlns:a16="http://schemas.microsoft.com/office/drawing/2014/main" id="{95B3F67E-87E0-4960-A9C1-85F960BCD058}"/>
                </a:ext>
              </a:extLst>
            </p:cNvPr>
            <p:cNvSpPr/>
            <p:nvPr/>
          </p:nvSpPr>
          <p:spPr>
            <a:xfrm>
              <a:off x="0" y="1930805"/>
              <a:ext cx="7444726" cy="4927195"/>
            </a:xfrm>
            <a:prstGeom prst="rect">
              <a:avLst/>
            </a:prstGeom>
            <a:solidFill>
              <a:srgbClr val="44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DF5F797E-ECFE-48BE-8314-CCE324D7F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224" y="1930805"/>
              <a:ext cx="4925861" cy="4907458"/>
            </a:xfrm>
            <a:prstGeom prst="rect">
              <a:avLst/>
            </a:prstGeom>
            <a:ln>
              <a:noFill/>
            </a:ln>
          </p:spPr>
        </p:pic>
      </p:grpSp>
      <p:sp>
        <p:nvSpPr>
          <p:cNvPr id="3" name="Title 1">
            <a:extLst>
              <a:ext uri="{FF2B5EF4-FFF2-40B4-BE49-F238E27FC236}">
                <a16:creationId xmlns:a16="http://schemas.microsoft.com/office/drawing/2014/main" id="{7272ADD0-80A1-C40E-08B7-929BDC26AB87}"/>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a:t>Plant Protection Act Section 7721</a:t>
            </a:r>
          </a:p>
        </p:txBody>
      </p:sp>
    </p:spTree>
    <p:extLst>
      <p:ext uri="{BB962C8B-B14F-4D97-AF65-F5344CB8AC3E}">
        <p14:creationId xmlns:p14="http://schemas.microsoft.com/office/powerpoint/2010/main" val="2717152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485C-4AB5-50AE-D478-A01AA79C50B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C4654C-3A15-CE2D-206E-31EB59EC5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F8B534DB-B51D-716F-39EC-8DFCE10ECE06}"/>
              </a:ext>
            </a:extLst>
          </p:cNvPr>
          <p:cNvCxnSpPr/>
          <p:nvPr/>
        </p:nvCxnSpPr>
        <p:spPr>
          <a:xfrm>
            <a:off x="496478"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9334CB4-3D1A-DE4F-F9E8-5B1E67682B28}"/>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US" sz="2800"/>
          </a:p>
        </p:txBody>
      </p:sp>
      <p:sp>
        <p:nvSpPr>
          <p:cNvPr id="2" name="Title 1">
            <a:extLst>
              <a:ext uri="{FF2B5EF4-FFF2-40B4-BE49-F238E27FC236}">
                <a16:creationId xmlns:a16="http://schemas.microsoft.com/office/drawing/2014/main" id="{EB0836AE-C584-A59C-3462-B76716A55994}"/>
              </a:ext>
            </a:extLst>
          </p:cNvPr>
          <p:cNvSpPr>
            <a:spLocks noGrp="1"/>
          </p:cNvSpPr>
          <p:nvPr>
            <p:ph type="title"/>
          </p:nvPr>
        </p:nvSpPr>
        <p:spPr/>
        <p:txBody>
          <a:bodyPr/>
          <a:lstStyle/>
          <a:p>
            <a:r>
              <a:rPr lang="en-US" dirty="0"/>
              <a:t>APHIS Priorities</a:t>
            </a:r>
          </a:p>
        </p:txBody>
      </p:sp>
      <p:pic>
        <p:nvPicPr>
          <p:cNvPr id="9" name="Content Placeholder 8">
            <a:extLst>
              <a:ext uri="{FF2B5EF4-FFF2-40B4-BE49-F238E27FC236}">
                <a16:creationId xmlns:a16="http://schemas.microsoft.com/office/drawing/2014/main" id="{98C483E0-A249-9C38-A9FF-0DF70FDB9DDA}"/>
              </a:ext>
            </a:extLst>
          </p:cNvPr>
          <p:cNvPicPr>
            <a:picLocks noGrp="1" noChangeAspect="1"/>
          </p:cNvPicPr>
          <p:nvPr>
            <p:ph sz="half" idx="1"/>
          </p:nvPr>
        </p:nvPicPr>
        <p:blipFill>
          <a:blip r:embed="rId4"/>
          <a:stretch>
            <a:fillRect/>
          </a:stretch>
        </p:blipFill>
        <p:spPr>
          <a:xfrm>
            <a:off x="359461" y="3475064"/>
            <a:ext cx="5384800" cy="3028950"/>
          </a:xfrm>
          <a:prstGeom prst="rect">
            <a:avLst/>
          </a:prstGeom>
          <a:solidFill>
            <a:srgbClr val="000000">
              <a:shade val="95000"/>
            </a:srgbClr>
          </a:solidFill>
          <a:ln w="200025" cap="sq">
            <a:solidFill>
              <a:srgbClr val="000000"/>
            </a:solidFill>
            <a:miter lim="800000"/>
          </a:ln>
          <a:effectLst>
            <a:outerShdw blurRad="254000" dist="190500" dir="2700000" sy="90000" algn="bl" rotWithShape="0">
              <a:srgbClr val="000000">
                <a:alpha val="40000"/>
              </a:srgbClr>
            </a:outerShdw>
          </a:effectLst>
        </p:spPr>
      </p:pic>
      <p:sp>
        <p:nvSpPr>
          <p:cNvPr id="8" name="Content Placeholder 7">
            <a:extLst>
              <a:ext uri="{FF2B5EF4-FFF2-40B4-BE49-F238E27FC236}">
                <a16:creationId xmlns:a16="http://schemas.microsoft.com/office/drawing/2014/main" id="{C077DCCD-F360-7537-52D9-5BC8DD5C01D1}"/>
              </a:ext>
            </a:extLst>
          </p:cNvPr>
          <p:cNvSpPr>
            <a:spLocks noGrp="1"/>
          </p:cNvSpPr>
          <p:nvPr>
            <p:ph sz="half" idx="2"/>
          </p:nvPr>
        </p:nvSpPr>
        <p:spPr>
          <a:xfrm>
            <a:off x="6413773" y="2530764"/>
            <a:ext cx="5384800" cy="3613873"/>
          </a:xfrm>
        </p:spPr>
        <p:txBody>
          <a:bodyPr vert="horz" lIns="91440" tIns="45720" rIns="91440" bIns="45720" rtlCol="0" anchor="t">
            <a:normAutofit/>
          </a:bodyPr>
          <a:lstStyle/>
          <a:p>
            <a:r>
              <a:rPr lang="en-US">
                <a:latin typeface="Arial"/>
                <a:cs typeface="Arial"/>
              </a:rPr>
              <a:t>High Path Avian Influenza (HPAI)</a:t>
            </a:r>
          </a:p>
          <a:p>
            <a:endParaRPr lang="en-US" sz="2700" dirty="0">
              <a:latin typeface="Arial"/>
              <a:cs typeface="Arial"/>
            </a:endParaRPr>
          </a:p>
          <a:p>
            <a:r>
              <a:rPr lang="en-US" sz="2700">
                <a:latin typeface="Arial"/>
                <a:cs typeface="Arial"/>
              </a:rPr>
              <a:t>New World Screwworm</a:t>
            </a:r>
            <a:endParaRPr lang="en-US">
              <a:latin typeface="Arial"/>
              <a:cs typeface="Arial"/>
            </a:endParaRPr>
          </a:p>
        </p:txBody>
      </p:sp>
      <p:pic>
        <p:nvPicPr>
          <p:cNvPr id="1028" name="Picture 4" descr="closeup image of a New World screwworm fly">
            <a:extLst>
              <a:ext uri="{FF2B5EF4-FFF2-40B4-BE49-F238E27FC236}">
                <a16:creationId xmlns:a16="http://schemas.microsoft.com/office/drawing/2014/main" id="{4C5D424B-FD36-EC11-41D3-FA7D1611B5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746" y="1747801"/>
            <a:ext cx="3918229" cy="220400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0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1FB30-CC64-CCF7-407A-84C517ECC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51F96F-47BB-5674-E533-0696D9249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BF59C680-54E5-3CFC-0455-022F7282E829}"/>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A708C9C-EEE7-286E-2502-38E2040062CB}"/>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800"/>
              <a:t>Asian Longhorned Bettle (ALB) Quarantine Removal</a:t>
            </a:r>
          </a:p>
        </p:txBody>
      </p:sp>
      <p:sp>
        <p:nvSpPr>
          <p:cNvPr id="13" name="TextBox 12">
            <a:extLst>
              <a:ext uri="{FF2B5EF4-FFF2-40B4-BE49-F238E27FC236}">
                <a16:creationId xmlns:a16="http://schemas.microsoft.com/office/drawing/2014/main" id="{FB1975C1-9898-4288-1ABC-D6B0B2108B70}"/>
              </a:ext>
            </a:extLst>
          </p:cNvPr>
          <p:cNvSpPr txBox="1"/>
          <p:nvPr/>
        </p:nvSpPr>
        <p:spPr>
          <a:xfrm>
            <a:off x="7805228" y="1974927"/>
            <a:ext cx="3513740" cy="317009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endParaRPr lang="en-US" sz="2000" dirty="0">
              <a:solidFill>
                <a:prstClr val="black"/>
              </a:solidFill>
              <a:latin typeface="Arial"/>
              <a:cs typeface="Arial"/>
            </a:endParaRPr>
          </a:p>
          <a:p>
            <a:endParaRPr lang="en-US" sz="2000" dirty="0">
              <a:solidFill>
                <a:prstClr val="black"/>
              </a:solidFill>
              <a:latin typeface="Arial"/>
              <a:cs typeface="Arial"/>
            </a:endParaRP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r>
              <a:rPr lang="en-US" sz="2000" dirty="0">
                <a:solidFill>
                  <a:prstClr val="black"/>
                </a:solidFill>
                <a:latin typeface="Arial"/>
                <a:cs typeface="Arial"/>
              </a:rPr>
              <a:t>Removed 12.3 square miles of quarantine area in Worcester County, MA</a:t>
            </a: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r>
              <a:rPr lang="en-US" sz="2000" dirty="0">
                <a:solidFill>
                  <a:prstClr val="black"/>
                </a:solidFill>
                <a:latin typeface="Arial"/>
                <a:cs typeface="Arial"/>
              </a:rPr>
              <a:t>The entire town of Holden, Massachusetts</a:t>
            </a:r>
          </a:p>
          <a:p>
            <a:pPr marL="342900" indent="-342900">
              <a:buFont typeface="Arial" panose="020B0604020202020204" pitchFamily="34" charset="0"/>
              <a:buChar char="•"/>
            </a:pPr>
            <a:endParaRPr lang="en-US" sz="2000" dirty="0">
              <a:solidFill>
                <a:prstClr val="black"/>
              </a:solidFill>
              <a:latin typeface="Arial"/>
              <a:cs typeface="Arial"/>
            </a:endParaRPr>
          </a:p>
        </p:txBody>
      </p:sp>
      <p:pic>
        <p:nvPicPr>
          <p:cNvPr id="2" name="Picture 1">
            <a:extLst>
              <a:ext uri="{FF2B5EF4-FFF2-40B4-BE49-F238E27FC236}">
                <a16:creationId xmlns:a16="http://schemas.microsoft.com/office/drawing/2014/main" id="{9BA1411D-5F78-7358-84CD-D27C85E6A156}"/>
              </a:ext>
            </a:extLst>
          </p:cNvPr>
          <p:cNvPicPr>
            <a:picLocks noChangeAspect="1"/>
          </p:cNvPicPr>
          <p:nvPr/>
        </p:nvPicPr>
        <p:blipFill rotWithShape="1">
          <a:blip r:embed="rId4">
            <a:extLst>
              <a:ext uri="{28A0092B-C50C-407E-A947-70E740481C1C}">
                <a14:useLocalDpi xmlns:a14="http://schemas.microsoft.com/office/drawing/2010/main" val="0"/>
              </a:ext>
            </a:extLst>
          </a:blip>
          <a:srcRect t="-1" b="10406"/>
          <a:stretch/>
        </p:blipFill>
        <p:spPr>
          <a:xfrm>
            <a:off x="0" y="1976979"/>
            <a:ext cx="7520473" cy="4881017"/>
          </a:xfrm>
          <a:prstGeom prst="rect">
            <a:avLst/>
          </a:prstGeom>
        </p:spPr>
      </p:pic>
    </p:spTree>
    <p:extLst>
      <p:ext uri="{BB962C8B-B14F-4D97-AF65-F5344CB8AC3E}">
        <p14:creationId xmlns:p14="http://schemas.microsoft.com/office/powerpoint/2010/main" val="3408790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A059A-7C95-6311-38D2-C99858614E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5C36C5-9720-3396-D06C-4B7314E64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9376EBE1-DE16-E962-8D65-267C42ED0B88}"/>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941AEFB-9B57-FB0D-7DA6-108EF21F22CA}"/>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800"/>
              <a:t>Pale Cyst Nematode (PCN) Quarantine Removal</a:t>
            </a:r>
          </a:p>
        </p:txBody>
      </p:sp>
      <p:sp>
        <p:nvSpPr>
          <p:cNvPr id="13" name="TextBox 12">
            <a:extLst>
              <a:ext uri="{FF2B5EF4-FFF2-40B4-BE49-F238E27FC236}">
                <a16:creationId xmlns:a16="http://schemas.microsoft.com/office/drawing/2014/main" id="{1D878377-271A-FAEF-C0C2-4FACC7221D50}"/>
              </a:ext>
            </a:extLst>
          </p:cNvPr>
          <p:cNvSpPr txBox="1"/>
          <p:nvPr/>
        </p:nvSpPr>
        <p:spPr>
          <a:xfrm>
            <a:off x="7915518" y="1974927"/>
            <a:ext cx="3513740" cy="440120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r>
              <a:rPr lang="en-US" sz="2000" dirty="0">
                <a:solidFill>
                  <a:prstClr val="black"/>
                </a:solidFill>
                <a:latin typeface="Arial"/>
                <a:cs typeface="Arial"/>
              </a:rPr>
              <a:t>First deregulation in program’s history</a:t>
            </a:r>
          </a:p>
          <a:p>
            <a:pPr marL="342900" indent="-342900">
              <a:buFont typeface="Arial" panose="020B0604020202020204" pitchFamily="34" charset="0"/>
              <a:buChar char="•"/>
            </a:pPr>
            <a:endParaRPr lang="en-US" sz="2000" dirty="0">
              <a:solidFill>
                <a:prstClr val="black"/>
              </a:solidFill>
              <a:latin typeface="Arial"/>
              <a:cs typeface="Arial"/>
            </a:endParaRPr>
          </a:p>
          <a:p>
            <a:pPr marL="342900" indent="-342900">
              <a:buFont typeface="Arial" panose="020B0604020202020204" pitchFamily="34" charset="0"/>
              <a:buChar char="•"/>
            </a:pPr>
            <a:r>
              <a:rPr lang="en-US" sz="2000" dirty="0">
                <a:solidFill>
                  <a:srgbClr val="333333"/>
                </a:solidFill>
                <a:latin typeface="Helvetica Neue"/>
                <a:cs typeface="Arial"/>
              </a:rPr>
              <a:t>Removed over 50 acres from Bingham County, Idaho</a:t>
            </a:r>
          </a:p>
          <a:p>
            <a:pPr marL="342900" indent="-342900">
              <a:buFont typeface="Arial" panose="020B0604020202020204" pitchFamily="34" charset="0"/>
              <a:buChar char="•"/>
            </a:pPr>
            <a:endParaRPr lang="en-US" sz="2000" dirty="0">
              <a:solidFill>
                <a:srgbClr val="333333"/>
              </a:solidFill>
              <a:latin typeface="Helvetica Neue"/>
              <a:cs typeface="Arial"/>
            </a:endParaRPr>
          </a:p>
          <a:p>
            <a:pPr marL="342900" indent="-342900">
              <a:buFont typeface="Arial" panose="020B0604020202020204" pitchFamily="34" charset="0"/>
              <a:buChar char="•"/>
            </a:pPr>
            <a:endParaRPr lang="en-US" sz="2000" dirty="0">
              <a:solidFill>
                <a:srgbClr val="333333"/>
              </a:solidFill>
              <a:latin typeface="Helvetica Neue"/>
              <a:cs typeface="Arial"/>
            </a:endParaRPr>
          </a:p>
          <a:p>
            <a:pPr marL="342900" indent="-342900">
              <a:buFont typeface="Arial" panose="020B0604020202020204" pitchFamily="34" charset="0"/>
              <a:buChar char="•"/>
            </a:pPr>
            <a:endParaRPr lang="en-US" sz="2000" dirty="0">
              <a:solidFill>
                <a:srgbClr val="333333"/>
              </a:solidFill>
              <a:latin typeface="Helvetica Neue"/>
              <a:cs typeface="Arial"/>
            </a:endParaRPr>
          </a:p>
          <a:p>
            <a:endParaRPr lang="en-US" sz="2000" b="0" i="0" dirty="0">
              <a:solidFill>
                <a:srgbClr val="333333"/>
              </a:solidFill>
              <a:effectLst/>
              <a:latin typeface="Helvetica Neue"/>
            </a:endParaRPr>
          </a:p>
          <a:p>
            <a:pPr marL="342900" indent="-342900">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7A276F34-9F74-AC98-1E38-B20D10B278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85"/>
          <a:stretch/>
        </p:blipFill>
        <p:spPr bwMode="auto">
          <a:xfrm>
            <a:off x="-1" y="1976980"/>
            <a:ext cx="7527235" cy="488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25281" y="1935043"/>
            <a:ext cx="3513740" cy="532453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By the end of summer 2025, California had no outbreaks under management for the first time since 2023.</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New detections in California several weeks later. Medfly and Oriental Fruit Fly.</a:t>
            </a:r>
          </a:p>
          <a:p>
            <a:pPr marL="342900" indent="-342900">
              <a:spcAft>
                <a:spcPts val="12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Continued management on Texas Border for Mexican Fruit Fly.</a:t>
            </a:r>
          </a:p>
          <a:p>
            <a:pPr marL="342900" indent="-342900">
              <a:spcAft>
                <a:spcPts val="12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Fire at Moore Air Base Rearing Facility.</a:t>
            </a:r>
          </a:p>
          <a:p>
            <a:pPr>
              <a:spcAft>
                <a:spcPts val="1200"/>
              </a:spcAft>
            </a:pPr>
            <a:endParaRPr lang="en-US" sz="2000"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F99224-A94F-4B0C-94FF-24B4D87F9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6" name="Straight Connector 5">
            <a:extLst>
              <a:ext uri="{FF2B5EF4-FFF2-40B4-BE49-F238E27FC236}">
                <a16:creationId xmlns:a16="http://schemas.microsoft.com/office/drawing/2014/main" id="{378B3750-A209-4E30-85F2-300F3F0DD612}"/>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FEA1775-9ABB-7301-B7C4-0799ECC53C57}"/>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dirty="0"/>
              <a:t>Fruit Fly Eradication &amp; Suppression Successes &amp; Challenges</a:t>
            </a:r>
          </a:p>
        </p:txBody>
      </p:sp>
      <p:pic>
        <p:nvPicPr>
          <p:cNvPr id="1026" name="Picture 2" descr="Mediterranean fruit fly - Stock Image - B260/0075 - Science Photo Library">
            <a:extLst>
              <a:ext uri="{FF2B5EF4-FFF2-40B4-BE49-F238E27FC236}">
                <a16:creationId xmlns:a16="http://schemas.microsoft.com/office/drawing/2014/main" id="{B9C0B4B4-2CA7-54C2-C657-AFB45301C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24025"/>
            <a:ext cx="7620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5DA1A-B6F1-04F7-BC38-9004C7EF6C1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D054BA0-F553-E864-8375-16718A0C0EBF}"/>
              </a:ext>
            </a:extLst>
          </p:cNvPr>
          <p:cNvPicPr>
            <a:picLocks noChangeAspect="1"/>
          </p:cNvPicPr>
          <p:nvPr/>
        </p:nvPicPr>
        <p:blipFill>
          <a:blip r:embed="rId3"/>
          <a:stretch>
            <a:fillRect/>
          </a:stretch>
        </p:blipFill>
        <p:spPr>
          <a:xfrm>
            <a:off x="-1" y="1976980"/>
            <a:ext cx="7527236" cy="4881015"/>
          </a:xfrm>
          <a:prstGeom prst="rect">
            <a:avLst/>
          </a:prstGeom>
        </p:spPr>
      </p:pic>
      <p:pic>
        <p:nvPicPr>
          <p:cNvPr id="4" name="Picture 3">
            <a:extLst>
              <a:ext uri="{FF2B5EF4-FFF2-40B4-BE49-F238E27FC236}">
                <a16:creationId xmlns:a16="http://schemas.microsoft.com/office/drawing/2014/main" id="{101FBB52-D161-FDE1-CDD3-D1F42295F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5" name="Straight Connector 4">
            <a:extLst>
              <a:ext uri="{FF2B5EF4-FFF2-40B4-BE49-F238E27FC236}">
                <a16:creationId xmlns:a16="http://schemas.microsoft.com/office/drawing/2014/main" id="{B62C31FB-5CBB-E83B-A1EB-D259FB12D573}"/>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7551A2D-680E-8D5C-5A9D-45600BA9477D}"/>
              </a:ext>
            </a:extLst>
          </p:cNvPr>
          <p:cNvSpPr txBox="1">
            <a:spLocks/>
          </p:cNvSpPr>
          <p:nvPr/>
        </p:nvSpPr>
        <p:spPr>
          <a:xfrm>
            <a:off x="762000" y="1066801"/>
            <a:ext cx="10972800" cy="71064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800"/>
              <a:t>Plant Pathogen Diagnostics Certification Program (PPDCP)</a:t>
            </a:r>
          </a:p>
        </p:txBody>
      </p:sp>
      <p:sp>
        <p:nvSpPr>
          <p:cNvPr id="10" name="TextBox 9">
            <a:extLst>
              <a:ext uri="{FF2B5EF4-FFF2-40B4-BE49-F238E27FC236}">
                <a16:creationId xmlns:a16="http://schemas.microsoft.com/office/drawing/2014/main" id="{807F33CD-589A-13AB-B3FB-DCF88B31BA1E}"/>
              </a:ext>
            </a:extLst>
          </p:cNvPr>
          <p:cNvSpPr txBox="1"/>
          <p:nvPr/>
        </p:nvSpPr>
        <p:spPr>
          <a:xfrm>
            <a:off x="7865386" y="1974927"/>
            <a:ext cx="3513740" cy="409342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solidFill>
                  <a:prstClr val="black"/>
                </a:solidFill>
                <a:latin typeface="Arial"/>
                <a:cs typeface="Arial"/>
              </a:rPr>
              <a:t>Year 3 of program</a:t>
            </a:r>
          </a:p>
          <a:p>
            <a:endParaRPr lang="en-US" sz="2000">
              <a:solidFill>
                <a:prstClr val="black"/>
              </a:solidFill>
              <a:latin typeface="Arial"/>
              <a:cs typeface="Arial"/>
            </a:endParaRPr>
          </a:p>
          <a:p>
            <a:pPr marL="342900" indent="-342900">
              <a:buFont typeface="Arial" panose="020B0604020202020204" pitchFamily="34" charset="0"/>
              <a:buChar char="•"/>
            </a:pPr>
            <a:r>
              <a:rPr lang="en-US" sz="2000">
                <a:solidFill>
                  <a:prstClr val="black"/>
                </a:solidFill>
                <a:latin typeface="Arial"/>
                <a:cs typeface="Arial"/>
              </a:rPr>
              <a:t>Developed and produced the first ever lab methods proficiency testing </a:t>
            </a:r>
          </a:p>
          <a:p>
            <a:pPr marL="342900" indent="-342900">
              <a:buFont typeface="Arial" panose="020B0604020202020204" pitchFamily="34" charset="0"/>
              <a:buChar char="•"/>
            </a:pPr>
            <a:endParaRPr lang="en-US" sz="2000">
              <a:solidFill>
                <a:srgbClr val="333333"/>
              </a:solidFill>
              <a:latin typeface="Helvetica Neue"/>
            </a:endParaRPr>
          </a:p>
          <a:p>
            <a:pPr marL="342900" indent="-342900">
              <a:buFont typeface="Arial" panose="020B0604020202020204" pitchFamily="34" charset="0"/>
              <a:buChar char="•"/>
            </a:pPr>
            <a:r>
              <a:rPr lang="en-US" sz="2000">
                <a:solidFill>
                  <a:prstClr val="black"/>
                </a:solidFill>
                <a:latin typeface="Arial"/>
                <a:cs typeface="Arial"/>
              </a:rPr>
              <a:t>Completed annual interpretive proficiency tests for </a:t>
            </a:r>
            <a:r>
              <a:rPr lang="en-US" sz="2000" i="1">
                <a:solidFill>
                  <a:prstClr val="black"/>
                </a:solidFill>
                <a:latin typeface="Arial"/>
                <a:cs typeface="Arial"/>
              </a:rPr>
              <a:t>Candidatus</a:t>
            </a:r>
            <a:r>
              <a:rPr lang="en-US" sz="2000">
                <a:solidFill>
                  <a:prstClr val="black"/>
                </a:solidFill>
                <a:latin typeface="Arial"/>
                <a:cs typeface="Arial"/>
              </a:rPr>
              <a:t> </a:t>
            </a:r>
            <a:r>
              <a:rPr lang="en-US" sz="2000" err="1">
                <a:solidFill>
                  <a:prstClr val="black"/>
                </a:solidFill>
                <a:latin typeface="Arial"/>
                <a:cs typeface="Arial"/>
              </a:rPr>
              <a:t>Liberibacter</a:t>
            </a:r>
            <a:r>
              <a:rPr lang="en-US" sz="2000">
                <a:solidFill>
                  <a:prstClr val="black"/>
                </a:solidFill>
                <a:latin typeface="Arial"/>
                <a:cs typeface="Arial"/>
              </a:rPr>
              <a:t> asiaticus</a:t>
            </a:r>
          </a:p>
          <a:p>
            <a:endParaRPr lang="en-US" sz="2000" b="0" i="0">
              <a:solidFill>
                <a:srgbClr val="333333"/>
              </a:solidFill>
              <a:effectLst/>
              <a:latin typeface="Helvetica Neue"/>
            </a:endParaRPr>
          </a:p>
          <a:p>
            <a:pPr marL="342900" indent="-342900">
              <a:buFont typeface="Arial" panose="020B0604020202020204" pitchFamily="34" charset="0"/>
              <a:buChar char="•"/>
            </a:pPr>
            <a:r>
              <a:rPr lang="en-US" sz="2000">
                <a:solidFill>
                  <a:srgbClr val="333333"/>
                </a:solidFill>
                <a:latin typeface="Helvetica Neue"/>
                <a:cs typeface="Arial"/>
              </a:rPr>
              <a:t>Provided training to 80 diagnosticians</a:t>
            </a:r>
            <a:endParaRPr lang="en-US" sz="2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352697"/>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9" ma:contentTypeDescription="Create a new document." ma:contentTypeScope="" ma:versionID="59bff8a0fa15e84811eb26df86f894a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547236e0e5e5ee95d534b2772b9cafca"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2CB8005-C664-42FF-A13B-F38AAF868ACC}">
  <ds:schemaRefs>
    <ds:schemaRef ds:uri="http://schemas.microsoft.com/sharepoint/v3/contenttype/forms"/>
  </ds:schemaRefs>
</ds:datastoreItem>
</file>

<file path=customXml/itemProps2.xml><?xml version="1.0" encoding="utf-8"?>
<ds:datastoreItem xmlns:ds="http://schemas.openxmlformats.org/officeDocument/2006/customXml" ds:itemID="{C878344A-BC6A-4098-BBCE-A40036A21425}"/>
</file>

<file path=customXml/itemProps3.xml><?xml version="1.0" encoding="utf-8"?>
<ds:datastoreItem xmlns:ds="http://schemas.openxmlformats.org/officeDocument/2006/customXml" ds:itemID="{C0C4AF8A-78A8-426A-A9DE-B7ADEA967135}">
  <ds:schemaRefs>
    <ds:schemaRef ds:uri="946b1f3c-ad30-4bca-9395-c2c4ea5521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1290E9F6-1AFE-4C59-8C37-A67016849984}">
  <ds:schemaRefs>
    <ds:schemaRef ds:uri="http://schemas.microsoft.com/sharepoint/events"/>
  </ds:schemaRefs>
</ds:datastoreItem>
</file>

<file path=docMetadata/LabelInfo.xml><?xml version="1.0" encoding="utf-8"?>
<clbl:labelList xmlns:clbl="http://schemas.microsoft.com/office/2020/mipLabelMetadata">
  <clbl:label id="{ed5b36e7-01ee-4ebc-867e-e03cfa0d4697}" enabled="0" method="" siteId="{ed5b36e7-01ee-4ebc-867e-e03cfa0d4697}" removed="1"/>
</clbl:labelList>
</file>

<file path=docProps/app.xml><?xml version="1.0" encoding="utf-8"?>
<Properties xmlns="http://schemas.openxmlformats.org/officeDocument/2006/extended-properties" xmlns:vt="http://schemas.openxmlformats.org/officeDocument/2006/docPropsVTypes">
  <TotalTime>253</TotalTime>
  <Words>3104</Words>
  <Application>Microsoft Office PowerPoint</Application>
  <PresentationFormat>Widescreen</PresentationFormat>
  <Paragraphs>319</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Helvetica Neue</vt:lpstr>
      <vt:lpstr>4_Office Theme</vt:lpstr>
      <vt:lpstr>PowerPoint Presentation</vt:lpstr>
      <vt:lpstr>PowerPoint Presentation</vt:lpstr>
      <vt:lpstr>PowerPoint Presentation</vt:lpstr>
      <vt:lpstr>PowerPoint Presentation</vt:lpstr>
      <vt:lpstr>APHIS Priorities</vt:lpstr>
      <vt:lpstr>PowerPoint Presentation</vt:lpstr>
      <vt:lpstr>PowerPoint Presentation</vt:lpstr>
      <vt:lpstr>PowerPoint Presentation</vt:lpstr>
      <vt:lpstr>PowerPoint Presentation</vt:lpstr>
      <vt:lpstr>PowerPoint Presentation</vt:lpstr>
      <vt:lpstr>Fumigation and Alternatives</vt:lpstr>
      <vt:lpstr>PowerPoint Presentation</vt:lpstr>
    </vt:vector>
  </TitlesOfParts>
  <Company>USDA APHIS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Protection and Quarantine</dc:title>
  <dc:creator>Curlett, Heather L - APHIS</dc:creator>
  <cp:lastModifiedBy>Rhoads, Matthew - MRP-APHIS</cp:lastModifiedBy>
  <cp:revision>15</cp:revision>
  <dcterms:created xsi:type="dcterms:W3CDTF">2018-07-27T19:09:56Z</dcterms:created>
  <dcterms:modified xsi:type="dcterms:W3CDTF">2025-10-20T13:11:23Z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0x01010080DFBDAA08241146B46D0B1640CC890F</vt:lpwstr>
  </property>
  <property fmtid="{D5CDD505-2E9C-101B-9397-08002B2CF9AE}" pid="3" name="_dlc_DocIdItemGuid">
    <vt:lpwstr>5caa2bd0-b1ce-4ae2-ae12-93a212f78f7b</vt:lpwstr>
  </property>
  <property fmtid="{D5CDD505-2E9C-101B-9397-08002B2CF9AE}" pid="4" name="MediaServiceImageTags">
    <vt:lpwstr/>
  </property>
  <property fmtid="{D5CDD505-2E9C-101B-9397-08002B2CF9AE}" pid="5" name="Order">
    <vt:lpwstr>162800.000000000</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_dlc_BarcodePreview">
    <vt:lpwstr>, </vt:lpwstr>
  </property>
  <property fmtid="{D5CDD505-2E9C-101B-9397-08002B2CF9AE}" pid="14" name="xd_Signature">
    <vt:lpwstr/>
  </property>
</Properties>
</file>