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65" r:id="rId5"/>
    <p:sldId id="268" r:id="rId6"/>
    <p:sldId id="269" r:id="rId7"/>
    <p:sldId id="270" r:id="rId8"/>
    <p:sldId id="273" r:id="rId9"/>
    <p:sldId id="274" r:id="rId10"/>
    <p:sldId id="272" r:id="rId11"/>
    <p:sldId id="275" r:id="rId12"/>
    <p:sldId id="276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486C"/>
    <a:srgbClr val="3B8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082" autoAdjust="0"/>
  </p:normalViewPr>
  <p:slideViewPr>
    <p:cSldViewPr>
      <p:cViewPr varScale="1">
        <p:scale>
          <a:sx n="67" d="100"/>
          <a:sy n="67" d="100"/>
        </p:scale>
        <p:origin x="1834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onso Suazo" userId="0ef55b41-83a6-4716-9517-1f59610e4109" providerId="ADAL" clId="{68F7A362-B139-4C84-9735-E8AC803B1D4F}"/>
    <pc:docChg chg="modSld">
      <pc:chgData name="Alonso Suazo" userId="0ef55b41-83a6-4716-9517-1f59610e4109" providerId="ADAL" clId="{68F7A362-B139-4C84-9735-E8AC803B1D4F}" dt="2025-10-19T13:00:01.241" v="3" actId="1035"/>
      <pc:docMkLst>
        <pc:docMk/>
      </pc:docMkLst>
      <pc:sldChg chg="modSp mod">
        <pc:chgData name="Alonso Suazo" userId="0ef55b41-83a6-4716-9517-1f59610e4109" providerId="ADAL" clId="{68F7A362-B139-4C84-9735-E8AC803B1D4F}" dt="2025-10-19T13:00:01.241" v="3" actId="1035"/>
        <pc:sldMkLst>
          <pc:docMk/>
          <pc:sldMk cId="605904039" sldId="265"/>
        </pc:sldMkLst>
        <pc:picChg chg="mod">
          <ac:chgData name="Alonso Suazo" userId="0ef55b41-83a6-4716-9517-1f59610e4109" providerId="ADAL" clId="{68F7A362-B139-4C84-9735-E8AC803B1D4F}" dt="2025-10-19T13:00:01.241" v="3" actId="1035"/>
          <ac:picMkLst>
            <pc:docMk/>
            <pc:sldMk cId="605904039" sldId="265"/>
            <ac:picMk id="17" creationId="{E7F0EFDD-EC88-1CDB-827B-59D18DB61E17}"/>
          </ac:picMkLst>
        </pc:picChg>
      </pc:sldChg>
    </pc:docChg>
  </pc:docChgLst>
  <pc:docChgLst>
    <pc:chgData name="Nedelka Marin-Martinez" userId="18629550-3c9d-4252-a615-0373b95fad7d" providerId="ADAL" clId="{AAD598E6-85F7-4ACD-98C3-23978E2FA73E}"/>
    <pc:docChg chg="modSld">
      <pc:chgData name="Nedelka Marin-Martinez" userId="18629550-3c9d-4252-a615-0373b95fad7d" providerId="ADAL" clId="{AAD598E6-85F7-4ACD-98C3-23978E2FA73E}" dt="2025-10-07T16:13:31.301" v="0" actId="1076"/>
      <pc:docMkLst>
        <pc:docMk/>
      </pc:docMkLst>
      <pc:sldChg chg="modSp mod">
        <pc:chgData name="Nedelka Marin-Martinez" userId="18629550-3c9d-4252-a615-0373b95fad7d" providerId="ADAL" clId="{AAD598E6-85F7-4ACD-98C3-23978E2FA73E}" dt="2025-10-07T16:13:31.301" v="0" actId="1076"/>
        <pc:sldMkLst>
          <pc:docMk/>
          <pc:sldMk cId="4090612526" sldId="273"/>
        </pc:sldMkLst>
        <pc:picChg chg="mod">
          <ac:chgData name="Nedelka Marin-Martinez" userId="18629550-3c9d-4252-a615-0373b95fad7d" providerId="ADAL" clId="{AAD598E6-85F7-4ACD-98C3-23978E2FA73E}" dt="2025-10-07T16:13:31.301" v="0" actId="1076"/>
          <ac:picMkLst>
            <pc:docMk/>
            <pc:sldMk cId="4090612526" sldId="273"/>
            <ac:picMk id="5" creationId="{9254EF0D-8EEB-981F-838F-56EDC9ED120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FDAD7-4ADC-4D47-A569-7FF01C89D8AF}" type="datetimeFigureOut">
              <a:rPr lang="en-CA" smtClean="0"/>
              <a:t>2025-10-19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862F9-D429-4B76-A98A-16CC3E6320B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34975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862F9-D429-4B76-A98A-16CC3E6320B9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32142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862F9-D429-4B76-A98A-16CC3E6320B9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76446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862F9-D429-4B76-A98A-16CC3E6320B9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23592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862F9-D429-4B76-A98A-16CC3E6320B9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40293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862F9-D429-4B76-A98A-16CC3E6320B9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555995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862F9-D429-4B76-A98A-16CC3E6320B9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65153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862F9-D429-4B76-A98A-16CC3E6320B9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988184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AF456-19E0-3A4E-B75A-995CF7873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BAB8AF-AB3C-354A-7943-5E1860ADE5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53FAB5-2190-57E2-03F6-9CACC5AB34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32CC72-CF78-CAA2-3CC9-0EFE6A89B5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862F9-D429-4B76-A98A-16CC3E6320B9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854714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862F9-D429-4B76-A98A-16CC3E6320B9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91747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862F9-D429-4B76-A98A-16CC3E6320B9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6925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:\Public Affairs\Communications\PRODUCTION\Social Media and Creative Services\16-056 CFIA Common Look and Feel\Assets\Templates\Supporting Files\Power Point\Images\EN\PPT Plant EN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514600" y="457200"/>
            <a:ext cx="5943600" cy="1371599"/>
          </a:xfrm>
        </p:spPr>
        <p:txBody>
          <a:bodyPr>
            <a:normAutofit/>
          </a:bodyPr>
          <a:lstStyle>
            <a:lvl1pPr algn="r">
              <a:defRPr sz="32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048000" y="1828799"/>
            <a:ext cx="5410200" cy="5334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41262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2025-10-19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99448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2025-10-19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7334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2025-10-19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2265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2025-10-19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06726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2025-10-19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872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2025-10-19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94456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2025-10-19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87548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2025-10-19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30428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2025-10-19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62528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2025-10-19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72173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715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964E43-6CF2-40F1-A4A5-B391E03062CD}" type="datetimeFigureOut">
              <a:rPr lang="en-CA" smtClean="0"/>
              <a:pPr/>
              <a:t>2025-10-19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7150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715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0CD16D2-284F-4494-A8F6-B8044F189D23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91103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5486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RNQPs in Practice: Sharing Lessons, Challenges, and Insights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CA" dirty="0"/>
              <a:t>Bruno Gallant, Canadian Food Inspection Agency</a:t>
            </a:r>
          </a:p>
          <a:p>
            <a:r>
              <a:rPr lang="en-CA" dirty="0"/>
              <a:t>NAPPO Annual Meeting 2025 (October 22, 2025)</a:t>
            </a:r>
          </a:p>
          <a:p>
            <a:endParaRPr lang="en-CA" dirty="0"/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E7F0EFDD-EC88-1CDB-827B-59D18DB61E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7004304" y="4724400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0590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377"/>
    </mc:Choice>
    <mc:Fallback xmlns="">
      <p:transition spd="slow" advTm="1013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CFF0BEE-F695-5C47-0D2E-EADD09EEC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Thank you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904C0-1BEE-1305-A1E2-9F45EA2A9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endParaRPr lang="en-CA" dirty="0"/>
          </a:p>
          <a:p>
            <a:pPr marL="457200" lvl="1" indent="0">
              <a:buNone/>
            </a:pPr>
            <a:endParaRPr lang="en-CA" dirty="0"/>
          </a:p>
          <a:p>
            <a:pPr marL="457200" lvl="1" indent="0">
              <a:buNone/>
            </a:pPr>
            <a:r>
              <a:rPr lang="en-CA" dirty="0"/>
              <a:t>Lessons, Challenges, and Insights from within the NAPPO region?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7A95B441-1E5F-9C5C-15F3-59E8B321C0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8526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792"/>
    </mc:Choice>
    <mc:Fallback xmlns="">
      <p:transition spd="slow" advTm="767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E8D75F-1C60-8EB6-6F53-BE519457D6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140028"/>
            <a:ext cx="8534400" cy="14413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DD82409D-8F1A-1334-A27D-3E41DA95A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000" dirty="0"/>
              <a:t>What is an RNQP?</a:t>
            </a: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E3C0C520-028F-AC66-1B36-7E7A3AAA91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1163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450"/>
    </mc:Choice>
    <mc:Fallback xmlns="">
      <p:transition spd="slow" advTm="1114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1B1417B-1626-C39A-AF78-07BC582AF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How do </a:t>
            </a:r>
            <a:r>
              <a:rPr lang="fr-CA" dirty="0" err="1"/>
              <a:t>RNPQs</a:t>
            </a:r>
            <a:r>
              <a:rPr lang="fr-CA" dirty="0"/>
              <a:t> compare to </a:t>
            </a:r>
            <a:r>
              <a:rPr lang="fr-CA" dirty="0" err="1"/>
              <a:t>QPs</a:t>
            </a:r>
            <a:r>
              <a:rPr lang="fr-CA" dirty="0"/>
              <a:t>? 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8B00BD-83D4-4B83-A3BA-A1AAAD0F72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084" y="2057400"/>
            <a:ext cx="8889367" cy="2252785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E72D6AF5-FC96-EB81-93AA-E1D6616AE3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5561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830"/>
    </mc:Choice>
    <mc:Fallback xmlns="">
      <p:transition spd="slow" advTm="978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34D4CC-C5D9-9CAB-CF6A-7B2F2A4384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685800"/>
            <a:ext cx="3577231" cy="5059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61C7B9-F969-FBF6-7FFF-4CC298B101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0" y="914400"/>
            <a:ext cx="3577231" cy="50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7F900A0A-8351-61F6-F692-BDCDBC6F88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3546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632"/>
    </mc:Choice>
    <mc:Fallback xmlns="">
      <p:transition spd="slow" advTm="786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6ECED9-FE37-FC91-571B-DC2FD05CD8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902" y="195263"/>
            <a:ext cx="8018698" cy="59170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9254EF0D-8EEB-981F-838F-56EDC9ED12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6858000" y="4724400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9061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946"/>
    </mc:Choice>
    <mc:Fallback xmlns="">
      <p:transition spd="slow" advTm="899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E20CF01-6EFD-FF10-1FA1-7F2BA4E97D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824" y="1447800"/>
            <a:ext cx="3351576" cy="43452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90BF239-2410-CD4A-73D4-26924CF53D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549CF7-1516-5C54-FEEC-75E3980F0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000" i="1" dirty="0"/>
              <a:t>Seeds Act </a:t>
            </a:r>
            <a:r>
              <a:rPr lang="en-CA" sz="4000" dirty="0"/>
              <a:t>&amp;</a:t>
            </a:r>
            <a:r>
              <a:rPr lang="en-CA" sz="4000" i="1" dirty="0"/>
              <a:t> Regulations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CB4D65-AA77-B05D-6381-11E856D29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3886200" cy="3962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CA" sz="2000" dirty="0"/>
              <a:t>RNQPs for Seed: Weed seeds and fungi that affect the grading of certain species or crop kinds.</a:t>
            </a:r>
          </a:p>
          <a:p>
            <a:pPr>
              <a:buFont typeface="Wingdings" panose="05000000000000000000" pitchFamily="2" charset="2"/>
              <a:buChar char="Ø"/>
            </a:pPr>
            <a:endParaRPr lang="en-CA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en-CA" sz="2000" dirty="0"/>
              <a:t>RNQPs for Seed Potatoes: </a:t>
            </a:r>
            <a:r>
              <a:rPr lang="en-CA" sz="2000" dirty="0" err="1"/>
              <a:t>Viroids</a:t>
            </a:r>
            <a:r>
              <a:rPr lang="en-CA" sz="2000" dirty="0"/>
              <a:t>, viruses, phytoplasmas, bacteria, and fungi that impact the classification of seed potatoes.</a:t>
            </a:r>
          </a:p>
        </p:txBody>
      </p:sp>
    </p:spTree>
    <p:extLst>
      <p:ext uri="{BB962C8B-B14F-4D97-AF65-F5344CB8AC3E}">
        <p14:creationId xmlns:p14="http://schemas.microsoft.com/office/powerpoint/2010/main" val="106272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727"/>
    </mc:Choice>
    <mc:Fallback xmlns="">
      <p:transition spd="slow" advTm="427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09610-0B08-B847-68F9-6A6FA340F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470404-3331-9835-0310-36D15FA1430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1153" b="24755"/>
          <a:stretch/>
        </p:blipFill>
        <p:spPr>
          <a:xfrm>
            <a:off x="2438400" y="251832"/>
            <a:ext cx="5395524" cy="24566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9A4AB8C-1BDF-67DD-D723-71B03FFAB2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1427" y="2602151"/>
            <a:ext cx="3337546" cy="32141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0C4487-BCBB-95C5-D1D9-61D7546730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400" y="2292951"/>
            <a:ext cx="2792606" cy="3084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6D98E4B-3231-46C7-E4E8-99EE0CD5AF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1695" y="1905000"/>
            <a:ext cx="3042146" cy="36867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502D7F71-F9DE-8FD4-90C1-F71EC08361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393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337"/>
    </mc:Choice>
    <mc:Fallback xmlns="">
      <p:transition spd="slow" advTm="573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1F44FE2-FE07-C754-5CB2-1B4B96FC8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CA" sz="4000" dirty="0" err="1"/>
              <a:t>RNQPs</a:t>
            </a:r>
            <a:r>
              <a:rPr lang="fr-CA" sz="4000" dirty="0"/>
              <a:t>: </a:t>
            </a:r>
            <a:r>
              <a:rPr lang="en-CA" sz="4000" dirty="0"/>
              <a:t>How should we approach their regulation</a:t>
            </a:r>
            <a:r>
              <a:rPr lang="fr-CA" sz="4000" dirty="0"/>
              <a:t>?</a:t>
            </a:r>
            <a:endParaRPr lang="en-CA" sz="4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43A9B3-5FEF-BF73-44E9-5BC8A4C65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fr-CA" sz="2800" dirty="0"/>
              <a:t>Initiation points (ISPM 21):</a:t>
            </a:r>
          </a:p>
          <a:p>
            <a:pPr lvl="1">
              <a:buFontTx/>
              <a:buChar char="-"/>
            </a:pPr>
            <a:r>
              <a:rPr lang="fr-CA" sz="2400" dirty="0"/>
              <a:t>Plants for </a:t>
            </a:r>
            <a:r>
              <a:rPr lang="fr-CA" sz="2400" dirty="0" err="1"/>
              <a:t>planting</a:t>
            </a:r>
            <a:r>
              <a:rPr lang="fr-CA" sz="2400" dirty="0"/>
              <a:t> as a </a:t>
            </a:r>
            <a:r>
              <a:rPr lang="fr-CA" sz="2400" dirty="0" err="1"/>
              <a:t>pathway</a:t>
            </a:r>
            <a:endParaRPr lang="fr-CA" sz="2400" dirty="0"/>
          </a:p>
          <a:p>
            <a:pPr lvl="1">
              <a:buFontTx/>
              <a:buChar char="-"/>
            </a:pPr>
            <a:r>
              <a:rPr lang="fr-CA" sz="2400" dirty="0"/>
              <a:t>Pest identification</a:t>
            </a:r>
          </a:p>
          <a:p>
            <a:pPr lvl="1">
              <a:buFontTx/>
              <a:buChar char="-"/>
            </a:pPr>
            <a:r>
              <a:rPr lang="fr-CA" sz="2400" dirty="0"/>
              <a:t>Policy </a:t>
            </a:r>
            <a:r>
              <a:rPr lang="fr-CA" sz="2400" dirty="0" err="1"/>
              <a:t>review</a:t>
            </a:r>
            <a:r>
              <a:rPr lang="fr-CA" sz="2400" dirty="0"/>
              <a:t> or </a:t>
            </a:r>
            <a:r>
              <a:rPr lang="fr-CA" sz="2400" dirty="0" err="1"/>
              <a:t>revision</a:t>
            </a:r>
            <a:endParaRPr lang="fr-CA" sz="2400" dirty="0"/>
          </a:p>
          <a:p>
            <a:pPr lvl="1">
              <a:buFontTx/>
              <a:buChar char="-"/>
            </a:pPr>
            <a:endParaRPr lang="fr-CA" sz="2400" dirty="0"/>
          </a:p>
          <a:p>
            <a:r>
              <a:rPr lang="en-CA" sz="2800" dirty="0"/>
              <a:t>EU Project (2016): Developed recommendations for an initial list of RNQPs.</a:t>
            </a:r>
          </a:p>
          <a:p>
            <a:pPr lvl="1"/>
            <a:r>
              <a:rPr lang="en-CA" sz="2400" dirty="0"/>
              <a:t>Introduced a rapid assessment methodology, including a decision tree for analysis.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A93CDF72-C5D0-56F9-8808-645512CEB0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8087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148"/>
    </mc:Choice>
    <mc:Fallback xmlns="">
      <p:transition spd="slow" advTm="1321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FFC8D77-536C-600A-B3D1-3A27863540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600" y="381000"/>
            <a:ext cx="7239000" cy="55488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74B5EAB-A43F-DE96-5D3C-383AEEDF47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8894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161"/>
    </mc:Choice>
    <mc:Fallback xmlns="">
      <p:transition spd="slow" advTm="831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9" ma:contentTypeDescription="Create a new document." ma:contentTypeScope="" ma:versionID="59bff8a0fa15e84811eb26df86f894a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547236e0e5e5ee95d534b2772b9cafca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C7D9106-57CC-4FB8-B6B8-AF94898AA8DF}">
  <ds:schemaRefs>
    <ds:schemaRef ds:uri="http://schemas.microsoft.com/office/2006/metadata/properties"/>
    <ds:schemaRef ds:uri="http://schemas.microsoft.com/office/infopath/2007/PartnerControls"/>
    <ds:schemaRef ds:uri="51d07005-8444-42b2-a841-576e386ff06a"/>
    <ds:schemaRef ds:uri="826fa057-fb92-41d3-a05d-69389c14cff1"/>
  </ds:schemaRefs>
</ds:datastoreItem>
</file>

<file path=customXml/itemProps2.xml><?xml version="1.0" encoding="utf-8"?>
<ds:datastoreItem xmlns:ds="http://schemas.openxmlformats.org/officeDocument/2006/customXml" ds:itemID="{8B51FF55-55AD-4E58-9EDF-95BA465624FE}"/>
</file>

<file path=customXml/itemProps3.xml><?xml version="1.0" encoding="utf-8"?>
<ds:datastoreItem xmlns:ds="http://schemas.openxmlformats.org/officeDocument/2006/customXml" ds:itemID="{61112D7D-93CC-4F45-9268-E8F7560B69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1282</TotalTime>
  <Words>164</Words>
  <Application>Microsoft Office PowerPoint</Application>
  <PresentationFormat>On-screen Show (4:3)</PresentationFormat>
  <Paragraphs>31</Paragraphs>
  <Slides>10</Slides>
  <Notes>10</Notes>
  <HiddenSlides>0</HiddenSlides>
  <MMClips>10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Office Theme</vt:lpstr>
      <vt:lpstr>RNQPs in Practice: Sharing Lessons, Challenges, and Insights</vt:lpstr>
      <vt:lpstr>What is an RNQP?</vt:lpstr>
      <vt:lpstr>How do RNPQs compare to QPs? </vt:lpstr>
      <vt:lpstr>PowerPoint Presentation</vt:lpstr>
      <vt:lpstr>PowerPoint Presentation</vt:lpstr>
      <vt:lpstr>Seeds Act &amp; Regulations</vt:lpstr>
      <vt:lpstr>PowerPoint Presentation</vt:lpstr>
      <vt:lpstr>RNQPs: How should we approach their regulation?</vt:lpstr>
      <vt:lpstr>PowerPoint Presentation</vt:lpstr>
      <vt:lpstr>Thank you</vt:lpstr>
    </vt:vector>
  </TitlesOfParts>
  <Company>AAFC-AAC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Katelyn Southern</dc:creator>
  <cp:lastModifiedBy>Alonso Suazo</cp:lastModifiedBy>
  <cp:revision>78</cp:revision>
  <dcterms:created xsi:type="dcterms:W3CDTF">2017-01-12T13:19:54Z</dcterms:created>
  <dcterms:modified xsi:type="dcterms:W3CDTF">2025-10-19T13:00:07Z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  <property fmtid="{D5CDD505-2E9C-101B-9397-08002B2CF9AE}" pid="3" name="MediaServiceImageTags">
    <vt:lpwstr/>
  </property>
</Properties>
</file>